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120"/>
  </p:notesMasterIdLst>
  <p:handoutMasterIdLst>
    <p:handoutMasterId r:id="rId121"/>
  </p:handoutMasterIdLst>
  <p:sldIdLst>
    <p:sldId id="256" r:id="rId5"/>
    <p:sldId id="464" r:id="rId6"/>
    <p:sldId id="465" r:id="rId7"/>
    <p:sldId id="467" r:id="rId8"/>
    <p:sldId id="680" r:id="rId9"/>
    <p:sldId id="688" r:id="rId10"/>
    <p:sldId id="689" r:id="rId11"/>
    <p:sldId id="690" r:id="rId12"/>
    <p:sldId id="687" r:id="rId13"/>
    <p:sldId id="691" r:id="rId14"/>
    <p:sldId id="692" r:id="rId15"/>
    <p:sldId id="693" r:id="rId16"/>
    <p:sldId id="694" r:id="rId17"/>
    <p:sldId id="695" r:id="rId18"/>
    <p:sldId id="696" r:id="rId19"/>
    <p:sldId id="697" r:id="rId20"/>
    <p:sldId id="698" r:id="rId21"/>
    <p:sldId id="699" r:id="rId22"/>
    <p:sldId id="700" r:id="rId23"/>
    <p:sldId id="701" r:id="rId24"/>
    <p:sldId id="702" r:id="rId25"/>
    <p:sldId id="703" r:id="rId26"/>
    <p:sldId id="704" r:id="rId27"/>
    <p:sldId id="705" r:id="rId28"/>
    <p:sldId id="710" r:id="rId29"/>
    <p:sldId id="706" r:id="rId30"/>
    <p:sldId id="707" r:id="rId31"/>
    <p:sldId id="708" r:id="rId32"/>
    <p:sldId id="709" r:id="rId33"/>
    <p:sldId id="711" r:id="rId34"/>
    <p:sldId id="712" r:id="rId35"/>
    <p:sldId id="713" r:id="rId36"/>
    <p:sldId id="714" r:id="rId37"/>
    <p:sldId id="715" r:id="rId38"/>
    <p:sldId id="716" r:id="rId39"/>
    <p:sldId id="717" r:id="rId40"/>
    <p:sldId id="718" r:id="rId41"/>
    <p:sldId id="719" r:id="rId42"/>
    <p:sldId id="720" r:id="rId43"/>
    <p:sldId id="721" r:id="rId44"/>
    <p:sldId id="722" r:id="rId45"/>
    <p:sldId id="723" r:id="rId46"/>
    <p:sldId id="724" r:id="rId47"/>
    <p:sldId id="725" r:id="rId48"/>
    <p:sldId id="727" r:id="rId49"/>
    <p:sldId id="726" r:id="rId50"/>
    <p:sldId id="728" r:id="rId51"/>
    <p:sldId id="729" r:id="rId52"/>
    <p:sldId id="730" r:id="rId53"/>
    <p:sldId id="731" r:id="rId54"/>
    <p:sldId id="732" r:id="rId55"/>
    <p:sldId id="733" r:id="rId56"/>
    <p:sldId id="734" r:id="rId57"/>
    <p:sldId id="735" r:id="rId58"/>
    <p:sldId id="736" r:id="rId59"/>
    <p:sldId id="737" r:id="rId60"/>
    <p:sldId id="738" r:id="rId61"/>
    <p:sldId id="739" r:id="rId62"/>
    <p:sldId id="740" r:id="rId63"/>
    <p:sldId id="741" r:id="rId64"/>
    <p:sldId id="742" r:id="rId65"/>
    <p:sldId id="743" r:id="rId66"/>
    <p:sldId id="744" r:id="rId67"/>
    <p:sldId id="745" r:id="rId68"/>
    <p:sldId id="746" r:id="rId69"/>
    <p:sldId id="747" r:id="rId70"/>
    <p:sldId id="748" r:id="rId71"/>
    <p:sldId id="749" r:id="rId72"/>
    <p:sldId id="750" r:id="rId73"/>
    <p:sldId id="751" r:id="rId74"/>
    <p:sldId id="752" r:id="rId75"/>
    <p:sldId id="753" r:id="rId76"/>
    <p:sldId id="754" r:id="rId77"/>
    <p:sldId id="755" r:id="rId78"/>
    <p:sldId id="756" r:id="rId79"/>
    <p:sldId id="757" r:id="rId80"/>
    <p:sldId id="758" r:id="rId81"/>
    <p:sldId id="759" r:id="rId82"/>
    <p:sldId id="760" r:id="rId83"/>
    <p:sldId id="761" r:id="rId84"/>
    <p:sldId id="762" r:id="rId85"/>
    <p:sldId id="763" r:id="rId86"/>
    <p:sldId id="764" r:id="rId87"/>
    <p:sldId id="765" r:id="rId88"/>
    <p:sldId id="766" r:id="rId89"/>
    <p:sldId id="767" r:id="rId90"/>
    <p:sldId id="768" r:id="rId91"/>
    <p:sldId id="769" r:id="rId92"/>
    <p:sldId id="770" r:id="rId93"/>
    <p:sldId id="771" r:id="rId94"/>
    <p:sldId id="772" r:id="rId95"/>
    <p:sldId id="773" r:id="rId96"/>
    <p:sldId id="774" r:id="rId97"/>
    <p:sldId id="775" r:id="rId98"/>
    <p:sldId id="776" r:id="rId99"/>
    <p:sldId id="777" r:id="rId100"/>
    <p:sldId id="778" r:id="rId101"/>
    <p:sldId id="779" r:id="rId102"/>
    <p:sldId id="780" r:id="rId103"/>
    <p:sldId id="781" r:id="rId104"/>
    <p:sldId id="782" r:id="rId105"/>
    <p:sldId id="783" r:id="rId106"/>
    <p:sldId id="784" r:id="rId107"/>
    <p:sldId id="785" r:id="rId108"/>
    <p:sldId id="786" r:id="rId109"/>
    <p:sldId id="787" r:id="rId110"/>
    <p:sldId id="788" r:id="rId111"/>
    <p:sldId id="789" r:id="rId112"/>
    <p:sldId id="796" r:id="rId113"/>
    <p:sldId id="790" r:id="rId114"/>
    <p:sldId id="791" r:id="rId115"/>
    <p:sldId id="792" r:id="rId116"/>
    <p:sldId id="793" r:id="rId117"/>
    <p:sldId id="794" r:id="rId118"/>
    <p:sldId id="795" r:id="rId119"/>
  </p:sldIdLst>
  <p:sldSz cx="9144000" cy="6858000" type="screen4x3"/>
  <p:notesSz cx="9928225" cy="6797675"/>
  <p:custDataLst>
    <p:tags r:id="rId1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deroth" initials="E" lastIdx="3" clrIdx="0">
    <p:extLst>
      <p:ext uri="{19B8F6BF-5375-455C-9EA6-DF929625EA0E}">
        <p15:presenceInfo xmlns:p15="http://schemas.microsoft.com/office/powerpoint/2012/main" userId="Endero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0E0"/>
    <a:srgbClr val="68BCE1"/>
    <a:srgbClr val="FFEAE4"/>
    <a:srgbClr val="EBF4F9"/>
    <a:srgbClr val="FEF1E1"/>
    <a:srgbClr val="FDEAE3"/>
    <a:srgbClr val="EDF4FA"/>
    <a:srgbClr val="FDF2E0"/>
    <a:srgbClr val="F2FAE5"/>
    <a:srgbClr val="E8F5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04" autoAdjust="0"/>
    <p:restoredTop sz="95141" autoAdjust="0"/>
  </p:normalViewPr>
  <p:slideViewPr>
    <p:cSldViewPr>
      <p:cViewPr varScale="1">
        <p:scale>
          <a:sx n="51" d="100"/>
          <a:sy n="51" d="100"/>
        </p:scale>
        <p:origin x="72" y="756"/>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sorterViewPr>
    <p:cViewPr>
      <p:scale>
        <a:sx n="100" d="100"/>
        <a:sy n="100" d="100"/>
      </p:scale>
      <p:origin x="0" y="-7734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commentAuthors" Target="commen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presProps" Target="pres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notesMaster" Target="notesMasters/notesMaster1.xml"/><Relationship Id="rId125"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handoutMaster" Target="handoutMasters/handoutMaster1.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19/10/2018</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10/19/2018</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103396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3957087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100</a:t>
            </a:fld>
            <a:endParaRPr lang="en-GB" dirty="0"/>
          </a:p>
        </p:txBody>
      </p:sp>
    </p:spTree>
    <p:extLst>
      <p:ext uri="{BB962C8B-B14F-4D97-AF65-F5344CB8AC3E}">
        <p14:creationId xmlns:p14="http://schemas.microsoft.com/office/powerpoint/2010/main" val="69596785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101</a:t>
            </a:fld>
            <a:endParaRPr lang="en-GB" dirty="0"/>
          </a:p>
        </p:txBody>
      </p:sp>
    </p:spTree>
    <p:extLst>
      <p:ext uri="{BB962C8B-B14F-4D97-AF65-F5344CB8AC3E}">
        <p14:creationId xmlns:p14="http://schemas.microsoft.com/office/powerpoint/2010/main" val="1023635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102</a:t>
            </a:fld>
            <a:endParaRPr lang="en-GB" dirty="0"/>
          </a:p>
        </p:txBody>
      </p:sp>
    </p:spTree>
    <p:extLst>
      <p:ext uri="{BB962C8B-B14F-4D97-AF65-F5344CB8AC3E}">
        <p14:creationId xmlns:p14="http://schemas.microsoft.com/office/powerpoint/2010/main" val="2031688180"/>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103</a:t>
            </a:fld>
            <a:endParaRPr lang="en-GB" dirty="0"/>
          </a:p>
        </p:txBody>
      </p:sp>
    </p:spTree>
    <p:extLst>
      <p:ext uri="{BB962C8B-B14F-4D97-AF65-F5344CB8AC3E}">
        <p14:creationId xmlns:p14="http://schemas.microsoft.com/office/powerpoint/2010/main" val="350670231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104</a:t>
            </a:fld>
            <a:endParaRPr lang="en-GB" dirty="0"/>
          </a:p>
        </p:txBody>
      </p:sp>
    </p:spTree>
    <p:extLst>
      <p:ext uri="{BB962C8B-B14F-4D97-AF65-F5344CB8AC3E}">
        <p14:creationId xmlns:p14="http://schemas.microsoft.com/office/powerpoint/2010/main" val="417889050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105</a:t>
            </a:fld>
            <a:endParaRPr lang="en-GB" dirty="0"/>
          </a:p>
        </p:txBody>
      </p:sp>
    </p:spTree>
    <p:extLst>
      <p:ext uri="{BB962C8B-B14F-4D97-AF65-F5344CB8AC3E}">
        <p14:creationId xmlns:p14="http://schemas.microsoft.com/office/powerpoint/2010/main" val="303398892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106</a:t>
            </a:fld>
            <a:endParaRPr lang="en-GB" dirty="0"/>
          </a:p>
        </p:txBody>
      </p:sp>
    </p:spTree>
    <p:extLst>
      <p:ext uri="{BB962C8B-B14F-4D97-AF65-F5344CB8AC3E}">
        <p14:creationId xmlns:p14="http://schemas.microsoft.com/office/powerpoint/2010/main" val="294146618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107</a:t>
            </a:fld>
            <a:endParaRPr lang="en-GB" dirty="0"/>
          </a:p>
        </p:txBody>
      </p:sp>
    </p:spTree>
    <p:extLst>
      <p:ext uri="{BB962C8B-B14F-4D97-AF65-F5344CB8AC3E}">
        <p14:creationId xmlns:p14="http://schemas.microsoft.com/office/powerpoint/2010/main" val="29561560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108</a:t>
            </a:fld>
            <a:endParaRPr lang="en-GB" dirty="0"/>
          </a:p>
        </p:txBody>
      </p:sp>
    </p:spTree>
    <p:extLst>
      <p:ext uri="{BB962C8B-B14F-4D97-AF65-F5344CB8AC3E}">
        <p14:creationId xmlns:p14="http://schemas.microsoft.com/office/powerpoint/2010/main" val="188795332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109</a:t>
            </a:fld>
            <a:endParaRPr lang="en-GB" dirty="0"/>
          </a:p>
        </p:txBody>
      </p:sp>
    </p:spTree>
    <p:extLst>
      <p:ext uri="{BB962C8B-B14F-4D97-AF65-F5344CB8AC3E}">
        <p14:creationId xmlns:p14="http://schemas.microsoft.com/office/powerpoint/2010/main" val="23725649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237549500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110</a:t>
            </a:fld>
            <a:endParaRPr lang="en-GB" dirty="0"/>
          </a:p>
        </p:txBody>
      </p:sp>
    </p:spTree>
    <p:extLst>
      <p:ext uri="{BB962C8B-B14F-4D97-AF65-F5344CB8AC3E}">
        <p14:creationId xmlns:p14="http://schemas.microsoft.com/office/powerpoint/2010/main" val="3203110287"/>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111</a:t>
            </a:fld>
            <a:endParaRPr lang="en-GB" dirty="0"/>
          </a:p>
        </p:txBody>
      </p:sp>
    </p:spTree>
    <p:extLst>
      <p:ext uri="{BB962C8B-B14F-4D97-AF65-F5344CB8AC3E}">
        <p14:creationId xmlns:p14="http://schemas.microsoft.com/office/powerpoint/2010/main" val="139699179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112</a:t>
            </a:fld>
            <a:endParaRPr lang="en-GB" dirty="0"/>
          </a:p>
        </p:txBody>
      </p:sp>
    </p:spTree>
    <p:extLst>
      <p:ext uri="{BB962C8B-B14F-4D97-AF65-F5344CB8AC3E}">
        <p14:creationId xmlns:p14="http://schemas.microsoft.com/office/powerpoint/2010/main" val="356917892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113</a:t>
            </a:fld>
            <a:endParaRPr lang="en-GB" dirty="0"/>
          </a:p>
        </p:txBody>
      </p:sp>
    </p:spTree>
    <p:extLst>
      <p:ext uri="{BB962C8B-B14F-4D97-AF65-F5344CB8AC3E}">
        <p14:creationId xmlns:p14="http://schemas.microsoft.com/office/powerpoint/2010/main" val="177484243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114</a:t>
            </a:fld>
            <a:endParaRPr lang="en-GB" dirty="0"/>
          </a:p>
        </p:txBody>
      </p:sp>
    </p:spTree>
    <p:extLst>
      <p:ext uri="{BB962C8B-B14F-4D97-AF65-F5344CB8AC3E}">
        <p14:creationId xmlns:p14="http://schemas.microsoft.com/office/powerpoint/2010/main" val="2057485371"/>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115</a:t>
            </a:fld>
            <a:endParaRPr lang="en-GB" dirty="0"/>
          </a:p>
        </p:txBody>
      </p:sp>
    </p:spTree>
    <p:extLst>
      <p:ext uri="{BB962C8B-B14F-4D97-AF65-F5344CB8AC3E}">
        <p14:creationId xmlns:p14="http://schemas.microsoft.com/office/powerpoint/2010/main" val="3756128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3810341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366828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1909987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5941392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511330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338035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26995555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2574869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353808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38230902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2659230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1110602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519096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808215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25</a:t>
            </a:fld>
            <a:endParaRPr lang="en-GB" dirty="0"/>
          </a:p>
        </p:txBody>
      </p:sp>
    </p:spTree>
    <p:extLst>
      <p:ext uri="{BB962C8B-B14F-4D97-AF65-F5344CB8AC3E}">
        <p14:creationId xmlns:p14="http://schemas.microsoft.com/office/powerpoint/2010/main" val="40238715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26</a:t>
            </a:fld>
            <a:endParaRPr lang="en-GB" dirty="0"/>
          </a:p>
        </p:txBody>
      </p:sp>
    </p:spTree>
    <p:extLst>
      <p:ext uri="{BB962C8B-B14F-4D97-AF65-F5344CB8AC3E}">
        <p14:creationId xmlns:p14="http://schemas.microsoft.com/office/powerpoint/2010/main" val="9431190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27</a:t>
            </a:fld>
            <a:endParaRPr lang="en-GB" dirty="0"/>
          </a:p>
        </p:txBody>
      </p:sp>
    </p:spTree>
    <p:extLst>
      <p:ext uri="{BB962C8B-B14F-4D97-AF65-F5344CB8AC3E}">
        <p14:creationId xmlns:p14="http://schemas.microsoft.com/office/powerpoint/2010/main" val="41886628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28</a:t>
            </a:fld>
            <a:endParaRPr lang="en-GB" dirty="0"/>
          </a:p>
        </p:txBody>
      </p:sp>
    </p:spTree>
    <p:extLst>
      <p:ext uri="{BB962C8B-B14F-4D97-AF65-F5344CB8AC3E}">
        <p14:creationId xmlns:p14="http://schemas.microsoft.com/office/powerpoint/2010/main" val="2992811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29</a:t>
            </a:fld>
            <a:endParaRPr lang="en-GB" dirty="0"/>
          </a:p>
        </p:txBody>
      </p:sp>
    </p:spTree>
    <p:extLst>
      <p:ext uri="{BB962C8B-B14F-4D97-AF65-F5344CB8AC3E}">
        <p14:creationId xmlns:p14="http://schemas.microsoft.com/office/powerpoint/2010/main" val="3756920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3267831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30</a:t>
            </a:fld>
            <a:endParaRPr lang="en-GB" dirty="0"/>
          </a:p>
        </p:txBody>
      </p:sp>
    </p:spTree>
    <p:extLst>
      <p:ext uri="{BB962C8B-B14F-4D97-AF65-F5344CB8AC3E}">
        <p14:creationId xmlns:p14="http://schemas.microsoft.com/office/powerpoint/2010/main" val="2037667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31</a:t>
            </a:fld>
            <a:endParaRPr lang="en-GB" dirty="0"/>
          </a:p>
        </p:txBody>
      </p:sp>
    </p:spTree>
    <p:extLst>
      <p:ext uri="{BB962C8B-B14F-4D97-AF65-F5344CB8AC3E}">
        <p14:creationId xmlns:p14="http://schemas.microsoft.com/office/powerpoint/2010/main" val="1843248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32</a:t>
            </a:fld>
            <a:endParaRPr lang="en-GB" dirty="0"/>
          </a:p>
        </p:txBody>
      </p:sp>
    </p:spTree>
    <p:extLst>
      <p:ext uri="{BB962C8B-B14F-4D97-AF65-F5344CB8AC3E}">
        <p14:creationId xmlns:p14="http://schemas.microsoft.com/office/powerpoint/2010/main" val="25395580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33</a:t>
            </a:fld>
            <a:endParaRPr lang="en-GB" dirty="0"/>
          </a:p>
        </p:txBody>
      </p:sp>
    </p:spTree>
    <p:extLst>
      <p:ext uri="{BB962C8B-B14F-4D97-AF65-F5344CB8AC3E}">
        <p14:creationId xmlns:p14="http://schemas.microsoft.com/office/powerpoint/2010/main" val="1924356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34</a:t>
            </a:fld>
            <a:endParaRPr lang="en-GB" dirty="0"/>
          </a:p>
        </p:txBody>
      </p:sp>
    </p:spTree>
    <p:extLst>
      <p:ext uri="{BB962C8B-B14F-4D97-AF65-F5344CB8AC3E}">
        <p14:creationId xmlns:p14="http://schemas.microsoft.com/office/powerpoint/2010/main" val="25492393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35</a:t>
            </a:fld>
            <a:endParaRPr lang="en-GB" dirty="0"/>
          </a:p>
        </p:txBody>
      </p:sp>
    </p:spTree>
    <p:extLst>
      <p:ext uri="{BB962C8B-B14F-4D97-AF65-F5344CB8AC3E}">
        <p14:creationId xmlns:p14="http://schemas.microsoft.com/office/powerpoint/2010/main" val="36390801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36</a:t>
            </a:fld>
            <a:endParaRPr lang="en-GB" dirty="0"/>
          </a:p>
        </p:txBody>
      </p:sp>
    </p:spTree>
    <p:extLst>
      <p:ext uri="{BB962C8B-B14F-4D97-AF65-F5344CB8AC3E}">
        <p14:creationId xmlns:p14="http://schemas.microsoft.com/office/powerpoint/2010/main" val="1453847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37</a:t>
            </a:fld>
            <a:endParaRPr lang="en-GB" dirty="0"/>
          </a:p>
        </p:txBody>
      </p:sp>
    </p:spTree>
    <p:extLst>
      <p:ext uri="{BB962C8B-B14F-4D97-AF65-F5344CB8AC3E}">
        <p14:creationId xmlns:p14="http://schemas.microsoft.com/office/powerpoint/2010/main" val="5621471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38</a:t>
            </a:fld>
            <a:endParaRPr lang="en-GB" dirty="0"/>
          </a:p>
        </p:txBody>
      </p:sp>
    </p:spTree>
    <p:extLst>
      <p:ext uri="{BB962C8B-B14F-4D97-AF65-F5344CB8AC3E}">
        <p14:creationId xmlns:p14="http://schemas.microsoft.com/office/powerpoint/2010/main" val="40394511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39</a:t>
            </a:fld>
            <a:endParaRPr lang="en-GB" dirty="0"/>
          </a:p>
        </p:txBody>
      </p:sp>
    </p:spTree>
    <p:extLst>
      <p:ext uri="{BB962C8B-B14F-4D97-AF65-F5344CB8AC3E}">
        <p14:creationId xmlns:p14="http://schemas.microsoft.com/office/powerpoint/2010/main" val="160836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8943581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40</a:t>
            </a:fld>
            <a:endParaRPr lang="en-GB" dirty="0"/>
          </a:p>
        </p:txBody>
      </p:sp>
    </p:spTree>
    <p:extLst>
      <p:ext uri="{BB962C8B-B14F-4D97-AF65-F5344CB8AC3E}">
        <p14:creationId xmlns:p14="http://schemas.microsoft.com/office/powerpoint/2010/main" val="275057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41</a:t>
            </a:fld>
            <a:endParaRPr lang="en-GB" dirty="0"/>
          </a:p>
        </p:txBody>
      </p:sp>
    </p:spTree>
    <p:extLst>
      <p:ext uri="{BB962C8B-B14F-4D97-AF65-F5344CB8AC3E}">
        <p14:creationId xmlns:p14="http://schemas.microsoft.com/office/powerpoint/2010/main" val="3397205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42</a:t>
            </a:fld>
            <a:endParaRPr lang="en-GB" dirty="0"/>
          </a:p>
        </p:txBody>
      </p:sp>
    </p:spTree>
    <p:extLst>
      <p:ext uri="{BB962C8B-B14F-4D97-AF65-F5344CB8AC3E}">
        <p14:creationId xmlns:p14="http://schemas.microsoft.com/office/powerpoint/2010/main" val="27545315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43</a:t>
            </a:fld>
            <a:endParaRPr lang="en-GB" dirty="0"/>
          </a:p>
        </p:txBody>
      </p:sp>
    </p:spTree>
    <p:extLst>
      <p:ext uri="{BB962C8B-B14F-4D97-AF65-F5344CB8AC3E}">
        <p14:creationId xmlns:p14="http://schemas.microsoft.com/office/powerpoint/2010/main" val="1687779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44</a:t>
            </a:fld>
            <a:endParaRPr lang="en-GB" dirty="0"/>
          </a:p>
        </p:txBody>
      </p:sp>
    </p:spTree>
    <p:extLst>
      <p:ext uri="{BB962C8B-B14F-4D97-AF65-F5344CB8AC3E}">
        <p14:creationId xmlns:p14="http://schemas.microsoft.com/office/powerpoint/2010/main" val="2668206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45</a:t>
            </a:fld>
            <a:endParaRPr lang="en-GB" dirty="0"/>
          </a:p>
        </p:txBody>
      </p:sp>
    </p:spTree>
    <p:extLst>
      <p:ext uri="{BB962C8B-B14F-4D97-AF65-F5344CB8AC3E}">
        <p14:creationId xmlns:p14="http://schemas.microsoft.com/office/powerpoint/2010/main" val="684248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46</a:t>
            </a:fld>
            <a:endParaRPr lang="en-GB" dirty="0"/>
          </a:p>
        </p:txBody>
      </p:sp>
    </p:spTree>
    <p:extLst>
      <p:ext uri="{BB962C8B-B14F-4D97-AF65-F5344CB8AC3E}">
        <p14:creationId xmlns:p14="http://schemas.microsoft.com/office/powerpoint/2010/main" val="387080126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47</a:t>
            </a:fld>
            <a:endParaRPr lang="en-GB" dirty="0"/>
          </a:p>
        </p:txBody>
      </p:sp>
    </p:spTree>
    <p:extLst>
      <p:ext uri="{BB962C8B-B14F-4D97-AF65-F5344CB8AC3E}">
        <p14:creationId xmlns:p14="http://schemas.microsoft.com/office/powerpoint/2010/main" val="41859725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48</a:t>
            </a:fld>
            <a:endParaRPr lang="en-GB" dirty="0"/>
          </a:p>
        </p:txBody>
      </p:sp>
    </p:spTree>
    <p:extLst>
      <p:ext uri="{BB962C8B-B14F-4D97-AF65-F5344CB8AC3E}">
        <p14:creationId xmlns:p14="http://schemas.microsoft.com/office/powerpoint/2010/main" val="916730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49</a:t>
            </a:fld>
            <a:endParaRPr lang="en-GB" dirty="0"/>
          </a:p>
        </p:txBody>
      </p:sp>
    </p:spTree>
    <p:extLst>
      <p:ext uri="{BB962C8B-B14F-4D97-AF65-F5344CB8AC3E}">
        <p14:creationId xmlns:p14="http://schemas.microsoft.com/office/powerpoint/2010/main" val="2389141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39791515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50</a:t>
            </a:fld>
            <a:endParaRPr lang="en-GB" dirty="0"/>
          </a:p>
        </p:txBody>
      </p:sp>
    </p:spTree>
    <p:extLst>
      <p:ext uri="{BB962C8B-B14F-4D97-AF65-F5344CB8AC3E}">
        <p14:creationId xmlns:p14="http://schemas.microsoft.com/office/powerpoint/2010/main" val="26543428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51</a:t>
            </a:fld>
            <a:endParaRPr lang="en-GB" dirty="0"/>
          </a:p>
        </p:txBody>
      </p:sp>
    </p:spTree>
    <p:extLst>
      <p:ext uri="{BB962C8B-B14F-4D97-AF65-F5344CB8AC3E}">
        <p14:creationId xmlns:p14="http://schemas.microsoft.com/office/powerpoint/2010/main" val="419681946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52</a:t>
            </a:fld>
            <a:endParaRPr lang="en-GB" dirty="0"/>
          </a:p>
        </p:txBody>
      </p:sp>
    </p:spTree>
    <p:extLst>
      <p:ext uri="{BB962C8B-B14F-4D97-AF65-F5344CB8AC3E}">
        <p14:creationId xmlns:p14="http://schemas.microsoft.com/office/powerpoint/2010/main" val="33940206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53</a:t>
            </a:fld>
            <a:endParaRPr lang="en-GB" dirty="0"/>
          </a:p>
        </p:txBody>
      </p:sp>
    </p:spTree>
    <p:extLst>
      <p:ext uri="{BB962C8B-B14F-4D97-AF65-F5344CB8AC3E}">
        <p14:creationId xmlns:p14="http://schemas.microsoft.com/office/powerpoint/2010/main" val="11455775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54</a:t>
            </a:fld>
            <a:endParaRPr lang="en-GB" dirty="0"/>
          </a:p>
        </p:txBody>
      </p:sp>
    </p:spTree>
    <p:extLst>
      <p:ext uri="{BB962C8B-B14F-4D97-AF65-F5344CB8AC3E}">
        <p14:creationId xmlns:p14="http://schemas.microsoft.com/office/powerpoint/2010/main" val="3884882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55</a:t>
            </a:fld>
            <a:endParaRPr lang="en-GB" dirty="0"/>
          </a:p>
        </p:txBody>
      </p:sp>
    </p:spTree>
    <p:extLst>
      <p:ext uri="{BB962C8B-B14F-4D97-AF65-F5344CB8AC3E}">
        <p14:creationId xmlns:p14="http://schemas.microsoft.com/office/powerpoint/2010/main" val="81179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56</a:t>
            </a:fld>
            <a:endParaRPr lang="en-GB" dirty="0"/>
          </a:p>
        </p:txBody>
      </p:sp>
    </p:spTree>
    <p:extLst>
      <p:ext uri="{BB962C8B-B14F-4D97-AF65-F5344CB8AC3E}">
        <p14:creationId xmlns:p14="http://schemas.microsoft.com/office/powerpoint/2010/main" val="109612128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57</a:t>
            </a:fld>
            <a:endParaRPr lang="en-GB" dirty="0"/>
          </a:p>
        </p:txBody>
      </p:sp>
    </p:spTree>
    <p:extLst>
      <p:ext uri="{BB962C8B-B14F-4D97-AF65-F5344CB8AC3E}">
        <p14:creationId xmlns:p14="http://schemas.microsoft.com/office/powerpoint/2010/main" val="36447145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58</a:t>
            </a:fld>
            <a:endParaRPr lang="en-GB" dirty="0"/>
          </a:p>
        </p:txBody>
      </p:sp>
    </p:spTree>
    <p:extLst>
      <p:ext uri="{BB962C8B-B14F-4D97-AF65-F5344CB8AC3E}">
        <p14:creationId xmlns:p14="http://schemas.microsoft.com/office/powerpoint/2010/main" val="10975266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59</a:t>
            </a:fld>
            <a:endParaRPr lang="en-GB" dirty="0"/>
          </a:p>
        </p:txBody>
      </p:sp>
    </p:spTree>
    <p:extLst>
      <p:ext uri="{BB962C8B-B14F-4D97-AF65-F5344CB8AC3E}">
        <p14:creationId xmlns:p14="http://schemas.microsoft.com/office/powerpoint/2010/main" val="1919912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16337022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60</a:t>
            </a:fld>
            <a:endParaRPr lang="en-GB" dirty="0"/>
          </a:p>
        </p:txBody>
      </p:sp>
    </p:spTree>
    <p:extLst>
      <p:ext uri="{BB962C8B-B14F-4D97-AF65-F5344CB8AC3E}">
        <p14:creationId xmlns:p14="http://schemas.microsoft.com/office/powerpoint/2010/main" val="28586043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61</a:t>
            </a:fld>
            <a:endParaRPr lang="en-GB" dirty="0"/>
          </a:p>
        </p:txBody>
      </p:sp>
    </p:spTree>
    <p:extLst>
      <p:ext uri="{BB962C8B-B14F-4D97-AF65-F5344CB8AC3E}">
        <p14:creationId xmlns:p14="http://schemas.microsoft.com/office/powerpoint/2010/main" val="22700997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62</a:t>
            </a:fld>
            <a:endParaRPr lang="en-GB" dirty="0"/>
          </a:p>
        </p:txBody>
      </p:sp>
    </p:spTree>
    <p:extLst>
      <p:ext uri="{BB962C8B-B14F-4D97-AF65-F5344CB8AC3E}">
        <p14:creationId xmlns:p14="http://schemas.microsoft.com/office/powerpoint/2010/main" val="30999777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63</a:t>
            </a:fld>
            <a:endParaRPr lang="en-GB" dirty="0"/>
          </a:p>
        </p:txBody>
      </p:sp>
    </p:spTree>
    <p:extLst>
      <p:ext uri="{BB962C8B-B14F-4D97-AF65-F5344CB8AC3E}">
        <p14:creationId xmlns:p14="http://schemas.microsoft.com/office/powerpoint/2010/main" val="2360043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64</a:t>
            </a:fld>
            <a:endParaRPr lang="en-GB" dirty="0"/>
          </a:p>
        </p:txBody>
      </p:sp>
    </p:spTree>
    <p:extLst>
      <p:ext uri="{BB962C8B-B14F-4D97-AF65-F5344CB8AC3E}">
        <p14:creationId xmlns:p14="http://schemas.microsoft.com/office/powerpoint/2010/main" val="367224368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65</a:t>
            </a:fld>
            <a:endParaRPr lang="en-GB" dirty="0"/>
          </a:p>
        </p:txBody>
      </p:sp>
    </p:spTree>
    <p:extLst>
      <p:ext uri="{BB962C8B-B14F-4D97-AF65-F5344CB8AC3E}">
        <p14:creationId xmlns:p14="http://schemas.microsoft.com/office/powerpoint/2010/main" val="18422129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66</a:t>
            </a:fld>
            <a:endParaRPr lang="en-GB" dirty="0"/>
          </a:p>
        </p:txBody>
      </p:sp>
    </p:spTree>
    <p:extLst>
      <p:ext uri="{BB962C8B-B14F-4D97-AF65-F5344CB8AC3E}">
        <p14:creationId xmlns:p14="http://schemas.microsoft.com/office/powerpoint/2010/main" val="194777439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67</a:t>
            </a:fld>
            <a:endParaRPr lang="en-GB" dirty="0"/>
          </a:p>
        </p:txBody>
      </p:sp>
    </p:spTree>
    <p:extLst>
      <p:ext uri="{BB962C8B-B14F-4D97-AF65-F5344CB8AC3E}">
        <p14:creationId xmlns:p14="http://schemas.microsoft.com/office/powerpoint/2010/main" val="388360584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68</a:t>
            </a:fld>
            <a:endParaRPr lang="en-GB" dirty="0"/>
          </a:p>
        </p:txBody>
      </p:sp>
    </p:spTree>
    <p:extLst>
      <p:ext uri="{BB962C8B-B14F-4D97-AF65-F5344CB8AC3E}">
        <p14:creationId xmlns:p14="http://schemas.microsoft.com/office/powerpoint/2010/main" val="427512642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69</a:t>
            </a:fld>
            <a:endParaRPr lang="en-GB" dirty="0"/>
          </a:p>
        </p:txBody>
      </p:sp>
    </p:spTree>
    <p:extLst>
      <p:ext uri="{BB962C8B-B14F-4D97-AF65-F5344CB8AC3E}">
        <p14:creationId xmlns:p14="http://schemas.microsoft.com/office/powerpoint/2010/main" val="44077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163253404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70</a:t>
            </a:fld>
            <a:endParaRPr lang="en-GB" dirty="0"/>
          </a:p>
        </p:txBody>
      </p:sp>
    </p:spTree>
    <p:extLst>
      <p:ext uri="{BB962C8B-B14F-4D97-AF65-F5344CB8AC3E}">
        <p14:creationId xmlns:p14="http://schemas.microsoft.com/office/powerpoint/2010/main" val="26883680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71</a:t>
            </a:fld>
            <a:endParaRPr lang="en-GB" dirty="0"/>
          </a:p>
        </p:txBody>
      </p:sp>
    </p:spTree>
    <p:extLst>
      <p:ext uri="{BB962C8B-B14F-4D97-AF65-F5344CB8AC3E}">
        <p14:creationId xmlns:p14="http://schemas.microsoft.com/office/powerpoint/2010/main" val="246716479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72</a:t>
            </a:fld>
            <a:endParaRPr lang="en-GB" dirty="0"/>
          </a:p>
        </p:txBody>
      </p:sp>
    </p:spTree>
    <p:extLst>
      <p:ext uri="{BB962C8B-B14F-4D97-AF65-F5344CB8AC3E}">
        <p14:creationId xmlns:p14="http://schemas.microsoft.com/office/powerpoint/2010/main" val="2747222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73</a:t>
            </a:fld>
            <a:endParaRPr lang="en-GB" dirty="0"/>
          </a:p>
        </p:txBody>
      </p:sp>
    </p:spTree>
    <p:extLst>
      <p:ext uri="{BB962C8B-B14F-4D97-AF65-F5344CB8AC3E}">
        <p14:creationId xmlns:p14="http://schemas.microsoft.com/office/powerpoint/2010/main" val="34554801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74</a:t>
            </a:fld>
            <a:endParaRPr lang="en-GB" dirty="0"/>
          </a:p>
        </p:txBody>
      </p:sp>
    </p:spTree>
    <p:extLst>
      <p:ext uri="{BB962C8B-B14F-4D97-AF65-F5344CB8AC3E}">
        <p14:creationId xmlns:p14="http://schemas.microsoft.com/office/powerpoint/2010/main" val="196594932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75</a:t>
            </a:fld>
            <a:endParaRPr lang="en-GB" dirty="0"/>
          </a:p>
        </p:txBody>
      </p:sp>
    </p:spTree>
    <p:extLst>
      <p:ext uri="{BB962C8B-B14F-4D97-AF65-F5344CB8AC3E}">
        <p14:creationId xmlns:p14="http://schemas.microsoft.com/office/powerpoint/2010/main" val="5280320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76</a:t>
            </a:fld>
            <a:endParaRPr lang="en-GB" dirty="0"/>
          </a:p>
        </p:txBody>
      </p:sp>
    </p:spTree>
    <p:extLst>
      <p:ext uri="{BB962C8B-B14F-4D97-AF65-F5344CB8AC3E}">
        <p14:creationId xmlns:p14="http://schemas.microsoft.com/office/powerpoint/2010/main" val="32967169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77</a:t>
            </a:fld>
            <a:endParaRPr lang="en-GB" dirty="0"/>
          </a:p>
        </p:txBody>
      </p:sp>
    </p:spTree>
    <p:extLst>
      <p:ext uri="{BB962C8B-B14F-4D97-AF65-F5344CB8AC3E}">
        <p14:creationId xmlns:p14="http://schemas.microsoft.com/office/powerpoint/2010/main" val="27184604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78</a:t>
            </a:fld>
            <a:endParaRPr lang="en-GB" dirty="0"/>
          </a:p>
        </p:txBody>
      </p:sp>
    </p:spTree>
    <p:extLst>
      <p:ext uri="{BB962C8B-B14F-4D97-AF65-F5344CB8AC3E}">
        <p14:creationId xmlns:p14="http://schemas.microsoft.com/office/powerpoint/2010/main" val="275544758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79</a:t>
            </a:fld>
            <a:endParaRPr lang="en-GB" dirty="0"/>
          </a:p>
        </p:txBody>
      </p:sp>
    </p:spTree>
    <p:extLst>
      <p:ext uri="{BB962C8B-B14F-4D97-AF65-F5344CB8AC3E}">
        <p14:creationId xmlns:p14="http://schemas.microsoft.com/office/powerpoint/2010/main" val="31039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0089256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80</a:t>
            </a:fld>
            <a:endParaRPr lang="en-GB" dirty="0"/>
          </a:p>
        </p:txBody>
      </p:sp>
    </p:spTree>
    <p:extLst>
      <p:ext uri="{BB962C8B-B14F-4D97-AF65-F5344CB8AC3E}">
        <p14:creationId xmlns:p14="http://schemas.microsoft.com/office/powerpoint/2010/main" val="339982578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81</a:t>
            </a:fld>
            <a:endParaRPr lang="en-GB" dirty="0"/>
          </a:p>
        </p:txBody>
      </p:sp>
    </p:spTree>
    <p:extLst>
      <p:ext uri="{BB962C8B-B14F-4D97-AF65-F5344CB8AC3E}">
        <p14:creationId xmlns:p14="http://schemas.microsoft.com/office/powerpoint/2010/main" val="168647369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82</a:t>
            </a:fld>
            <a:endParaRPr lang="en-GB" dirty="0"/>
          </a:p>
        </p:txBody>
      </p:sp>
    </p:spTree>
    <p:extLst>
      <p:ext uri="{BB962C8B-B14F-4D97-AF65-F5344CB8AC3E}">
        <p14:creationId xmlns:p14="http://schemas.microsoft.com/office/powerpoint/2010/main" val="6166443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83</a:t>
            </a:fld>
            <a:endParaRPr lang="en-GB" dirty="0"/>
          </a:p>
        </p:txBody>
      </p:sp>
    </p:spTree>
    <p:extLst>
      <p:ext uri="{BB962C8B-B14F-4D97-AF65-F5344CB8AC3E}">
        <p14:creationId xmlns:p14="http://schemas.microsoft.com/office/powerpoint/2010/main" val="65747549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84</a:t>
            </a:fld>
            <a:endParaRPr lang="en-GB" dirty="0"/>
          </a:p>
        </p:txBody>
      </p:sp>
    </p:spTree>
    <p:extLst>
      <p:ext uri="{BB962C8B-B14F-4D97-AF65-F5344CB8AC3E}">
        <p14:creationId xmlns:p14="http://schemas.microsoft.com/office/powerpoint/2010/main" val="201373966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85</a:t>
            </a:fld>
            <a:endParaRPr lang="en-GB" dirty="0"/>
          </a:p>
        </p:txBody>
      </p:sp>
    </p:spTree>
    <p:extLst>
      <p:ext uri="{BB962C8B-B14F-4D97-AF65-F5344CB8AC3E}">
        <p14:creationId xmlns:p14="http://schemas.microsoft.com/office/powerpoint/2010/main" val="84211645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86</a:t>
            </a:fld>
            <a:endParaRPr lang="en-GB" dirty="0"/>
          </a:p>
        </p:txBody>
      </p:sp>
    </p:spTree>
    <p:extLst>
      <p:ext uri="{BB962C8B-B14F-4D97-AF65-F5344CB8AC3E}">
        <p14:creationId xmlns:p14="http://schemas.microsoft.com/office/powerpoint/2010/main" val="20994921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87</a:t>
            </a:fld>
            <a:endParaRPr lang="en-GB" dirty="0"/>
          </a:p>
        </p:txBody>
      </p:sp>
    </p:spTree>
    <p:extLst>
      <p:ext uri="{BB962C8B-B14F-4D97-AF65-F5344CB8AC3E}">
        <p14:creationId xmlns:p14="http://schemas.microsoft.com/office/powerpoint/2010/main" val="27438597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88</a:t>
            </a:fld>
            <a:endParaRPr lang="en-GB" dirty="0"/>
          </a:p>
        </p:txBody>
      </p:sp>
    </p:spTree>
    <p:extLst>
      <p:ext uri="{BB962C8B-B14F-4D97-AF65-F5344CB8AC3E}">
        <p14:creationId xmlns:p14="http://schemas.microsoft.com/office/powerpoint/2010/main" val="362158409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89</a:t>
            </a:fld>
            <a:endParaRPr lang="en-GB" dirty="0"/>
          </a:p>
        </p:txBody>
      </p:sp>
    </p:spTree>
    <p:extLst>
      <p:ext uri="{BB962C8B-B14F-4D97-AF65-F5344CB8AC3E}">
        <p14:creationId xmlns:p14="http://schemas.microsoft.com/office/powerpoint/2010/main" val="81394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341490059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90</a:t>
            </a:fld>
            <a:endParaRPr lang="en-GB" dirty="0"/>
          </a:p>
        </p:txBody>
      </p:sp>
    </p:spTree>
    <p:extLst>
      <p:ext uri="{BB962C8B-B14F-4D97-AF65-F5344CB8AC3E}">
        <p14:creationId xmlns:p14="http://schemas.microsoft.com/office/powerpoint/2010/main" val="63298070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91</a:t>
            </a:fld>
            <a:endParaRPr lang="en-GB" dirty="0"/>
          </a:p>
        </p:txBody>
      </p:sp>
    </p:spTree>
    <p:extLst>
      <p:ext uri="{BB962C8B-B14F-4D97-AF65-F5344CB8AC3E}">
        <p14:creationId xmlns:p14="http://schemas.microsoft.com/office/powerpoint/2010/main" val="273798194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92</a:t>
            </a:fld>
            <a:endParaRPr lang="en-GB" dirty="0"/>
          </a:p>
        </p:txBody>
      </p:sp>
    </p:spTree>
    <p:extLst>
      <p:ext uri="{BB962C8B-B14F-4D97-AF65-F5344CB8AC3E}">
        <p14:creationId xmlns:p14="http://schemas.microsoft.com/office/powerpoint/2010/main" val="333467384"/>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93</a:t>
            </a:fld>
            <a:endParaRPr lang="en-GB" dirty="0"/>
          </a:p>
        </p:txBody>
      </p:sp>
    </p:spTree>
    <p:extLst>
      <p:ext uri="{BB962C8B-B14F-4D97-AF65-F5344CB8AC3E}">
        <p14:creationId xmlns:p14="http://schemas.microsoft.com/office/powerpoint/2010/main" val="415084565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94</a:t>
            </a:fld>
            <a:endParaRPr lang="en-GB" dirty="0"/>
          </a:p>
        </p:txBody>
      </p:sp>
    </p:spTree>
    <p:extLst>
      <p:ext uri="{BB962C8B-B14F-4D97-AF65-F5344CB8AC3E}">
        <p14:creationId xmlns:p14="http://schemas.microsoft.com/office/powerpoint/2010/main" val="32059353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95</a:t>
            </a:fld>
            <a:endParaRPr lang="en-GB" dirty="0"/>
          </a:p>
        </p:txBody>
      </p:sp>
    </p:spTree>
    <p:extLst>
      <p:ext uri="{BB962C8B-B14F-4D97-AF65-F5344CB8AC3E}">
        <p14:creationId xmlns:p14="http://schemas.microsoft.com/office/powerpoint/2010/main" val="16836502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96</a:t>
            </a:fld>
            <a:endParaRPr lang="en-GB" dirty="0"/>
          </a:p>
        </p:txBody>
      </p:sp>
    </p:spTree>
    <p:extLst>
      <p:ext uri="{BB962C8B-B14F-4D97-AF65-F5344CB8AC3E}">
        <p14:creationId xmlns:p14="http://schemas.microsoft.com/office/powerpoint/2010/main" val="295211522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97</a:t>
            </a:fld>
            <a:endParaRPr lang="en-GB" dirty="0"/>
          </a:p>
        </p:txBody>
      </p:sp>
    </p:spTree>
    <p:extLst>
      <p:ext uri="{BB962C8B-B14F-4D97-AF65-F5344CB8AC3E}">
        <p14:creationId xmlns:p14="http://schemas.microsoft.com/office/powerpoint/2010/main" val="377497183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98</a:t>
            </a:fld>
            <a:endParaRPr lang="en-GB" dirty="0"/>
          </a:p>
        </p:txBody>
      </p:sp>
    </p:spTree>
    <p:extLst>
      <p:ext uri="{BB962C8B-B14F-4D97-AF65-F5344CB8AC3E}">
        <p14:creationId xmlns:p14="http://schemas.microsoft.com/office/powerpoint/2010/main" val="414827304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99</a:t>
            </a:fld>
            <a:endParaRPr lang="en-GB" dirty="0"/>
          </a:p>
        </p:txBody>
      </p:sp>
    </p:spTree>
    <p:extLst>
      <p:ext uri="{BB962C8B-B14F-4D97-AF65-F5344CB8AC3E}">
        <p14:creationId xmlns:p14="http://schemas.microsoft.com/office/powerpoint/2010/main" val="129861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9.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5.xml"/><Relationship Id="rId5" Type="http://schemas.openxmlformats.org/officeDocument/2006/relationships/slide" Target="../slides/slide33.xml"/><Relationship Id="rId4" Type="http://schemas.openxmlformats.org/officeDocument/2006/relationships/slide" Target="../slides/slide22.xml"/></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9.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5.xml"/><Relationship Id="rId5" Type="http://schemas.openxmlformats.org/officeDocument/2006/relationships/slide" Target="../slides/slide33.xml"/><Relationship Id="rId4" Type="http://schemas.openxmlformats.org/officeDocument/2006/relationships/slide" Target="../slides/slide22.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9.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5.xml"/><Relationship Id="rId5" Type="http://schemas.openxmlformats.org/officeDocument/2006/relationships/slide" Target="../slides/slide33.xml"/><Relationship Id="rId4" Type="http://schemas.openxmlformats.org/officeDocument/2006/relationships/slide" Target="../slides/slide22.xml"/></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51.xml"/><Relationship Id="rId3" Type="http://schemas.openxmlformats.org/officeDocument/2006/relationships/slide" Target="../slides/slide9.xml"/><Relationship Id="rId7" Type="http://schemas.openxmlformats.org/officeDocument/2006/relationships/slide" Target="../slides/slide60.xm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slide" Target="../slides/slide45.xml"/><Relationship Id="rId5" Type="http://schemas.openxmlformats.org/officeDocument/2006/relationships/slide" Target="../slides/slide33.xml"/><Relationship Id="rId4" Type="http://schemas.openxmlformats.org/officeDocument/2006/relationships/slide" Target="../slides/slide2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382054"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2" name="Picture 1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21" name="Round Same Side Corner Rectangle 20">
            <a:hlinkClick r:id="rId3" action="ppaction://hlinksldjump"/>
          </p:cNvPr>
          <p:cNvSpPr/>
          <p:nvPr userDrawn="1"/>
        </p:nvSpPr>
        <p:spPr>
          <a:xfrm>
            <a:off x="107504" y="692696"/>
            <a:ext cx="101241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14.1</a:t>
            </a:r>
            <a:r>
              <a:rPr lang="en-GB" sz="1000" b="1" baseline="0" dirty="0" smtClean="0">
                <a:latin typeface="Arial" panose="020B0604020202020204" pitchFamily="34" charset="0"/>
                <a:cs typeface="Arial" panose="020B0604020202020204" pitchFamily="34" charset="0"/>
              </a:rPr>
              <a:t> - Sampling</a:t>
            </a:r>
            <a:endParaRPr lang="en-GB" sz="1000" b="1" dirty="0">
              <a:latin typeface="Arial" panose="020B0604020202020204" pitchFamily="34" charset="0"/>
              <a:cs typeface="Arial" panose="020B0604020202020204" pitchFamily="34" charset="0"/>
            </a:endParaRPr>
          </a:p>
        </p:txBody>
      </p:sp>
      <p:sp>
        <p:nvSpPr>
          <p:cNvPr id="22" name="Round Same Side Corner Rectangle 21">
            <a:hlinkClick r:id="rId4" action="ppaction://hlinksldjump"/>
          </p:cNvPr>
          <p:cNvSpPr/>
          <p:nvPr userDrawn="1"/>
        </p:nvSpPr>
        <p:spPr>
          <a:xfrm>
            <a:off x="1160168" y="692696"/>
            <a:ext cx="114705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1000" b="1" dirty="0" smtClean="0">
                <a:latin typeface="Arial" panose="020B0604020202020204" pitchFamily="34" charset="0"/>
                <a:cs typeface="Arial" panose="020B0604020202020204" pitchFamily="34" charset="0"/>
              </a:rPr>
              <a:t>14.2 – Cumulative Frequency</a:t>
            </a:r>
            <a:endParaRPr lang="en-GB" sz="1000" b="1" dirty="0">
              <a:latin typeface="Arial" panose="020B0604020202020204" pitchFamily="34" charset="0"/>
              <a:cs typeface="Arial" panose="020B0604020202020204" pitchFamily="34" charset="0"/>
            </a:endParaRPr>
          </a:p>
        </p:txBody>
      </p:sp>
      <p:sp>
        <p:nvSpPr>
          <p:cNvPr id="23" name="Round Same Side Corner Rectangle 22">
            <a:hlinkClick r:id="rId5" action="ppaction://hlinksldjump"/>
          </p:cNvPr>
          <p:cNvSpPr/>
          <p:nvPr userDrawn="1"/>
        </p:nvSpPr>
        <p:spPr>
          <a:xfrm>
            <a:off x="2347479" y="692696"/>
            <a:ext cx="101662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14.3 – Box Plots</a:t>
            </a:r>
            <a:endParaRPr lang="en-GB" sz="1000" b="1" dirty="0">
              <a:latin typeface="Arial" panose="020B0604020202020204" pitchFamily="34" charset="0"/>
              <a:cs typeface="Arial" panose="020B0604020202020204" pitchFamily="34" charset="0"/>
            </a:endParaRPr>
          </a:p>
        </p:txBody>
      </p:sp>
      <p:sp>
        <p:nvSpPr>
          <p:cNvPr id="24" name="Round Same Side Corner Rectangle 23">
            <a:hlinkClick r:id="rId6" action="ppaction://hlinksldjump"/>
          </p:cNvPr>
          <p:cNvSpPr/>
          <p:nvPr userDrawn="1"/>
        </p:nvSpPr>
        <p:spPr>
          <a:xfrm>
            <a:off x="3404354" y="692696"/>
            <a:ext cx="9918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14.4 – Drawing</a:t>
            </a:r>
            <a:r>
              <a:rPr lang="en-GB" sz="1000" b="1" baseline="0" dirty="0" smtClean="0">
                <a:latin typeface="Arial" panose="020B0604020202020204" pitchFamily="34" charset="0"/>
                <a:cs typeface="Arial" panose="020B0604020202020204" pitchFamily="34" charset="0"/>
              </a:rPr>
              <a:t> Histograms</a:t>
            </a:r>
            <a:endParaRPr lang="en-GB" sz="1000" b="1" dirty="0">
              <a:latin typeface="Arial" panose="020B0604020202020204" pitchFamily="34" charset="0"/>
              <a:cs typeface="Arial" panose="020B0604020202020204" pitchFamily="34" charset="0"/>
            </a:endParaRPr>
          </a:p>
        </p:txBody>
      </p:sp>
      <p:sp>
        <p:nvSpPr>
          <p:cNvPr id="27" name="Round Same Side Corner Rectangle 26">
            <a:hlinkClick r:id="rId7" action="ppaction://hlinksldjump"/>
          </p:cNvPr>
          <p:cNvSpPr/>
          <p:nvPr userDrawn="1"/>
        </p:nvSpPr>
        <p:spPr>
          <a:xfrm>
            <a:off x="5673964" y="692696"/>
            <a:ext cx="116203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14.6 – Population Comparison</a:t>
            </a:r>
            <a:endParaRPr lang="en-GB" sz="1000" b="1" dirty="0">
              <a:latin typeface="Arial" panose="020B0604020202020204" pitchFamily="34" charset="0"/>
              <a:cs typeface="Arial" panose="020B0604020202020204" pitchFamily="34" charset="0"/>
            </a:endParaRPr>
          </a:p>
        </p:txBody>
      </p:sp>
      <p:sp>
        <p:nvSpPr>
          <p:cNvPr id="10" name="Round Same Side Corner Rectangle 9">
            <a:hlinkClick r:id="rId8" action="ppaction://hlinksldjump"/>
          </p:cNvPr>
          <p:cNvSpPr/>
          <p:nvPr userDrawn="1"/>
        </p:nvSpPr>
        <p:spPr>
          <a:xfrm>
            <a:off x="4436462" y="692696"/>
            <a:ext cx="119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14.5 – Interpreting Histograms</a:t>
            </a:r>
            <a:endParaRPr lang="en-GB" sz="1000" b="1" dirty="0">
              <a:latin typeface="Arial" panose="020B0604020202020204" pitchFamily="34" charset="0"/>
              <a:cs typeface="Arial" panose="020B0604020202020204" pitchFamily="34" charset="0"/>
            </a:endParaRPr>
          </a:p>
        </p:txBody>
      </p:sp>
      <p:sp>
        <p:nvSpPr>
          <p:cNvPr id="15" name="Content Placeholder 1"/>
          <p:cNvSpPr txBox="1">
            <a:spLocks/>
          </p:cNvSpPr>
          <p:nvPr/>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1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580112" y="1225296"/>
            <a:ext cx="3200036" cy="532859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 Same Side Corner Rectangle 11">
            <a:hlinkClick r:id="rId3" action="ppaction://hlinksldjump"/>
          </p:cNvPr>
          <p:cNvSpPr/>
          <p:nvPr userDrawn="1"/>
        </p:nvSpPr>
        <p:spPr>
          <a:xfrm>
            <a:off x="107504" y="692696"/>
            <a:ext cx="101241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14.1</a:t>
            </a:r>
            <a:r>
              <a:rPr lang="en-GB" sz="1000" b="1" baseline="0" dirty="0" smtClean="0">
                <a:latin typeface="Arial" panose="020B0604020202020204" pitchFamily="34" charset="0"/>
                <a:cs typeface="Arial" panose="020B0604020202020204" pitchFamily="34" charset="0"/>
              </a:rPr>
              <a:t> - Sampling</a:t>
            </a:r>
            <a:endParaRPr lang="en-GB" sz="1000" b="1" dirty="0">
              <a:latin typeface="Arial" panose="020B0604020202020204" pitchFamily="34" charset="0"/>
              <a:cs typeface="Arial" panose="020B0604020202020204" pitchFamily="34" charset="0"/>
            </a:endParaRPr>
          </a:p>
        </p:txBody>
      </p:sp>
      <p:sp>
        <p:nvSpPr>
          <p:cNvPr id="13" name="Round Same Side Corner Rectangle 12">
            <a:hlinkClick r:id="rId4" action="ppaction://hlinksldjump"/>
          </p:cNvPr>
          <p:cNvSpPr/>
          <p:nvPr userDrawn="1"/>
        </p:nvSpPr>
        <p:spPr>
          <a:xfrm>
            <a:off x="1160168" y="692696"/>
            <a:ext cx="114705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1000" b="1" dirty="0" smtClean="0">
                <a:latin typeface="Arial" panose="020B0604020202020204" pitchFamily="34" charset="0"/>
                <a:cs typeface="Arial" panose="020B0604020202020204" pitchFamily="34" charset="0"/>
              </a:rPr>
              <a:t>14.2 – Cumulative Frequency</a:t>
            </a:r>
            <a:endParaRPr lang="en-GB" sz="100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347479" y="692696"/>
            <a:ext cx="101662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14.3 – Box Plots</a:t>
            </a:r>
            <a:endParaRPr lang="en-GB" sz="10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404354" y="692696"/>
            <a:ext cx="9918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14.4 – Drawing</a:t>
            </a:r>
            <a:r>
              <a:rPr lang="en-GB" sz="1000" b="1" baseline="0" dirty="0" smtClean="0">
                <a:latin typeface="Arial" panose="020B0604020202020204" pitchFamily="34" charset="0"/>
                <a:cs typeface="Arial" panose="020B0604020202020204" pitchFamily="34" charset="0"/>
              </a:rPr>
              <a:t> Histograms</a:t>
            </a:r>
            <a:endParaRPr lang="en-GB" sz="1000" b="1" dirty="0">
              <a:latin typeface="Arial" panose="020B0604020202020204" pitchFamily="34" charset="0"/>
              <a:cs typeface="Arial" panose="020B0604020202020204" pitchFamily="34" charset="0"/>
            </a:endParaRPr>
          </a:p>
        </p:txBody>
      </p:sp>
      <p:sp>
        <p:nvSpPr>
          <p:cNvPr id="20" name="Round Same Side Corner Rectangle 19">
            <a:hlinkClick r:id="rId7" action="ppaction://hlinksldjump"/>
          </p:cNvPr>
          <p:cNvSpPr/>
          <p:nvPr userDrawn="1"/>
        </p:nvSpPr>
        <p:spPr>
          <a:xfrm>
            <a:off x="5673964" y="692696"/>
            <a:ext cx="116203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14.6 – Population Comparison</a:t>
            </a:r>
            <a:endParaRPr lang="en-GB" sz="1000" b="1" dirty="0">
              <a:latin typeface="Arial" panose="020B0604020202020204" pitchFamily="34" charset="0"/>
              <a:cs typeface="Arial" panose="020B0604020202020204" pitchFamily="34" charset="0"/>
            </a:endParaRPr>
          </a:p>
        </p:txBody>
      </p:sp>
      <p:sp>
        <p:nvSpPr>
          <p:cNvPr id="21" name="Round Same Side Corner Rectangle 20">
            <a:hlinkClick r:id="rId8" action="ppaction://hlinksldjump"/>
          </p:cNvPr>
          <p:cNvSpPr/>
          <p:nvPr userDrawn="1"/>
        </p:nvSpPr>
        <p:spPr>
          <a:xfrm>
            <a:off x="4436462" y="692696"/>
            <a:ext cx="119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14.5 – Interpreting Histograms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1517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4_LO1 1-7">
    <p:spTree>
      <p:nvGrpSpPr>
        <p:cNvPr id="1" name=""/>
        <p:cNvGrpSpPr/>
        <p:nvPr/>
      </p:nvGrpSpPr>
      <p:grpSpPr>
        <a:xfrm>
          <a:off x="0" y="0"/>
          <a:ext cx="0" cy="0"/>
          <a:chOff x="0" y="0"/>
          <a:chExt cx="0" cy="0"/>
        </a:xfrm>
      </p:grpSpPr>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1" name="Rectangle 10"/>
          <p:cNvSpPr/>
          <p:nvPr userDrawn="1"/>
        </p:nvSpPr>
        <p:spPr>
          <a:xfrm>
            <a:off x="179512" y="1142026"/>
            <a:ext cx="8712968" cy="5527334"/>
          </a:xfrm>
          <a:prstGeom prst="rect">
            <a:avLst/>
          </a:prstGeom>
          <a:solidFill>
            <a:srgbClr val="DFF9E8"/>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hlinkClick r:id="rId3" action="ppaction://hlinksldjump"/>
          </p:cNvPr>
          <p:cNvSpPr/>
          <p:nvPr userDrawn="1"/>
        </p:nvSpPr>
        <p:spPr>
          <a:xfrm>
            <a:off x="107504" y="692696"/>
            <a:ext cx="101241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14.1</a:t>
            </a:r>
            <a:r>
              <a:rPr lang="en-GB" sz="1000" b="1" baseline="0" dirty="0" smtClean="0">
                <a:latin typeface="Arial" panose="020B0604020202020204" pitchFamily="34" charset="0"/>
                <a:cs typeface="Arial" panose="020B0604020202020204" pitchFamily="34" charset="0"/>
              </a:rPr>
              <a:t> - Sampling</a:t>
            </a:r>
            <a:endParaRPr lang="en-GB" sz="100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160168" y="692696"/>
            <a:ext cx="114705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1000" b="1" dirty="0" smtClean="0">
                <a:latin typeface="Arial" panose="020B0604020202020204" pitchFamily="34" charset="0"/>
                <a:cs typeface="Arial" panose="020B0604020202020204" pitchFamily="34" charset="0"/>
              </a:rPr>
              <a:t>14.2 – Cumulative Frequency</a:t>
            </a:r>
            <a:endParaRPr lang="en-GB" sz="100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347479" y="692696"/>
            <a:ext cx="101662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14.3 – Box Plots</a:t>
            </a:r>
            <a:endParaRPr lang="en-GB" sz="10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404354" y="692696"/>
            <a:ext cx="9918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14.4 – Drawing</a:t>
            </a:r>
            <a:r>
              <a:rPr lang="en-GB" sz="1000" b="1" baseline="0" dirty="0" smtClean="0">
                <a:latin typeface="Arial" panose="020B0604020202020204" pitchFamily="34" charset="0"/>
                <a:cs typeface="Arial" panose="020B0604020202020204" pitchFamily="34" charset="0"/>
              </a:rPr>
              <a:t> Histograms</a:t>
            </a:r>
            <a:endParaRPr lang="en-GB" sz="1000" b="1" dirty="0">
              <a:latin typeface="Arial" panose="020B0604020202020204" pitchFamily="34" charset="0"/>
              <a:cs typeface="Arial" panose="020B0604020202020204" pitchFamily="34" charset="0"/>
            </a:endParaRPr>
          </a:p>
        </p:txBody>
      </p:sp>
      <p:sp>
        <p:nvSpPr>
          <p:cNvPr id="18" name="Round Same Side Corner Rectangle 17">
            <a:hlinkClick r:id="rId7" action="ppaction://hlinksldjump"/>
          </p:cNvPr>
          <p:cNvSpPr/>
          <p:nvPr userDrawn="1"/>
        </p:nvSpPr>
        <p:spPr>
          <a:xfrm>
            <a:off x="5673964" y="692696"/>
            <a:ext cx="116203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14.6 – Population Comparison</a:t>
            </a:r>
            <a:endParaRPr lang="en-GB" sz="1000" b="1" dirty="0">
              <a:latin typeface="Arial" panose="020B0604020202020204" pitchFamily="34" charset="0"/>
              <a:cs typeface="Arial" panose="020B0604020202020204" pitchFamily="34" charset="0"/>
            </a:endParaRPr>
          </a:p>
        </p:txBody>
      </p:sp>
      <p:sp>
        <p:nvSpPr>
          <p:cNvPr id="20" name="Round Same Side Corner Rectangle 19">
            <a:hlinkClick r:id="rId8" action="ppaction://hlinksldjump"/>
          </p:cNvPr>
          <p:cNvSpPr/>
          <p:nvPr userDrawn="1"/>
        </p:nvSpPr>
        <p:spPr>
          <a:xfrm>
            <a:off x="4436462" y="692696"/>
            <a:ext cx="119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14.5 – Interpreting Histograms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819245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3_LO1 1-7">
    <p:spTree>
      <p:nvGrpSpPr>
        <p:cNvPr id="1" name=""/>
        <p:cNvGrpSpPr/>
        <p:nvPr/>
      </p:nvGrpSpPr>
      <p:grpSpPr>
        <a:xfrm>
          <a:off x="0" y="0"/>
          <a:ext cx="0" cy="0"/>
          <a:chOff x="0" y="0"/>
          <a:chExt cx="0" cy="0"/>
        </a:xfrm>
      </p:grpSpPr>
      <p:sp>
        <p:nvSpPr>
          <p:cNvPr id="6" name="Title 5"/>
          <p:cNvSpPr>
            <a:spLocks noGrp="1"/>
          </p:cNvSpPr>
          <p:nvPr>
            <p:ph type="title"/>
          </p:nvPr>
        </p:nvSpPr>
        <p:spPr>
          <a:xfrm>
            <a:off x="35496" y="44624"/>
            <a:ext cx="7560840" cy="648072"/>
          </a:xfrm>
        </p:spPr>
        <p:txBody>
          <a:bodyPr rtlCol="0"/>
          <a:lstStyle>
            <a:lvl1pPr>
              <a:defRPr>
                <a:latin typeface="Calibri" pitchFamily="34" charset="0"/>
                <a:cs typeface="Calibri" pitchFamily="34" charset="0"/>
              </a:defRPr>
            </a:lvl1pPr>
            <a:extLst/>
          </a:lstStyle>
          <a:p>
            <a:r>
              <a:rPr kumimoji="0" lang="en-US" dirty="0" smtClean="0"/>
              <a:t>Click to edit Master title style</a:t>
            </a:r>
            <a:endParaRPr kumimoji="0" lang="en-US" dirty="0"/>
          </a:p>
        </p:txBody>
      </p:sp>
      <p:pic>
        <p:nvPicPr>
          <p:cNvPr id="17" name="Picture 1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40352" y="43840"/>
            <a:ext cx="1368152" cy="1002913"/>
          </a:xfrm>
          <a:prstGeom prst="rect">
            <a:avLst/>
          </a:prstGeom>
        </p:spPr>
      </p:pic>
      <p:sp>
        <p:nvSpPr>
          <p:cNvPr id="19" name="Content Placeholder 1"/>
          <p:cNvSpPr txBox="1">
            <a:spLocks/>
          </p:cNvSpPr>
          <p:nvPr userDrawn="1"/>
        </p:nvSpPr>
        <p:spPr>
          <a:xfrm>
            <a:off x="99491" y="1065699"/>
            <a:ext cx="8890554" cy="5675669"/>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4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4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2" name="Snip Single Corner Rectangle 1"/>
          <p:cNvSpPr/>
          <p:nvPr userDrawn="1"/>
        </p:nvSpPr>
        <p:spPr>
          <a:xfrm>
            <a:off x="179512" y="1137707"/>
            <a:ext cx="8708456" cy="5531653"/>
          </a:xfrm>
          <a:custGeom>
            <a:avLst/>
            <a:gdLst>
              <a:gd name="connsiteX0" fmla="*/ 0 w 8696199"/>
              <a:gd name="connsiteY0" fmla="*/ 0 h 5531653"/>
              <a:gd name="connsiteX1" fmla="*/ 7774238 w 8696199"/>
              <a:gd name="connsiteY1" fmla="*/ 0 h 5531653"/>
              <a:gd name="connsiteX2" fmla="*/ 8696199 w 8696199"/>
              <a:gd name="connsiteY2" fmla="*/ 921961 h 5531653"/>
              <a:gd name="connsiteX3" fmla="*/ 8696199 w 8696199"/>
              <a:gd name="connsiteY3" fmla="*/ 5531653 h 5531653"/>
              <a:gd name="connsiteX4" fmla="*/ 0 w 8696199"/>
              <a:gd name="connsiteY4" fmla="*/ 5531653 h 5531653"/>
              <a:gd name="connsiteX5" fmla="*/ 0 w 8696199"/>
              <a:gd name="connsiteY5" fmla="*/ 0 h 5531653"/>
              <a:gd name="connsiteX0" fmla="*/ 0 w 8751063"/>
              <a:gd name="connsiteY0" fmla="*/ 0 h 5586517"/>
              <a:gd name="connsiteX1" fmla="*/ 7774238 w 8751063"/>
              <a:gd name="connsiteY1" fmla="*/ 0 h 5586517"/>
              <a:gd name="connsiteX2" fmla="*/ 8696199 w 8751063"/>
              <a:gd name="connsiteY2" fmla="*/ 921961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7774238 w 8751063"/>
              <a:gd name="connsiteY1" fmla="*/ 0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51063"/>
              <a:gd name="connsiteY0" fmla="*/ 0 h 5586517"/>
              <a:gd name="connsiteX1" fmla="*/ 8743502 w 8751063"/>
              <a:gd name="connsiteY1" fmla="*/ 54864 h 5586517"/>
              <a:gd name="connsiteX2" fmla="*/ 8732775 w 8751063"/>
              <a:gd name="connsiteY2" fmla="*/ 4104073 h 5586517"/>
              <a:gd name="connsiteX3" fmla="*/ 8751063 w 8751063"/>
              <a:gd name="connsiteY3" fmla="*/ 5586517 h 5586517"/>
              <a:gd name="connsiteX4" fmla="*/ 0 w 8751063"/>
              <a:gd name="connsiteY4" fmla="*/ 5531653 h 5586517"/>
              <a:gd name="connsiteX5" fmla="*/ 0 w 8751063"/>
              <a:gd name="connsiteY5" fmla="*/ 0 h 5586517"/>
              <a:gd name="connsiteX0" fmla="*/ 0 w 8743502"/>
              <a:gd name="connsiteY0" fmla="*/ 0 h 5531653"/>
              <a:gd name="connsiteX1" fmla="*/ 8743502 w 8743502"/>
              <a:gd name="connsiteY1" fmla="*/ 54864 h 5531653"/>
              <a:gd name="connsiteX2" fmla="*/ 8732775 w 8743502"/>
              <a:gd name="connsiteY2" fmla="*/ 4104073 h 5531653"/>
              <a:gd name="connsiteX3" fmla="*/ 8147559 w 8743502"/>
              <a:gd name="connsiteY3" fmla="*/ 5513365 h 5531653"/>
              <a:gd name="connsiteX4" fmla="*/ 0 w 8743502"/>
              <a:gd name="connsiteY4" fmla="*/ 5531653 h 5531653"/>
              <a:gd name="connsiteX5" fmla="*/ 0 w 8743502"/>
              <a:gd name="connsiteY5" fmla="*/ 0 h 5531653"/>
              <a:gd name="connsiteX0" fmla="*/ 0 w 8743502"/>
              <a:gd name="connsiteY0" fmla="*/ 0 h 5531653"/>
              <a:gd name="connsiteX1" fmla="*/ 8743502 w 8743502"/>
              <a:gd name="connsiteY1" fmla="*/ 54864 h 5531653"/>
              <a:gd name="connsiteX2" fmla="*/ 8732775 w 8743502"/>
              <a:gd name="connsiteY2" fmla="*/ 4652713 h 5531653"/>
              <a:gd name="connsiteX3" fmla="*/ 8147559 w 8743502"/>
              <a:gd name="connsiteY3" fmla="*/ 5513365 h 5531653"/>
              <a:gd name="connsiteX4" fmla="*/ 0 w 8743502"/>
              <a:gd name="connsiteY4" fmla="*/ 5531653 h 5531653"/>
              <a:gd name="connsiteX5" fmla="*/ 0 w 8743502"/>
              <a:gd name="connsiteY5" fmla="*/ 0 h 5531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43502" h="5531653">
                <a:moveTo>
                  <a:pt x="0" y="0"/>
                </a:moveTo>
                <a:lnTo>
                  <a:pt x="8743502" y="54864"/>
                </a:lnTo>
                <a:cubicBezTo>
                  <a:pt x="8739926" y="1404600"/>
                  <a:pt x="8736351" y="3302977"/>
                  <a:pt x="8732775" y="4652713"/>
                </a:cubicBezTo>
                <a:lnTo>
                  <a:pt x="8147559" y="5513365"/>
                </a:lnTo>
                <a:lnTo>
                  <a:pt x="0" y="5531653"/>
                </a:lnTo>
                <a:lnTo>
                  <a:pt x="0" y="0"/>
                </a:lnTo>
                <a:close/>
              </a:path>
            </a:pathLst>
          </a:cu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Same Side Corner Rectangle 12">
            <a:hlinkClick r:id="rId3" action="ppaction://hlinksldjump"/>
          </p:cNvPr>
          <p:cNvSpPr/>
          <p:nvPr userDrawn="1"/>
        </p:nvSpPr>
        <p:spPr>
          <a:xfrm>
            <a:off x="107504" y="692696"/>
            <a:ext cx="1012412"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14.1</a:t>
            </a:r>
            <a:r>
              <a:rPr lang="en-GB" sz="1000" b="1" baseline="0" dirty="0" smtClean="0">
                <a:latin typeface="Arial" panose="020B0604020202020204" pitchFamily="34" charset="0"/>
                <a:cs typeface="Arial" panose="020B0604020202020204" pitchFamily="34" charset="0"/>
              </a:rPr>
              <a:t> - Sampling</a:t>
            </a:r>
            <a:endParaRPr lang="en-GB" sz="1000" b="1" dirty="0">
              <a:latin typeface="Arial" panose="020B0604020202020204" pitchFamily="34" charset="0"/>
              <a:cs typeface="Arial" panose="020B0604020202020204" pitchFamily="34" charset="0"/>
            </a:endParaRPr>
          </a:p>
        </p:txBody>
      </p:sp>
      <p:sp>
        <p:nvSpPr>
          <p:cNvPr id="14" name="Round Same Side Corner Rectangle 13">
            <a:hlinkClick r:id="rId4" action="ppaction://hlinksldjump"/>
          </p:cNvPr>
          <p:cNvSpPr/>
          <p:nvPr userDrawn="1"/>
        </p:nvSpPr>
        <p:spPr>
          <a:xfrm>
            <a:off x="1160168" y="692696"/>
            <a:ext cx="114705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marL="0" marR="0" lvl="0" indent="0" algn="ctr" defTabSz="914400" rtl="0" eaLnBrk="1" fontAlgn="base" latinLnBrk="0" hangingPunct="1">
              <a:lnSpc>
                <a:spcPts val="1000"/>
              </a:lnSpc>
              <a:spcBef>
                <a:spcPct val="0"/>
              </a:spcBef>
              <a:spcAft>
                <a:spcPct val="0"/>
              </a:spcAft>
              <a:buClrTx/>
              <a:buSzTx/>
              <a:buFontTx/>
              <a:buNone/>
              <a:tabLst/>
              <a:defRPr/>
            </a:pPr>
            <a:r>
              <a:rPr lang="en-GB" sz="1000" b="1" dirty="0" smtClean="0">
                <a:latin typeface="Arial" panose="020B0604020202020204" pitchFamily="34" charset="0"/>
                <a:cs typeface="Arial" panose="020B0604020202020204" pitchFamily="34" charset="0"/>
              </a:rPr>
              <a:t>14.2 – Cumulative Frequency</a:t>
            </a:r>
            <a:endParaRPr lang="en-GB" sz="1000" b="1" dirty="0">
              <a:latin typeface="Arial" panose="020B0604020202020204" pitchFamily="34" charset="0"/>
              <a:cs typeface="Arial" panose="020B0604020202020204" pitchFamily="34" charset="0"/>
            </a:endParaRPr>
          </a:p>
        </p:txBody>
      </p:sp>
      <p:sp>
        <p:nvSpPr>
          <p:cNvPr id="15" name="Round Same Side Corner Rectangle 14">
            <a:hlinkClick r:id="rId5" action="ppaction://hlinksldjump"/>
          </p:cNvPr>
          <p:cNvSpPr/>
          <p:nvPr userDrawn="1"/>
        </p:nvSpPr>
        <p:spPr>
          <a:xfrm>
            <a:off x="2347479" y="692696"/>
            <a:ext cx="1016623"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14.3 – Box Plots</a:t>
            </a:r>
            <a:endParaRPr lang="en-GB" sz="1000" b="1" dirty="0">
              <a:latin typeface="Arial" panose="020B0604020202020204" pitchFamily="34" charset="0"/>
              <a:cs typeface="Arial" panose="020B0604020202020204" pitchFamily="34" charset="0"/>
            </a:endParaRPr>
          </a:p>
        </p:txBody>
      </p:sp>
      <p:sp>
        <p:nvSpPr>
          <p:cNvPr id="16" name="Round Same Side Corner Rectangle 15">
            <a:hlinkClick r:id="rId6" action="ppaction://hlinksldjump"/>
          </p:cNvPr>
          <p:cNvSpPr/>
          <p:nvPr userDrawn="1"/>
        </p:nvSpPr>
        <p:spPr>
          <a:xfrm>
            <a:off x="3404354" y="692696"/>
            <a:ext cx="991856"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14.4 – Drawing</a:t>
            </a:r>
            <a:r>
              <a:rPr lang="en-GB" sz="1000" b="1" baseline="0" dirty="0" smtClean="0">
                <a:latin typeface="Arial" panose="020B0604020202020204" pitchFamily="34" charset="0"/>
                <a:cs typeface="Arial" panose="020B0604020202020204" pitchFamily="34" charset="0"/>
              </a:rPr>
              <a:t> Histograms</a:t>
            </a:r>
            <a:endParaRPr lang="en-GB" sz="1000" b="1" dirty="0">
              <a:latin typeface="Arial" panose="020B0604020202020204" pitchFamily="34" charset="0"/>
              <a:cs typeface="Arial" panose="020B0604020202020204" pitchFamily="34" charset="0"/>
            </a:endParaRPr>
          </a:p>
        </p:txBody>
      </p:sp>
      <p:sp>
        <p:nvSpPr>
          <p:cNvPr id="21" name="Round Same Side Corner Rectangle 20">
            <a:hlinkClick r:id="rId7" action="ppaction://hlinksldjump"/>
          </p:cNvPr>
          <p:cNvSpPr/>
          <p:nvPr userDrawn="1"/>
        </p:nvSpPr>
        <p:spPr>
          <a:xfrm>
            <a:off x="5673964" y="692696"/>
            <a:ext cx="1162039"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14.6 – Population Comparison</a:t>
            </a:r>
            <a:endParaRPr lang="en-GB" sz="1000" b="1" dirty="0">
              <a:latin typeface="Arial" panose="020B0604020202020204" pitchFamily="34" charset="0"/>
              <a:cs typeface="Arial" panose="020B0604020202020204" pitchFamily="34" charset="0"/>
            </a:endParaRPr>
          </a:p>
        </p:txBody>
      </p:sp>
      <p:sp>
        <p:nvSpPr>
          <p:cNvPr id="27" name="Round Same Side Corner Rectangle 26">
            <a:hlinkClick r:id="rId8" action="ppaction://hlinksldjump"/>
          </p:cNvPr>
          <p:cNvSpPr/>
          <p:nvPr userDrawn="1"/>
        </p:nvSpPr>
        <p:spPr>
          <a:xfrm>
            <a:off x="4436462" y="692696"/>
            <a:ext cx="1197250" cy="357190"/>
          </a:xfrm>
          <a:prstGeom prst="round2SameRect">
            <a:avLst/>
          </a:prstGeom>
          <a:gradFill>
            <a:gsLst>
              <a:gs pos="0">
                <a:srgbClr val="6F2927"/>
              </a:gs>
              <a:gs pos="54000">
                <a:schemeClr val="accent2">
                  <a:lumMod val="75000"/>
                </a:schemeClr>
              </a:gs>
              <a:gs pos="83000">
                <a:schemeClr val="accent2">
                  <a:lumMod val="60000"/>
                  <a:lumOff val="40000"/>
                </a:schemeClr>
              </a:gs>
              <a:gs pos="100000">
                <a:schemeClr val="accent2">
                  <a:lumMod val="40000"/>
                  <a:lumOff val="6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lnSpc>
                <a:spcPts val="1000"/>
              </a:lnSpc>
            </a:pPr>
            <a:r>
              <a:rPr lang="en-GB" sz="1000" b="1" dirty="0" smtClean="0">
                <a:latin typeface="Arial" panose="020B0604020202020204" pitchFamily="34" charset="0"/>
                <a:cs typeface="Arial" panose="020B0604020202020204" pitchFamily="34" charset="0"/>
              </a:rPr>
              <a:t>14.5 – Interpreting Histograms</a:t>
            </a:r>
            <a:endParaRPr lang="en-GB"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08945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7" cstate="email">
              <a:alphaModFix amt="50000"/>
              <a:extLst>
                <a:ext uri="{28A0092B-C50C-407E-A947-70E740481C1C}">
                  <a14:useLocalDpi xmlns:a14="http://schemas.microsoft.com/office/drawing/2010/main" val="0"/>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11" r:id="rId2"/>
    <p:sldLayoutId id="2147483715" r:id="rId3"/>
    <p:sldLayoutId id="2147483718" r:id="rId4"/>
    <p:sldLayoutId id="2147483717" r:id="rId5"/>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0.xml"/><Relationship Id="rId1" Type="http://schemas.openxmlformats.org/officeDocument/2006/relationships/slideLayout" Target="../slideLayouts/slideLayout4.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2.png"/></Relationships>
</file>

<file path=ppt/slides/_rels/slide10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1.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0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2.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31.png"/></Relationships>
</file>

<file path=ppt/slides/_rels/slide10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0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600.png"/></Relationships>
</file>

<file path=ppt/slides/_rels/slide10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610.png"/></Relationships>
</file>

<file path=ppt/slides/_rels/slide10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8.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0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0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0.xml"/><Relationship Id="rId1" Type="http://schemas.openxmlformats.org/officeDocument/2006/relationships/slideLayout" Target="../slideLayouts/slideLayout4.xml"/><Relationship Id="rId5" Type="http://schemas.openxmlformats.org/officeDocument/2006/relationships/image" Target="../media/image62.png"/><Relationship Id="rId4" Type="http://schemas.openxmlformats.org/officeDocument/2006/relationships/image" Target="../media/image11.png"/></Relationships>
</file>

<file path=ppt/slides/_rels/slide11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2.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3.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4.xml"/><Relationship Id="rId1" Type="http://schemas.openxmlformats.org/officeDocument/2006/relationships/slideLayout" Target="../slideLayouts/slideLayout4.xml"/><Relationship Id="rId4" Type="http://schemas.openxmlformats.org/officeDocument/2006/relationships/image" Target="../media/image63.png"/></Relationships>
</file>

<file path=ppt/slides/_rels/slide1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40.png"/></Relationships>
</file>

<file path=ppt/slides/_rels/slide4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8.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49.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7.png"/><Relationship Id="rId4" Type="http://schemas.openxmlformats.org/officeDocument/2006/relationships/image" Target="../media/image28.png"/></Relationships>
</file>

<file path=ppt/slides/_rels/slide5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7.png"/></Relationships>
</file>

<file path=ppt/slides/_rels/slide5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27.png"/></Relationships>
</file>

<file path=ppt/slides/_rels/slide5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5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5.png"/></Relationships>
</file>

<file path=ppt/slides/_rels/slide5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6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37.png"/><Relationship Id="rId4" Type="http://schemas.openxmlformats.org/officeDocument/2006/relationships/image" Target="../media/image12.png"/></Relationships>
</file>

<file path=ppt/slides/_rels/slide6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5.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6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7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2.png"/></Relationships>
</file>

<file path=ppt/slides/_rels/slide7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7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1.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3.png"/></Relationships>
</file>

<file path=ppt/slides/_rels/slide8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2.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11.png"/></Relationships>
</file>

<file path=ppt/slides/_rels/slide8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11.png"/></Relationships>
</file>

<file path=ppt/slides/_rels/slide8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8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5.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11.png"/></Relationships>
</file>

<file path=ppt/slides/_rels/slide8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6.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7.png"/></Relationships>
</file>

<file path=ppt/slides/_rels/slide8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7.xml"/><Relationship Id="rId1" Type="http://schemas.openxmlformats.org/officeDocument/2006/relationships/slideLayout" Target="../slideLayouts/slideLayout4.xml"/><Relationship Id="rId5" Type="http://schemas.openxmlformats.org/officeDocument/2006/relationships/image" Target="../media/image48.png"/><Relationship Id="rId4" Type="http://schemas.openxmlformats.org/officeDocument/2006/relationships/image" Target="../media/image12.png"/></Relationships>
</file>

<file path=ppt/slides/_rels/slide8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8.xm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image" Target="../media/image11.png"/></Relationships>
</file>

<file path=ppt/slides/_rels/slide8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89.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90.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54.png"/><Relationship Id="rId4" Type="http://schemas.openxmlformats.org/officeDocument/2006/relationships/image" Target="../media/image53.png"/></Relationships>
</file>

<file path=ppt/slides/_rels/slide91.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2.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3.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2.png"/></Relationships>
</file>

<file path=ppt/slides/_rels/slide94.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4.xml"/><Relationship Id="rId1" Type="http://schemas.openxmlformats.org/officeDocument/2006/relationships/slideLayout" Target="../slideLayouts/slideLayout3.xml"/><Relationship Id="rId5" Type="http://schemas.openxmlformats.org/officeDocument/2006/relationships/image" Target="../media/image55.png"/><Relationship Id="rId4" Type="http://schemas.openxmlformats.org/officeDocument/2006/relationships/image" Target="../media/image11.png"/></Relationships>
</file>

<file path=ppt/slides/_rels/slide95.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5.xml"/><Relationship Id="rId1" Type="http://schemas.openxmlformats.org/officeDocument/2006/relationships/slideLayout" Target="../slideLayouts/slideLayout3.xml"/><Relationship Id="rId5" Type="http://schemas.openxmlformats.org/officeDocument/2006/relationships/image" Target="../media/image56.png"/><Relationship Id="rId4" Type="http://schemas.openxmlformats.org/officeDocument/2006/relationships/image" Target="../media/image11.png"/></Relationships>
</file>

<file path=ppt/slides/_rels/slide96.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7.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8.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57.png"/><Relationship Id="rId4" Type="http://schemas.openxmlformats.org/officeDocument/2006/relationships/image" Target="../media/image11.png"/></Relationships>
</file>

<file path=ppt/slides/_rels/slide99.xml.rels><?xml version="1.0" encoding="UTF-8" standalone="yes"?>
<Relationships xmlns="http://schemas.openxmlformats.org/package/2006/relationships"><Relationship Id="rId3" Type="http://schemas.openxmlformats.org/officeDocument/2006/relationships/hyperlink" Target="CiDA%20-%20Unit%2002%20-%20LO1%20-%20Getting%20Organised.pptx" TargetMode="Externa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107504" y="116632"/>
            <a:ext cx="8928992" cy="1708438"/>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p>
        </p:txBody>
      </p:sp>
      <p:sp>
        <p:nvSpPr>
          <p:cNvPr id="8" name="TextBox 7"/>
          <p:cNvSpPr txBox="1"/>
          <p:nvPr/>
        </p:nvSpPr>
        <p:spPr>
          <a:xfrm>
            <a:off x="2409832" y="116632"/>
            <a:ext cx="6554656" cy="1815882"/>
          </a:xfrm>
          <a:prstGeom prst="rect">
            <a:avLst/>
          </a:prstGeom>
          <a:noFill/>
        </p:spPr>
        <p:txBody>
          <a:bodyPr wrap="square" rtlCol="0">
            <a:spAutoFit/>
          </a:bodyPr>
          <a:lstStyle/>
          <a:p>
            <a:pPr algn="r"/>
            <a:r>
              <a:rPr lang="en-GB" sz="3600" b="1" dirty="0" smtClean="0">
                <a:solidFill>
                  <a:schemeClr val="tx1">
                    <a:lumMod val="50000"/>
                    <a:lumOff val="50000"/>
                  </a:schemeClr>
                </a:solidFill>
              </a:rPr>
              <a:t>Mathematics (9-1) - </a:t>
            </a:r>
            <a:r>
              <a:rPr lang="en-GB" sz="3600" b="1" dirty="0" err="1" smtClean="0">
                <a:solidFill>
                  <a:schemeClr val="tx1">
                    <a:lumMod val="50000"/>
                    <a:lumOff val="50000"/>
                  </a:schemeClr>
                </a:solidFill>
              </a:rPr>
              <a:t>iGCSE</a:t>
            </a:r>
            <a:endParaRPr lang="en-GB" sz="3600" b="1" dirty="0">
              <a:solidFill>
                <a:schemeClr val="tx1">
                  <a:lumMod val="50000"/>
                  <a:lumOff val="50000"/>
                </a:schemeClr>
              </a:solidFill>
            </a:endParaRPr>
          </a:p>
          <a:p>
            <a:pPr algn="r"/>
            <a:r>
              <a:rPr lang="en-GB" sz="3600" b="1" dirty="0" smtClean="0">
                <a:solidFill>
                  <a:schemeClr val="tx1">
                    <a:lumMod val="50000"/>
                    <a:lumOff val="50000"/>
                  </a:schemeClr>
                </a:solidFill>
              </a:rPr>
              <a:t>2018-20</a:t>
            </a:r>
          </a:p>
          <a:p>
            <a:pPr algn="r"/>
            <a:r>
              <a:rPr lang="en-GB" sz="3600" b="1" dirty="0" smtClean="0">
                <a:solidFill>
                  <a:schemeClr val="tx1">
                    <a:lumMod val="50000"/>
                    <a:lumOff val="50000"/>
                  </a:schemeClr>
                </a:solidFill>
              </a:rPr>
              <a:t>Year 09</a:t>
            </a:r>
            <a:endParaRPr lang="en-GB" sz="3600" b="1" dirty="0">
              <a:solidFill>
                <a:schemeClr val="tx1">
                  <a:lumMod val="50000"/>
                  <a:lumOff val="50000"/>
                </a:schemeClr>
              </a:solidFill>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77584" y="178371"/>
            <a:ext cx="2162168" cy="1584960"/>
          </a:xfrm>
          <a:prstGeom prst="rect">
            <a:avLst/>
          </a:prstGeom>
        </p:spPr>
      </p:pic>
      <p:sp>
        <p:nvSpPr>
          <p:cNvPr id="3" name="Subtitle 2"/>
          <p:cNvSpPr>
            <a:spLocks noGrp="1"/>
          </p:cNvSpPr>
          <p:nvPr>
            <p:ph type="subTitle" idx="1"/>
          </p:nvPr>
        </p:nvSpPr>
        <p:spPr>
          <a:xfrm>
            <a:off x="177584" y="5322220"/>
            <a:ext cx="8784976"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ts val="5600"/>
              </a:lnSpc>
            </a:pP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Unit 14 </a:t>
            </a:r>
            <a:r>
              <a:rPr lang="en-US" sz="7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7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Further Statistics</a:t>
            </a:r>
            <a:endParaRPr lang="en-GB" sz="7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3538" t="29001" r="5113" b="15875"/>
          <a:stretch/>
        </p:blipFill>
        <p:spPr>
          <a:xfrm>
            <a:off x="107504" y="1901406"/>
            <a:ext cx="8971596" cy="3115976"/>
          </a:xfrm>
          <a:prstGeom prst="rect">
            <a:avLst/>
          </a:prstGeom>
        </p:spPr>
      </p:pic>
      <p:sp>
        <p:nvSpPr>
          <p:cNvPr id="11" name="TextBox 10"/>
          <p:cNvSpPr txBox="1"/>
          <p:nvPr/>
        </p:nvSpPr>
        <p:spPr>
          <a:xfrm>
            <a:off x="35496" y="3268722"/>
            <a:ext cx="4680520" cy="1723549"/>
          </a:xfrm>
          <a:prstGeom prst="rect">
            <a:avLst/>
          </a:prstGeom>
          <a:solidFill>
            <a:schemeClr val="bg1"/>
          </a:solidFill>
        </p:spPr>
        <p:txBody>
          <a:bodyPr wrap="square" rtlCol="0">
            <a:spAutoFit/>
          </a:bodyPr>
          <a:lstStyle/>
          <a:p>
            <a:r>
              <a:rPr lang="en-US" sz="1400" dirty="0"/>
              <a:t>Statistical diagrams help us to </a:t>
            </a:r>
            <a:r>
              <a:rPr lang="en-US" sz="1400" dirty="0" err="1"/>
              <a:t>visualise</a:t>
            </a:r>
            <a:r>
              <a:rPr lang="en-US" sz="1400" dirty="0"/>
              <a:t> relationships between </a:t>
            </a:r>
            <a:r>
              <a:rPr lang="en-US" sz="1400" dirty="0" smtClean="0"/>
              <a:t>data. This </a:t>
            </a:r>
            <a:r>
              <a:rPr lang="en-US" sz="1400" dirty="0"/>
              <a:t>table shows the number of vehicles passing through a toll booth in one hour</a:t>
            </a:r>
            <a:r>
              <a:rPr lang="en-US" sz="1400" dirty="0" smtClean="0"/>
              <a:t>.</a:t>
            </a:r>
          </a:p>
          <a:p>
            <a:r>
              <a:rPr lang="en-US" sz="1200" dirty="0" smtClean="0"/>
              <a:t/>
            </a:r>
            <a:br>
              <a:rPr lang="en-US" sz="1200" dirty="0" smtClean="0"/>
            </a:br>
            <a:r>
              <a:rPr lang="en-US" sz="1200" dirty="0" smtClean="0"/>
              <a:t/>
            </a:r>
            <a:br>
              <a:rPr lang="en-US" sz="1200" dirty="0" smtClean="0"/>
            </a:br>
            <a:endParaRPr lang="en-US" sz="1200" dirty="0"/>
          </a:p>
          <a:p>
            <a:endParaRPr lang="en-US" sz="1400" dirty="0" smtClean="0"/>
          </a:p>
          <a:p>
            <a:r>
              <a:rPr lang="en-US" sz="1400" dirty="0"/>
              <a:t>Draw a pie chart to represent this data.</a:t>
            </a:r>
          </a:p>
        </p:txBody>
      </p:sp>
      <p:graphicFrame>
        <p:nvGraphicFramePr>
          <p:cNvPr id="9" name="Table 8"/>
          <p:cNvGraphicFramePr>
            <a:graphicFrameLocks noGrp="1"/>
          </p:cNvGraphicFramePr>
          <p:nvPr>
            <p:extLst>
              <p:ext uri="{D42A27DB-BD31-4B8C-83A1-F6EECF244321}">
                <p14:modId xmlns:p14="http://schemas.microsoft.com/office/powerpoint/2010/main" val="3433006002"/>
              </p:ext>
            </p:extLst>
          </p:nvPr>
        </p:nvGraphicFramePr>
        <p:xfrm>
          <a:off x="120031" y="4005064"/>
          <a:ext cx="4523977" cy="670560"/>
        </p:xfrm>
        <a:graphic>
          <a:graphicData uri="http://schemas.openxmlformats.org/drawingml/2006/table">
            <a:tbl>
              <a:tblPr firstRow="1" bandRow="1">
                <a:tableStyleId>{5940675A-B579-460E-94D1-54222C63F5DA}</a:tableStyleId>
              </a:tblPr>
              <a:tblGrid>
                <a:gridCol w="1881589"/>
                <a:gridCol w="660597"/>
                <a:gridCol w="660597"/>
                <a:gridCol w="660597"/>
                <a:gridCol w="660597"/>
              </a:tblGrid>
              <a:tr h="20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Type of Vehicle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Car</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Van</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Lorry</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Bus</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313">
                <a:tc>
                  <a:txBody>
                    <a:bodyPr/>
                    <a:lstStyle/>
                    <a:p>
                      <a:r>
                        <a:rPr lang="en-US" sz="1600" b="1" dirty="0" smtClean="0">
                          <a:latin typeface="Arial" panose="020B0604020202020204" pitchFamily="34" charset="0"/>
                          <a:cs typeface="Arial" panose="020B0604020202020204" pitchFamily="34" charset="0"/>
                        </a:rPr>
                        <a:t>Frequency</a:t>
                      </a:r>
                      <a:endParaRPr lang="en-US"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32</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15</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6</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7</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440</a:t>
            </a:r>
            <a:endParaRPr lang="en-GB" sz="1400" b="1" dirty="0">
              <a:latin typeface="Calibri" panose="020F0502020204030204" pitchFamily="34" charset="0"/>
            </a:endParaRPr>
          </a:p>
        </p:txBody>
      </p:sp>
      <p:sp>
        <p:nvSpPr>
          <p:cNvPr id="3" name="Rectangle 2"/>
          <p:cNvSpPr/>
          <p:nvPr/>
        </p:nvSpPr>
        <p:spPr>
          <a:xfrm>
            <a:off x="251520" y="1196752"/>
            <a:ext cx="8568952" cy="3323987"/>
          </a:xfrm>
          <a:prstGeom prst="rect">
            <a:avLst/>
          </a:prstGeom>
        </p:spPr>
        <p:txBody>
          <a:bodyPr wrap="square">
            <a:spAutoFit/>
          </a:bodyPr>
          <a:lstStyle/>
          <a:p>
            <a:pPr marL="457200" indent="-457200">
              <a:buClr>
                <a:srgbClr val="C00000"/>
              </a:buClr>
              <a:buFont typeface="+mj-lt"/>
              <a:buAutoNum type="arabicPeriod"/>
              <a:tabLst>
                <a:tab pos="914400" algn="l"/>
                <a:tab pos="2743200" algn="l"/>
              </a:tabLst>
            </a:pP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table shows the members of a leisure centre by age group.</a:t>
            </a:r>
          </a:p>
          <a:p>
            <a:pPr marL="804863" lvl="1" indent="-347663">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How </a:t>
            </a:r>
            <a:r>
              <a:rPr lang="en-US" sz="2100" dirty="0">
                <a:latin typeface="Arial" panose="020B0604020202020204" pitchFamily="34" charset="0"/>
                <a:cs typeface="Arial" panose="020B0604020202020204" pitchFamily="34" charset="0"/>
              </a:rPr>
              <a:t>many members are there? </a:t>
            </a:r>
            <a:endParaRPr lang="en-US" sz="21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fraction of the </a:t>
            </a:r>
            <a:r>
              <a:rPr lang="en-US" sz="2100" dirty="0" smtClean="0">
                <a:latin typeface="Arial" panose="020B0604020202020204" pitchFamily="34" charset="0"/>
                <a:cs typeface="Arial" panose="020B0604020202020204" pitchFamily="34" charset="0"/>
              </a:rPr>
              <a:t>members </a:t>
            </a:r>
            <a:r>
              <a:rPr lang="en-US" sz="2100" dirty="0">
                <a:latin typeface="Arial" panose="020B0604020202020204" pitchFamily="34" charset="0"/>
                <a:cs typeface="Arial" panose="020B0604020202020204" pitchFamily="34" charset="0"/>
              </a:rPr>
              <a:t>are in the 20-29 age group?</a:t>
            </a:r>
          </a:p>
          <a:p>
            <a:pPr marL="804863" lvl="1" indent="-347663">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percentage of the members are in </a:t>
            </a:r>
            <a:r>
              <a:rPr lang="en-US" sz="2100" dirty="0" smtClean="0">
                <a:latin typeface="Arial" panose="020B0604020202020204" pitchFamily="34" charset="0"/>
                <a:cs typeface="Arial" panose="020B0604020202020204" pitchFamily="34" charset="0"/>
              </a:rPr>
              <a:t>the 20-49 </a:t>
            </a:r>
            <a:r>
              <a:rPr lang="en-US" sz="2100" dirty="0">
                <a:latin typeface="Arial" panose="020B0604020202020204" pitchFamily="34" charset="0"/>
                <a:cs typeface="Arial" panose="020B0604020202020204" pitchFamily="34" charset="0"/>
              </a:rPr>
              <a:t>age group? Give your answer correct to 1 </a:t>
            </a:r>
            <a:r>
              <a:rPr lang="en-US" sz="2100" dirty="0" err="1" smtClean="0">
                <a:latin typeface="Arial" panose="020B0604020202020204" pitchFamily="34" charset="0"/>
                <a:cs typeface="Arial" panose="020B0604020202020204" pitchFamily="34" charset="0"/>
              </a:rPr>
              <a:t>d.p</a:t>
            </a:r>
            <a:r>
              <a:rPr lang="en-US" sz="2100" dirty="0" err="1">
                <a:latin typeface="Arial" panose="020B0604020202020204" pitchFamily="34" charset="0"/>
                <a:cs typeface="Arial" panose="020B0604020202020204" pitchFamily="34" charset="0"/>
              </a:rPr>
              <a:t>.</a:t>
            </a:r>
            <a:r>
              <a:rPr lang="en-US" sz="2100" dirty="0">
                <a:latin typeface="Arial" panose="020B0604020202020204" pitchFamily="34" charset="0"/>
                <a:cs typeface="Arial" panose="020B0604020202020204" pitchFamily="34" charset="0"/>
              </a:rPr>
              <a:t> </a:t>
            </a:r>
            <a:endParaRPr lang="en-US" sz="21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Dee </a:t>
            </a:r>
            <a:r>
              <a:rPr lang="en-US" sz="2100" dirty="0">
                <a:latin typeface="Arial" panose="020B0604020202020204" pitchFamily="34" charset="0"/>
                <a:cs typeface="Arial" panose="020B0604020202020204" pitchFamily="34" charset="0"/>
              </a:rPr>
              <a:t>asks 10% of the members in the 20-29 age group a question. How many members is this? </a:t>
            </a:r>
            <a:endParaRPr lang="en-US" sz="21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Filipe </a:t>
            </a:r>
            <a:r>
              <a:rPr lang="en-US" sz="2100" dirty="0">
                <a:latin typeface="Arial" panose="020B0604020202020204" pitchFamily="34" charset="0"/>
                <a:cs typeface="Arial" panose="020B0604020202020204" pitchFamily="34" charset="0"/>
              </a:rPr>
              <a:t>asks 20 members in the </a:t>
            </a:r>
            <a:r>
              <a:rPr lang="en-US" sz="2100" dirty="0" smtClean="0">
                <a:latin typeface="Arial" panose="020B0604020202020204" pitchFamily="34" charset="0"/>
                <a:cs typeface="Arial" panose="020B0604020202020204" pitchFamily="34" charset="0"/>
              </a:rPr>
              <a:t>40-49 </a:t>
            </a:r>
            <a:r>
              <a:rPr lang="en-US" sz="2100" dirty="0">
                <a:latin typeface="Arial" panose="020B0604020202020204" pitchFamily="34" charset="0"/>
                <a:cs typeface="Arial" panose="020B0604020202020204" pitchFamily="34" charset="0"/>
              </a:rPr>
              <a:t>age group a </a:t>
            </a:r>
            <a:r>
              <a:rPr lang="en-US" sz="2100" dirty="0" smtClean="0">
                <a:latin typeface="Arial" panose="020B0604020202020204" pitchFamily="34" charset="0"/>
                <a:cs typeface="Arial" panose="020B0604020202020204" pitchFamily="34" charset="0"/>
              </a:rPr>
              <a:t>question. What </a:t>
            </a:r>
            <a:r>
              <a:rPr lang="en-US" sz="2100" dirty="0">
                <a:latin typeface="Arial" panose="020B0604020202020204" pitchFamily="34" charset="0"/>
                <a:cs typeface="Arial" panose="020B0604020202020204" pitchFamily="34" charset="0"/>
              </a:rPr>
              <a:t>fraction of the members </a:t>
            </a:r>
            <a:r>
              <a:rPr lang="en-US" sz="2100" dirty="0" smtClean="0">
                <a:latin typeface="Arial" panose="020B0604020202020204" pitchFamily="34" charset="0"/>
                <a:cs typeface="Arial" panose="020B0604020202020204" pitchFamily="34" charset="0"/>
              </a:rPr>
              <a:t>is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this</a:t>
            </a:r>
            <a:r>
              <a:rPr lang="en-US" sz="2100" dirty="0">
                <a:latin typeface="Arial" panose="020B0604020202020204" pitchFamily="34" charset="0"/>
                <a:cs typeface="Arial" panose="020B0604020202020204" pitchFamily="34" charset="0"/>
              </a:rPr>
              <a:t>?</a:t>
            </a:r>
            <a:endParaRPr lang="pl-PL" sz="2100" dirty="0">
              <a:latin typeface="Arial" panose="020B060402020202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571341951"/>
              </p:ext>
            </p:extLst>
          </p:nvPr>
        </p:nvGraphicFramePr>
        <p:xfrm>
          <a:off x="5292080" y="4219912"/>
          <a:ext cx="3376943" cy="2377440"/>
        </p:xfrm>
        <a:graphic>
          <a:graphicData uri="http://schemas.openxmlformats.org/drawingml/2006/table">
            <a:tbl>
              <a:tblPr firstRow="1" bandRow="1">
                <a:tableStyleId>{5940675A-B579-460E-94D1-54222C63F5DA}</a:tableStyleId>
              </a:tblPr>
              <a:tblGrid>
                <a:gridCol w="810578"/>
                <a:gridCol w="2566365"/>
              </a:tblGrid>
              <a:tr h="313628">
                <a:tc>
                  <a:txBody>
                    <a:bodyPr/>
                    <a:lstStyle/>
                    <a:p>
                      <a:pPr algn="ctr"/>
                      <a:r>
                        <a:rPr lang="en-US" sz="2000" b="1" i="0" dirty="0" smtClean="0">
                          <a:latin typeface="Arial" panose="020B0604020202020204" pitchFamily="34" charset="0"/>
                          <a:cs typeface="Arial" panose="020B0604020202020204" pitchFamily="34" charset="0"/>
                        </a:rPr>
                        <a:t>Age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Members</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11-19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20-29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130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30-39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40-49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Rectangle 7"/>
          <p:cNvSpPr/>
          <p:nvPr/>
        </p:nvSpPr>
        <p:spPr>
          <a:xfrm>
            <a:off x="262976" y="4520738"/>
            <a:ext cx="4938002" cy="2076613"/>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Delay 8"/>
          <p:cNvSpPr/>
          <p:nvPr/>
        </p:nvSpPr>
        <p:spPr>
          <a:xfrm flipH="1">
            <a:off x="8532439" y="1124744"/>
            <a:ext cx="360039" cy="295232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7350454"/>
      </p:ext>
    </p:extLst>
  </p:cSld>
  <p:clrMapOvr>
    <a:masterClrMapping/>
  </p:clrMapOvr>
  <p:transition advClick="0"/>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2255" y="1243494"/>
            <a:ext cx="8568217" cy="4708981"/>
          </a:xfrm>
          <a:prstGeom prst="rect">
            <a:avLst/>
          </a:prstGeom>
        </p:spPr>
        <p:txBody>
          <a:bodyPr wrap="square">
            <a:spAutoFit/>
          </a:bodyPr>
          <a:lstStyle/>
          <a:p>
            <a:pPr marL="457200" indent="-457200">
              <a:buClr>
                <a:srgbClr val="C00000"/>
              </a:buClr>
              <a:buFont typeface="+mj-lt"/>
              <a:buAutoNum type="arabicPeriod" startAt="11"/>
              <a:tabLst>
                <a:tab pos="971550" algn="l"/>
                <a:tab pos="2743200" algn="l"/>
              </a:tabLst>
            </a:pPr>
            <a:r>
              <a:rPr lang="en-US" sz="2000" b="1" dirty="0">
                <a:solidFill>
                  <a:srgbClr val="C00000"/>
                </a:solidFill>
                <a:latin typeface="Arial" panose="020B0604020202020204" pitchFamily="34" charset="0"/>
                <a:cs typeface="Arial" panose="020B0604020202020204" pitchFamily="34" charset="0"/>
              </a:rPr>
              <a:t>Reasoning </a:t>
            </a:r>
            <a:r>
              <a:rPr lang="en-US" sz="2000" dirty="0">
                <a:latin typeface="Arial" panose="020B0604020202020204" pitchFamily="34" charset="0"/>
                <a:cs typeface="Arial" panose="020B0604020202020204" pitchFamily="34" charset="0"/>
              </a:rPr>
              <a:t>This box plot shows the ages of people at a birthday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party</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Write </a:t>
            </a:r>
            <a:r>
              <a:rPr lang="en-US" sz="2000" dirty="0">
                <a:latin typeface="Arial" panose="020B0604020202020204" pitchFamily="34" charset="0"/>
                <a:cs typeface="Arial" panose="020B0604020202020204" pitchFamily="34" charset="0"/>
              </a:rPr>
              <a:t>down 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interquartile </a:t>
            </a:r>
            <a:r>
              <a:rPr lang="en-US" sz="2000" dirty="0">
                <a:latin typeface="Arial" panose="020B0604020202020204" pitchFamily="34" charset="0"/>
                <a:cs typeface="Arial" panose="020B0604020202020204" pitchFamily="34" charset="0"/>
              </a:rPr>
              <a:t>range.</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Using </a:t>
            </a:r>
            <a:r>
              <a:rPr lang="en-US" sz="2000" dirty="0">
                <a:latin typeface="Arial" panose="020B0604020202020204" pitchFamily="34" charset="0"/>
                <a:cs typeface="Arial" panose="020B0604020202020204" pitchFamily="34" charset="0"/>
              </a:rPr>
              <a:t>the definition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in </a:t>
            </a:r>
            <a:r>
              <a:rPr lang="en-US" sz="2000" b="1" dirty="0" smtClean="0">
                <a:latin typeface="Arial" panose="020B0604020202020204" pitchFamily="34" charset="0"/>
                <a:cs typeface="Arial" panose="020B0604020202020204" pitchFamily="34" charset="0"/>
              </a:rPr>
              <a:t>Q10d</a:t>
            </a:r>
            <a:r>
              <a:rPr lang="en-US" sz="2000" dirty="0">
                <a:latin typeface="Arial" panose="020B0604020202020204" pitchFamily="34" charset="0"/>
                <a:cs typeface="Arial" panose="020B0604020202020204" pitchFamily="34" charset="0"/>
              </a:rPr>
              <a:t>, work out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range of ages that would not be considered outliers.</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second youngest person at the party was 9 years old and the second oldest person was 21. Write down the values of any outliers.</a:t>
            </a:r>
          </a:p>
          <a:p>
            <a:pPr lvl="1">
              <a:buClr>
                <a:srgbClr val="C00000"/>
              </a:buClr>
              <a:tabLst>
                <a:tab pos="971550" algn="l"/>
                <a:tab pos="2743200" algn="l"/>
              </a:tabLst>
            </a:pPr>
            <a:r>
              <a:rPr lang="en-US" sz="2000" dirty="0">
                <a:latin typeface="Arial" panose="020B0604020202020204" pitchFamily="34" charset="0"/>
                <a:cs typeface="Arial" panose="020B0604020202020204" pitchFamily="34" charset="0"/>
              </a:rPr>
              <a:t>A box plot can be redrawn to show outliers. Outliers are marked with a cross and the ends of the whiskers are now drawn at the first value not considered an outlier, </a:t>
            </a:r>
            <a:endParaRPr lang="en-US" sz="20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4"/>
              <a:tabLst>
                <a:tab pos="971550" algn="l"/>
                <a:tab pos="2743200" algn="l"/>
              </a:tabLst>
            </a:pPr>
            <a:r>
              <a:rPr lang="en-US" sz="2000" dirty="0" smtClean="0">
                <a:latin typeface="Arial" panose="020B0604020202020204" pitchFamily="34" charset="0"/>
                <a:cs typeface="Arial" panose="020B0604020202020204" pitchFamily="34" charset="0"/>
              </a:rPr>
              <a:t>Redraw </a:t>
            </a:r>
            <a:r>
              <a:rPr lang="en-US" sz="2000" dirty="0">
                <a:latin typeface="Arial" panose="020B0604020202020204" pitchFamily="34" charset="0"/>
                <a:cs typeface="Arial" panose="020B0604020202020204" pitchFamily="34" charset="0"/>
              </a:rPr>
              <a:t>the box plot above to show the outlier(s).</a:t>
            </a:r>
            <a:endParaRPr lang="pl-PL"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21563" y="1196752"/>
            <a:ext cx="570917" cy="558899"/>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84065" y="1854789"/>
            <a:ext cx="5436407" cy="1371701"/>
          </a:xfrm>
          <a:prstGeom prst="rect">
            <a:avLst/>
          </a:prstGeom>
          <a:ln w="38100">
            <a:solidFill>
              <a:schemeClr val="tx1"/>
            </a:solidFill>
          </a:ln>
        </p:spPr>
      </p:pic>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27584" y="5909469"/>
            <a:ext cx="7874280" cy="656190"/>
          </a:xfrm>
          <a:prstGeom prst="rect">
            <a:avLst/>
          </a:prstGeom>
          <a:ln w="38100">
            <a:solidFill>
              <a:srgbClr val="C00000"/>
            </a:solidFill>
          </a:ln>
        </p:spPr>
      </p:pic>
    </p:spTree>
    <p:extLst>
      <p:ext uri="{BB962C8B-B14F-4D97-AF65-F5344CB8AC3E}">
        <p14:creationId xmlns:p14="http://schemas.microsoft.com/office/powerpoint/2010/main" val="520309755"/>
      </p:ext>
    </p:extLst>
  </p:cSld>
  <p:clrMapOvr>
    <a:masterClrMapping/>
  </p:clrMapOvr>
  <p:transition advClick="0"/>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2255" y="1243494"/>
            <a:ext cx="5255849" cy="2862322"/>
          </a:xfrm>
          <a:prstGeom prst="rect">
            <a:avLst/>
          </a:prstGeom>
        </p:spPr>
        <p:txBody>
          <a:bodyPr wrap="square">
            <a:spAutoFit/>
          </a:bodyPr>
          <a:lstStyle/>
          <a:p>
            <a:pPr marL="514350" indent="-514350">
              <a:buClr>
                <a:srgbClr val="C00000"/>
              </a:buClr>
              <a:buFont typeface="+mj-lt"/>
              <a:buAutoNum type="arabicPeriod" startAt="12"/>
              <a:tabLst>
                <a:tab pos="971550" algn="l"/>
                <a:tab pos="2743200" algn="l"/>
              </a:tabLst>
            </a:pPr>
            <a:r>
              <a:rPr lang="en-US" sz="2000" b="1" dirty="0">
                <a:solidFill>
                  <a:srgbClr val="C00000"/>
                </a:solidFill>
                <a:latin typeface="Arial" panose="020B0604020202020204" pitchFamily="34" charset="0"/>
                <a:cs typeface="Arial" panose="020B0604020202020204" pitchFamily="34" charset="0"/>
              </a:rPr>
              <a:t>Problem-solving </a:t>
            </a:r>
            <a:r>
              <a:rPr lang="en-US" sz="2000" dirty="0">
                <a:latin typeface="Arial" panose="020B0604020202020204" pitchFamily="34" charset="0"/>
                <a:cs typeface="Arial" panose="020B0604020202020204" pitchFamily="34" charset="0"/>
              </a:rPr>
              <a:t>The table shows the times taken for players to complete a round of golf, </a:t>
            </a:r>
            <a:endParaRPr lang="en-US" sz="2000" dirty="0" smtClean="0">
              <a:latin typeface="Arial" panose="020B0604020202020204" pitchFamily="34" charset="0"/>
              <a:cs typeface="Arial" panose="020B0604020202020204" pitchFamily="34" charset="0"/>
            </a:endParaRPr>
          </a:p>
          <a:p>
            <a:pPr marL="85725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histogram for this data, </a:t>
            </a:r>
            <a:endParaRPr lang="en-US" sz="2000" dirty="0" smtClean="0">
              <a:latin typeface="Arial" panose="020B0604020202020204" pitchFamily="34" charset="0"/>
              <a:cs typeface="Arial" panose="020B0604020202020204" pitchFamily="34" charset="0"/>
            </a:endParaRPr>
          </a:p>
          <a:p>
            <a:pPr marL="85725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Players </a:t>
            </a:r>
            <a:r>
              <a:rPr lang="en-US" sz="2000" dirty="0">
                <a:latin typeface="Arial" panose="020B0604020202020204" pitchFamily="34" charset="0"/>
                <a:cs typeface="Arial" panose="020B0604020202020204" pitchFamily="34" charset="0"/>
              </a:rPr>
              <a:t>who took longer than 4 hours 20 minutes were given a two-shot </a:t>
            </a:r>
            <a:r>
              <a:rPr lang="en-US" sz="2000" dirty="0" smtClean="0">
                <a:latin typeface="Arial" panose="020B0604020202020204" pitchFamily="34" charset="0"/>
                <a:cs typeface="Arial" panose="020B0604020202020204" pitchFamily="34" charset="0"/>
              </a:rPr>
              <a:t>penalty.</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the number of players who were given a penalty.</a:t>
            </a:r>
            <a:endParaRPr lang="pl-PL" sz="20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986270158"/>
              </p:ext>
            </p:extLst>
          </p:nvPr>
        </p:nvGraphicFramePr>
        <p:xfrm>
          <a:off x="1187624" y="4149080"/>
          <a:ext cx="4032448" cy="2377440"/>
        </p:xfrm>
        <a:graphic>
          <a:graphicData uri="http://schemas.openxmlformats.org/drawingml/2006/table">
            <a:tbl>
              <a:tblPr firstRow="1" bandRow="1">
                <a:tableStyleId>{5940675A-B579-460E-94D1-54222C63F5DA}</a:tableStyleId>
              </a:tblPr>
              <a:tblGrid>
                <a:gridCol w="2448272"/>
                <a:gridCol w="1584176"/>
              </a:tblGrid>
              <a:tr h="313628">
                <a:tc>
                  <a:txBody>
                    <a:bodyPr/>
                    <a:lstStyle/>
                    <a:p>
                      <a:pPr algn="ctr"/>
                      <a:r>
                        <a:rPr lang="en-US" sz="2000" b="1" i="0" dirty="0" smtClean="0">
                          <a:latin typeface="Arial" panose="020B0604020202020204" pitchFamily="34" charset="0"/>
                          <a:cs typeface="Arial" panose="020B0604020202020204" pitchFamily="34" charset="0"/>
                        </a:rPr>
                        <a:t>Time, </a:t>
                      </a:r>
                      <a:r>
                        <a:rPr lang="en-US" sz="2000" b="1" i="1" dirty="0" smtClean="0">
                          <a:latin typeface="Arial" panose="020B0604020202020204" pitchFamily="34" charset="0"/>
                          <a:cs typeface="Arial" panose="020B0604020202020204" pitchFamily="34" charset="0"/>
                        </a:rPr>
                        <a:t>t</a:t>
                      </a:r>
                      <a:r>
                        <a:rPr lang="en-US" sz="2000" b="1" i="0" dirty="0" smtClean="0">
                          <a:latin typeface="Arial" panose="020B0604020202020204" pitchFamily="34" charset="0"/>
                          <a:cs typeface="Arial" panose="020B0604020202020204" pitchFamily="34" charset="0"/>
                        </a:rPr>
                        <a:t> (hours)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3.5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3.5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4.5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4.5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5.5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912471001"/>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2255" y="1243494"/>
            <a:ext cx="5510555" cy="4478149"/>
          </a:xfrm>
          <a:prstGeom prst="rect">
            <a:avLst/>
          </a:prstGeom>
        </p:spPr>
        <p:txBody>
          <a:bodyPr wrap="square">
            <a:spAutoFit/>
          </a:bodyPr>
          <a:lstStyle/>
          <a:p>
            <a:pPr marL="457200" indent="-457200">
              <a:buClr>
                <a:srgbClr val="C00000"/>
              </a:buClr>
              <a:buFont typeface="+mj-lt"/>
              <a:buAutoNum type="arabicPeriod" startAt="13"/>
              <a:tabLst>
                <a:tab pos="971550" algn="l"/>
                <a:tab pos="2743200" algn="l"/>
              </a:tabLst>
            </a:pPr>
            <a:r>
              <a:rPr lang="en-US" sz="1870" b="1" dirty="0" smtClean="0">
                <a:solidFill>
                  <a:srgbClr val="C00000"/>
                </a:solidFill>
                <a:latin typeface="Arial" panose="020B0604020202020204" pitchFamily="34" charset="0"/>
                <a:cs typeface="Arial" panose="020B0604020202020204" pitchFamily="34" charset="0"/>
              </a:rPr>
              <a:t>STEM </a:t>
            </a:r>
            <a:r>
              <a:rPr lang="en-US" sz="1870" b="1" dirty="0">
                <a:solidFill>
                  <a:srgbClr val="C00000"/>
                </a:solidFill>
                <a:latin typeface="Arial" panose="020B0604020202020204" pitchFamily="34" charset="0"/>
                <a:cs typeface="Arial" panose="020B0604020202020204" pitchFamily="34" charset="0"/>
              </a:rPr>
              <a:t>/ Reasoning </a:t>
            </a:r>
            <a:r>
              <a:rPr lang="en-US" sz="1870" dirty="0">
                <a:latin typeface="Arial" panose="020B0604020202020204" pitchFamily="34" charset="0"/>
                <a:cs typeface="Arial" panose="020B0604020202020204" pitchFamily="34" charset="0"/>
              </a:rPr>
              <a:t>The masses of 100 camels are given in this table</a:t>
            </a:r>
            <a:r>
              <a:rPr lang="en-US" sz="1870" dirty="0" smtClean="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Draw </a:t>
            </a:r>
            <a:r>
              <a:rPr lang="en-US" sz="1870" dirty="0">
                <a:latin typeface="Arial" panose="020B0604020202020204" pitchFamily="34" charset="0"/>
                <a:cs typeface="Arial" panose="020B0604020202020204" pitchFamily="34" charset="0"/>
              </a:rPr>
              <a:t>a histogram for this data, </a:t>
            </a:r>
            <a:endParaRPr lang="en-US" sz="187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Work </a:t>
            </a:r>
            <a:r>
              <a:rPr lang="en-US" sz="1870" dirty="0">
                <a:latin typeface="Arial" panose="020B0604020202020204" pitchFamily="34" charset="0"/>
                <a:cs typeface="Arial" panose="020B0604020202020204" pitchFamily="34" charset="0"/>
              </a:rPr>
              <a:t>out an estimate for the mean mass, </a:t>
            </a:r>
            <a:endParaRPr lang="en-US" sz="187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Work </a:t>
            </a:r>
            <a:r>
              <a:rPr lang="en-US" sz="1870" dirty="0">
                <a:latin typeface="Arial" panose="020B0604020202020204" pitchFamily="34" charset="0"/>
                <a:cs typeface="Arial" panose="020B0604020202020204" pitchFamily="34" charset="0"/>
              </a:rPr>
              <a:t>out an estimate for the median mass, </a:t>
            </a:r>
            <a:endParaRPr lang="en-US" sz="187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Write </a:t>
            </a:r>
            <a:r>
              <a:rPr lang="en-US" sz="1870" dirty="0">
                <a:latin typeface="Arial" panose="020B0604020202020204" pitchFamily="34" charset="0"/>
                <a:cs typeface="Arial" panose="020B0604020202020204" pitchFamily="34" charset="0"/>
              </a:rPr>
              <a:t>down the modal class, </a:t>
            </a:r>
            <a:endParaRPr lang="en-US" sz="187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An </a:t>
            </a:r>
            <a:r>
              <a:rPr lang="en-US" sz="1870" dirty="0">
                <a:latin typeface="Arial" panose="020B0604020202020204" pitchFamily="34" charset="0"/>
                <a:cs typeface="Arial" panose="020B0604020202020204" pitchFamily="34" charset="0"/>
              </a:rPr>
              <a:t>estimate for the </a:t>
            </a:r>
            <a:r>
              <a:rPr lang="en-US" sz="1870" dirty="0" smtClean="0">
                <a:latin typeface="Arial" panose="020B0604020202020204" pitchFamily="34" charset="0"/>
                <a:cs typeface="Arial" panose="020B0604020202020204" pitchFamily="34" charset="0"/>
              </a:rPr>
              <a:t>modal </a:t>
            </a:r>
            <a:r>
              <a:rPr lang="en-US" sz="1870" dirty="0">
                <a:latin typeface="Arial" panose="020B0604020202020204" pitchFamily="34" charset="0"/>
                <a:cs typeface="Arial" panose="020B0604020202020204" pitchFamily="34" charset="0"/>
              </a:rPr>
              <a:t>value can be worked out from the histogram using the method shown in this extract from another </a:t>
            </a:r>
            <a:r>
              <a:rPr lang="en-US" sz="1870" dirty="0" smtClean="0">
                <a:latin typeface="Arial" panose="020B0604020202020204" pitchFamily="34" charset="0"/>
                <a:cs typeface="Arial" panose="020B0604020202020204" pitchFamily="34" charset="0"/>
              </a:rPr>
              <a:t>histogram.</a:t>
            </a:r>
            <a:br>
              <a:rPr lang="en-US" sz="1870" dirty="0" smtClean="0">
                <a:latin typeface="Arial" panose="020B0604020202020204" pitchFamily="34" charset="0"/>
                <a:cs typeface="Arial" panose="020B0604020202020204" pitchFamily="34" charset="0"/>
              </a:rPr>
            </a:br>
            <a:r>
              <a:rPr lang="en-US" sz="1870" dirty="0" smtClean="0">
                <a:latin typeface="Arial" panose="020B0604020202020204" pitchFamily="34" charset="0"/>
                <a:cs typeface="Arial" panose="020B0604020202020204" pitchFamily="34" charset="0"/>
              </a:rPr>
              <a:t>What </a:t>
            </a:r>
            <a:r>
              <a:rPr lang="en-US" sz="1870" dirty="0">
                <a:latin typeface="Arial" panose="020B0604020202020204" pitchFamily="34" charset="0"/>
                <a:cs typeface="Arial" panose="020B0604020202020204" pitchFamily="34" charset="0"/>
              </a:rPr>
              <a:t>is the modal value shown in the extract? </a:t>
            </a:r>
            <a:endParaRPr lang="en-US" sz="187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Work </a:t>
            </a:r>
            <a:r>
              <a:rPr lang="en-US" sz="1870" dirty="0">
                <a:latin typeface="Arial" panose="020B0604020202020204" pitchFamily="34" charset="0"/>
                <a:cs typeface="Arial" panose="020B0604020202020204" pitchFamily="34" charset="0"/>
              </a:rPr>
              <a:t>out an estimate for the modal mass of the camels.</a:t>
            </a:r>
            <a:endParaRPr lang="pl-PL" sz="1870"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0213316"/>
              </p:ext>
            </p:extLst>
          </p:nvPr>
        </p:nvGraphicFramePr>
        <p:xfrm>
          <a:off x="5868144" y="1268760"/>
          <a:ext cx="2913888" cy="2926080"/>
        </p:xfrm>
        <a:graphic>
          <a:graphicData uri="http://schemas.openxmlformats.org/drawingml/2006/table">
            <a:tbl>
              <a:tblPr firstRow="1" bandRow="1">
                <a:tableStyleId>{5940675A-B579-460E-94D1-54222C63F5DA}</a:tableStyleId>
              </a:tblPr>
              <a:tblGrid>
                <a:gridCol w="1603248"/>
                <a:gridCol w="1310640"/>
              </a:tblGrid>
              <a:tr h="270892">
                <a:tc>
                  <a:txBody>
                    <a:bodyPr/>
                    <a:lstStyle/>
                    <a:p>
                      <a:pPr algn="ctr"/>
                      <a:r>
                        <a:rPr lang="en-US" sz="1800" b="1" i="0" dirty="0" smtClean="0">
                          <a:latin typeface="Arial" panose="020B0604020202020204" pitchFamily="34" charset="0"/>
                          <a:cs typeface="Arial" panose="020B0604020202020204" pitchFamily="34" charset="0"/>
                        </a:rPr>
                        <a:t>Mass, </a:t>
                      </a:r>
                      <a:r>
                        <a:rPr lang="en-US" sz="1800" b="1" i="1" dirty="0" smtClean="0">
                          <a:latin typeface="Arial" panose="020B0604020202020204" pitchFamily="34" charset="0"/>
                          <a:cs typeface="Arial" panose="020B0604020202020204" pitchFamily="34" charset="0"/>
                        </a:rPr>
                        <a:t>m</a:t>
                      </a:r>
                      <a:r>
                        <a:rPr lang="en-US" sz="1800" b="1" i="0" dirty="0" smtClean="0">
                          <a:latin typeface="Arial" panose="020B0604020202020204" pitchFamily="34" charset="0"/>
                          <a:cs typeface="Arial" panose="020B0604020202020204" pitchFamily="34" charset="0"/>
                        </a:rPr>
                        <a:t> (kg)</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70892">
                <a:tc>
                  <a:txBody>
                    <a:bodyPr/>
                    <a:lstStyle/>
                    <a:p>
                      <a:pPr algn="ctr"/>
                      <a:r>
                        <a:rPr lang="en-US" sz="1800" dirty="0" smtClean="0">
                          <a:latin typeface="Arial" panose="020B0604020202020204" pitchFamily="34" charset="0"/>
                          <a:cs typeface="Arial" panose="020B0604020202020204" pitchFamily="34" charset="0"/>
                        </a:rPr>
                        <a:t>300 ≤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500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1800" dirty="0" smtClean="0">
                          <a:latin typeface="Arial" panose="020B0604020202020204" pitchFamily="34" charset="0"/>
                          <a:cs typeface="Arial" panose="020B0604020202020204" pitchFamily="34" charset="0"/>
                        </a:rPr>
                        <a:t>500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600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1800" dirty="0" smtClean="0">
                          <a:latin typeface="Arial" panose="020B0604020202020204" pitchFamily="34" charset="0"/>
                          <a:cs typeface="Arial" panose="020B0604020202020204" pitchFamily="34" charset="0"/>
                        </a:rPr>
                        <a:t>600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700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1800" dirty="0" smtClean="0">
                          <a:latin typeface="Arial" panose="020B0604020202020204" pitchFamily="34" charset="0"/>
                          <a:cs typeface="Arial" panose="020B0604020202020204" pitchFamily="34" charset="0"/>
                        </a:rPr>
                        <a:t>700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750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96">
                <a:tc>
                  <a:txBody>
                    <a:bodyPr/>
                    <a:lstStyle/>
                    <a:p>
                      <a:pPr algn="ctr"/>
                      <a:r>
                        <a:rPr lang="en-US" sz="1800" dirty="0" smtClean="0">
                          <a:latin typeface="Arial" panose="020B0604020202020204" pitchFamily="34" charset="0"/>
                          <a:cs typeface="Arial" panose="020B0604020202020204" pitchFamily="34" charset="0"/>
                        </a:rPr>
                        <a:t>750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800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96">
                <a:tc>
                  <a:txBody>
                    <a:bodyPr/>
                    <a:lstStyle/>
                    <a:p>
                      <a:pPr algn="ctr"/>
                      <a:r>
                        <a:rPr lang="en-US" sz="1800" dirty="0" smtClean="0">
                          <a:latin typeface="Arial" panose="020B0604020202020204" pitchFamily="34" charset="0"/>
                          <a:cs typeface="Arial" panose="020B0604020202020204" pitchFamily="34" charset="0"/>
                        </a:rPr>
                        <a:t>800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900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96">
                <a:tc>
                  <a:txBody>
                    <a:bodyPr/>
                    <a:lstStyle/>
                    <a:p>
                      <a:pPr algn="ctr"/>
                      <a:r>
                        <a:rPr lang="en-US" sz="1800" dirty="0" smtClean="0">
                          <a:latin typeface="Arial" panose="020B0604020202020204" pitchFamily="34" charset="0"/>
                          <a:cs typeface="Arial" panose="020B0604020202020204" pitchFamily="34" charset="0"/>
                        </a:rPr>
                        <a:t>900 &lt; </a:t>
                      </a:r>
                      <a:r>
                        <a:rPr lang="en-US" sz="1800" i="1" dirty="0" smtClean="0">
                          <a:latin typeface="Arial" panose="020B0604020202020204" pitchFamily="34" charset="0"/>
                          <a:cs typeface="Arial" panose="020B0604020202020204" pitchFamily="34" charset="0"/>
                        </a:rPr>
                        <a:t>t</a:t>
                      </a:r>
                      <a:r>
                        <a:rPr lang="en-US" sz="1800" dirty="0" smtClean="0">
                          <a:latin typeface="Arial" panose="020B0604020202020204" pitchFamily="34" charset="0"/>
                          <a:cs typeface="Arial" panose="020B0604020202020204" pitchFamily="34" charset="0"/>
                        </a:rPr>
                        <a:t> ≤ 1100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flipH="1">
            <a:off x="252254" y="5674022"/>
            <a:ext cx="5649054"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Q13f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Your value for the mode is only an estimate, as the histogram does not show individual data values.</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6048712"/>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015771" y="4293096"/>
            <a:ext cx="2195311" cy="2026442"/>
          </a:xfrm>
          <a:prstGeom prst="rect">
            <a:avLst/>
          </a:prstGeom>
        </p:spPr>
      </p:pic>
      <p:pic>
        <p:nvPicPr>
          <p:cNvPr id="13" name="Picture 1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11207" y="6309320"/>
            <a:ext cx="2195311" cy="295522"/>
          </a:xfrm>
          <a:prstGeom prst="rect">
            <a:avLst/>
          </a:prstGeom>
        </p:spPr>
      </p:pic>
    </p:spTree>
    <p:extLst>
      <p:ext uri="{BB962C8B-B14F-4D97-AF65-F5344CB8AC3E}">
        <p14:creationId xmlns:p14="http://schemas.microsoft.com/office/powerpoint/2010/main" val="27488441"/>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2255" y="1243494"/>
            <a:ext cx="5183841" cy="3000821"/>
          </a:xfrm>
          <a:prstGeom prst="rect">
            <a:avLst/>
          </a:prstGeom>
        </p:spPr>
        <p:txBody>
          <a:bodyPr wrap="square">
            <a:spAutoFit/>
          </a:bodyPr>
          <a:lstStyle/>
          <a:p>
            <a:pPr marL="457200" indent="-457200">
              <a:buClr>
                <a:srgbClr val="C00000"/>
              </a:buClr>
              <a:buFont typeface="+mj-lt"/>
              <a:buAutoNum type="arabicPeriod" startAt="14"/>
              <a:tabLst>
                <a:tab pos="971550" algn="l"/>
                <a:tab pos="2743200" algn="l"/>
              </a:tabLst>
            </a:pPr>
            <a:r>
              <a:rPr lang="en-US" sz="2100" b="1" dirty="0" smtClean="0">
                <a:solidFill>
                  <a:srgbClr val="C00000"/>
                </a:solidFill>
                <a:latin typeface="Arial" panose="020B0604020202020204" pitchFamily="34" charset="0"/>
                <a:cs typeface="Arial" panose="020B0604020202020204" pitchFamily="34" charset="0"/>
              </a:rPr>
              <a:t>STEM </a:t>
            </a:r>
            <a:r>
              <a:rPr lang="en-US" sz="2100" b="1" dirty="0">
                <a:solidFill>
                  <a:srgbClr val="C00000"/>
                </a:solidFill>
                <a:latin typeface="Arial" panose="020B0604020202020204" pitchFamily="34" charset="0"/>
                <a:cs typeface="Arial" panose="020B0604020202020204" pitchFamily="34" charset="0"/>
              </a:rPr>
              <a:t>/ Reasoning </a:t>
            </a:r>
            <a:r>
              <a:rPr lang="en-US" sz="2100" dirty="0">
                <a:latin typeface="Arial" panose="020B0604020202020204" pitchFamily="34" charset="0"/>
                <a:cs typeface="Arial" panose="020B0604020202020204" pitchFamily="34" charset="0"/>
              </a:rPr>
              <a:t>The lengths of 50 Barbour's seahorses are recorded in this table,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Draw </a:t>
            </a:r>
            <a:r>
              <a:rPr lang="en-US" sz="2100" dirty="0">
                <a:latin typeface="Arial" panose="020B0604020202020204" pitchFamily="34" charset="0"/>
                <a:cs typeface="Arial" panose="020B0604020202020204" pitchFamily="34" charset="0"/>
              </a:rPr>
              <a:t>a histogram for this data, </a:t>
            </a:r>
            <a:endParaRPr lang="en-US" sz="21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an estimate for the mean length of the </a:t>
            </a:r>
            <a:r>
              <a:rPr lang="en-US" sz="2100" dirty="0" smtClean="0">
                <a:latin typeface="Arial" panose="020B0604020202020204" pitchFamily="34" charset="0"/>
                <a:cs typeface="Arial" panose="020B0604020202020204" pitchFamily="34" charset="0"/>
              </a:rPr>
              <a:t>seahorses.</a:t>
            </a:r>
          </a:p>
          <a:p>
            <a:pPr marL="800100" lvl="1" indent="-3429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an estimate for the median length of the </a:t>
            </a:r>
            <a:r>
              <a:rPr lang="en-US" sz="2100" dirty="0" smtClean="0">
                <a:latin typeface="Arial" panose="020B0604020202020204" pitchFamily="34" charset="0"/>
                <a:cs typeface="Arial" panose="020B0604020202020204" pitchFamily="34" charset="0"/>
              </a:rPr>
              <a:t>seahorses.</a:t>
            </a:r>
          </a:p>
          <a:p>
            <a:pPr marL="800100" lvl="1" indent="-3429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an estimate for the mode.</a:t>
            </a:r>
            <a:endParaRPr lang="pl-PL" sz="2100"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731961268"/>
              </p:ext>
            </p:extLst>
          </p:nvPr>
        </p:nvGraphicFramePr>
        <p:xfrm>
          <a:off x="5436096" y="1268760"/>
          <a:ext cx="3345936" cy="2773680"/>
        </p:xfrm>
        <a:graphic>
          <a:graphicData uri="http://schemas.openxmlformats.org/drawingml/2006/table">
            <a:tbl>
              <a:tblPr firstRow="1" bandRow="1">
                <a:tableStyleId>{5940675A-B579-460E-94D1-54222C63F5DA}</a:tableStyleId>
              </a:tblPr>
              <a:tblGrid>
                <a:gridCol w="1872208"/>
                <a:gridCol w="1473728"/>
              </a:tblGrid>
              <a:tr h="270892">
                <a:tc>
                  <a:txBody>
                    <a:bodyPr/>
                    <a:lstStyle/>
                    <a:p>
                      <a:pPr algn="ctr"/>
                      <a:r>
                        <a:rPr lang="en-US" sz="2000" b="1" i="0" dirty="0" smtClean="0">
                          <a:latin typeface="Arial" panose="020B0604020202020204" pitchFamily="34" charset="0"/>
                          <a:cs typeface="Arial" panose="020B0604020202020204" pitchFamily="34" charset="0"/>
                        </a:rPr>
                        <a:t>Length, </a:t>
                      </a:r>
                      <a:r>
                        <a:rPr lang="en-US" sz="2000" b="1" i="1" dirty="0" smtClean="0">
                          <a:latin typeface="Arial" panose="020B0604020202020204" pitchFamily="34" charset="0"/>
                          <a:cs typeface="Arial" panose="020B0604020202020204" pitchFamily="34" charset="0"/>
                        </a:rPr>
                        <a:t>x</a:t>
                      </a:r>
                      <a:r>
                        <a:rPr lang="en-US" sz="2000" b="1" i="0" dirty="0" smtClean="0">
                          <a:latin typeface="Arial" panose="020B0604020202020204" pitchFamily="34" charset="0"/>
                          <a:cs typeface="Arial" panose="020B0604020202020204" pitchFamily="34" charset="0"/>
                        </a:rPr>
                        <a:t> (cm)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70892">
                <a:tc>
                  <a:txBody>
                    <a:bodyPr/>
                    <a:lstStyle/>
                    <a:p>
                      <a:pPr algn="ctr"/>
                      <a:r>
                        <a:rPr lang="en-US" sz="2000" dirty="0" smtClean="0">
                          <a:latin typeface="Arial" panose="020B0604020202020204" pitchFamily="34" charset="0"/>
                          <a:cs typeface="Arial" panose="020B0604020202020204" pitchFamily="34" charset="0"/>
                        </a:rPr>
                        <a:t>10 ≤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2000" dirty="0" smtClean="0">
                          <a:latin typeface="Arial" panose="020B0604020202020204" pitchFamily="34" charset="0"/>
                          <a:cs typeface="Arial" panose="020B0604020202020204" pitchFamily="34" charset="0"/>
                        </a:rPr>
                        <a:t>12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2000" dirty="0" smtClean="0">
                          <a:latin typeface="Arial" panose="020B0604020202020204" pitchFamily="34" charset="0"/>
                          <a:cs typeface="Arial" panose="020B0604020202020204" pitchFamily="34" charset="0"/>
                        </a:rPr>
                        <a:t>13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13.5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70892">
                <a:tc>
                  <a:txBody>
                    <a:bodyPr/>
                    <a:lstStyle/>
                    <a:p>
                      <a:pPr algn="ctr"/>
                      <a:r>
                        <a:rPr lang="en-US" sz="2000" dirty="0" smtClean="0">
                          <a:latin typeface="Arial" panose="020B0604020202020204" pitchFamily="34" charset="0"/>
                          <a:cs typeface="Arial" panose="020B0604020202020204" pitchFamily="34" charset="0"/>
                        </a:rPr>
                        <a:t>13.5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96">
                <a:tc>
                  <a:txBody>
                    <a:bodyPr/>
                    <a:lstStyle/>
                    <a:p>
                      <a:pPr algn="ctr"/>
                      <a:r>
                        <a:rPr lang="en-US" sz="2000" dirty="0" smtClean="0">
                          <a:latin typeface="Arial" panose="020B0604020202020204" pitchFamily="34" charset="0"/>
                          <a:cs typeface="Arial" panose="020B0604020202020204" pitchFamily="34" charset="0"/>
                        </a:rPr>
                        <a:t>14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2596">
                <a:tc>
                  <a:txBody>
                    <a:bodyPr/>
                    <a:lstStyle/>
                    <a:p>
                      <a:pPr algn="ctr"/>
                      <a:r>
                        <a:rPr lang="en-US" sz="2000" dirty="0" smtClean="0">
                          <a:latin typeface="Arial" panose="020B0604020202020204" pitchFamily="34" charset="0"/>
                          <a:cs typeface="Arial" panose="020B0604020202020204" pitchFamily="34" charset="0"/>
                        </a:rPr>
                        <a:t>15 &lt; </a:t>
                      </a:r>
                      <a:r>
                        <a:rPr lang="en-US" sz="2000" i="1" dirty="0" smtClean="0">
                          <a:latin typeface="Arial" panose="020B0604020202020204" pitchFamily="34" charset="0"/>
                          <a:cs typeface="Arial" panose="020B0604020202020204" pitchFamily="34" charset="0"/>
                        </a:rPr>
                        <a:t>t</a:t>
                      </a:r>
                      <a:r>
                        <a:rPr lang="en-US" sz="2000" dirty="0" smtClean="0">
                          <a:latin typeface="Arial" panose="020B0604020202020204" pitchFamily="34" charset="0"/>
                          <a:cs typeface="Arial" panose="020B0604020202020204" pitchFamily="34" charset="0"/>
                        </a:rPr>
                        <a:t> ≤ 17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a:off x="252254" y="4244314"/>
            <a:ext cx="8529777" cy="2353037"/>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2400" y="5976704"/>
            <a:ext cx="548640" cy="548640"/>
          </a:xfrm>
          <a:prstGeom prst="rect">
            <a:avLst/>
          </a:prstGeom>
        </p:spPr>
      </p:pic>
    </p:spTree>
    <p:extLst>
      <p:ext uri="{BB962C8B-B14F-4D97-AF65-F5344CB8AC3E}">
        <p14:creationId xmlns:p14="http://schemas.microsoft.com/office/powerpoint/2010/main" val="1064795648"/>
      </p:ext>
    </p:extLst>
  </p:cSld>
  <p:clrMapOvr>
    <a:masterClrMapping/>
  </p:clrMapOvr>
  <p:transition advClick="0"/>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graphicFrame>
        <p:nvGraphicFramePr>
          <p:cNvPr id="13" name="Table 12"/>
          <p:cNvGraphicFramePr>
            <a:graphicFrameLocks noGrp="1"/>
          </p:cNvGraphicFramePr>
          <p:nvPr>
            <p:extLst>
              <p:ext uri="{D42A27DB-BD31-4B8C-83A1-F6EECF244321}">
                <p14:modId xmlns:p14="http://schemas.microsoft.com/office/powerpoint/2010/main" val="2943501875"/>
              </p:ext>
            </p:extLst>
          </p:nvPr>
        </p:nvGraphicFramePr>
        <p:xfrm>
          <a:off x="179512" y="1112953"/>
          <a:ext cx="8640960" cy="5655919"/>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000" b="1" i="0" dirty="0" smtClean="0">
                          <a:latin typeface="Arial" panose="020B0604020202020204" pitchFamily="34" charset="0"/>
                          <a:cs typeface="Arial" panose="020B0604020202020204" pitchFamily="34" charset="0"/>
                        </a:rPr>
                        <a:t>14 – Knowledge Check</a:t>
                      </a:r>
                      <a:endParaRPr lang="en-US" sz="20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A </a:t>
                      </a:r>
                      <a:r>
                        <a:rPr lang="en-US" sz="2100" b="1" i="0" dirty="0" smtClean="0">
                          <a:latin typeface="Times New Roman" panose="02020603050405020304" pitchFamily="18" charset="0"/>
                          <a:cs typeface="Times New Roman" panose="02020603050405020304" pitchFamily="18" charset="0"/>
                        </a:rPr>
                        <a:t>population</a:t>
                      </a:r>
                      <a:r>
                        <a:rPr lang="en-US" sz="2100" b="0" i="0" dirty="0" smtClean="0">
                          <a:latin typeface="Times New Roman" panose="02020603050405020304" pitchFamily="18" charset="0"/>
                          <a:cs typeface="Times New Roman" panose="02020603050405020304" pitchFamily="18" charset="0"/>
                        </a:rPr>
                        <a:t> is the set of items that you are interested in. </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A </a:t>
                      </a:r>
                      <a:r>
                        <a:rPr lang="en-US" sz="2100" b="1" i="0" dirty="0" smtClean="0">
                          <a:latin typeface="Times New Roman" panose="02020603050405020304" pitchFamily="18" charset="0"/>
                          <a:cs typeface="Times New Roman" panose="02020603050405020304" pitchFamily="18" charset="0"/>
                        </a:rPr>
                        <a:t>census </a:t>
                      </a:r>
                      <a:r>
                        <a:rPr lang="en-US" sz="2100" b="0" i="0" dirty="0" smtClean="0">
                          <a:latin typeface="Times New Roman" panose="02020603050405020304" pitchFamily="18" charset="0"/>
                          <a:cs typeface="Times New Roman" panose="02020603050405020304" pitchFamily="18" charset="0"/>
                        </a:rPr>
                        <a:t>is a survey of the whole population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A </a:t>
                      </a:r>
                      <a:r>
                        <a:rPr lang="en-US" sz="2100" b="1" i="0" dirty="0" smtClean="0">
                          <a:latin typeface="Times New Roman" panose="02020603050405020304" pitchFamily="18" charset="0"/>
                          <a:cs typeface="Times New Roman" panose="02020603050405020304" pitchFamily="18" charset="0"/>
                        </a:rPr>
                        <a:t>sample </a:t>
                      </a:r>
                      <a:r>
                        <a:rPr lang="en-US" sz="2100" b="0" i="0" dirty="0" smtClean="0">
                          <a:latin typeface="Times New Roman" panose="02020603050405020304" pitchFamily="18" charset="0"/>
                          <a:cs typeface="Times New Roman" panose="02020603050405020304" pitchFamily="18" charset="0"/>
                        </a:rPr>
                        <a:t>is a smaller number of items from the population.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A sample of at least 10% is considered to be a good-sized sample.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In order to reduce </a:t>
                      </a:r>
                      <a:r>
                        <a:rPr lang="en-US" sz="2100" b="1" i="0" dirty="0" smtClean="0">
                          <a:latin typeface="Times New Roman" panose="02020603050405020304" pitchFamily="18" charset="0"/>
                          <a:cs typeface="Times New Roman" panose="02020603050405020304" pitchFamily="18" charset="0"/>
                        </a:rPr>
                        <a:t>bias</a:t>
                      </a:r>
                      <a:r>
                        <a:rPr lang="en-US" sz="2100" b="0" i="0" dirty="0" smtClean="0">
                          <a:latin typeface="Times New Roman" panose="02020603050405020304" pitchFamily="18" charset="0"/>
                          <a:cs typeface="Times New Roman" panose="02020603050405020304" pitchFamily="18" charset="0"/>
                        </a:rPr>
                        <a:t>, the sample must represent the whole population.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In a </a:t>
                      </a:r>
                      <a:r>
                        <a:rPr lang="en-US" sz="2100" b="1" i="0" dirty="0" smtClean="0">
                          <a:latin typeface="Times New Roman" panose="02020603050405020304" pitchFamily="18" charset="0"/>
                          <a:cs typeface="Times New Roman" panose="02020603050405020304" pitchFamily="18" charset="0"/>
                        </a:rPr>
                        <a:t>random sample </a:t>
                      </a:r>
                      <a:r>
                        <a:rPr lang="en-US" sz="2100" b="0" i="0" dirty="0" smtClean="0">
                          <a:latin typeface="Times New Roman" panose="02020603050405020304" pitchFamily="18" charset="0"/>
                          <a:cs typeface="Times New Roman" panose="02020603050405020304" pitchFamily="18" charset="0"/>
                        </a:rPr>
                        <a:t>each item has the same chance of being chosen.</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To select a simple random sample draw names from a hat, generate random numbers on a calculator or use a table of random numbers.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A population may divide into groups such as age range or gender. These groups are called </a:t>
                      </a:r>
                      <a:r>
                        <a:rPr lang="en-US" sz="2100" b="1" i="0" dirty="0" smtClean="0">
                          <a:latin typeface="Times New Roman" panose="02020603050405020304" pitchFamily="18" charset="0"/>
                          <a:cs typeface="Times New Roman" panose="02020603050405020304" pitchFamily="18" charset="0"/>
                        </a:rPr>
                        <a:t>strata </a:t>
                      </a:r>
                      <a:r>
                        <a:rPr lang="en-US" sz="2100" b="0" i="0" dirty="0" smtClean="0">
                          <a:latin typeface="Times New Roman" panose="02020603050405020304" pitchFamily="18" charset="0"/>
                          <a:cs typeface="Times New Roman" panose="02020603050405020304" pitchFamily="18" charset="0"/>
                        </a:rPr>
                        <a:t>(singular </a:t>
                      </a:r>
                      <a:r>
                        <a:rPr lang="en-US" sz="2100" b="1" i="0" dirty="0" smtClean="0">
                          <a:latin typeface="Times New Roman" panose="02020603050405020304" pitchFamily="18" charset="0"/>
                          <a:cs typeface="Times New Roman" panose="02020603050405020304" pitchFamily="18" charset="0"/>
                        </a:rPr>
                        <a:t>stratum</a:t>
                      </a:r>
                      <a:r>
                        <a:rPr lang="en-US" sz="2100" b="0" i="0" dirty="0" smtClean="0">
                          <a:latin typeface="Times New Roman" panose="02020603050405020304" pitchFamily="18" charset="0"/>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00" b="0" i="0" dirty="0" smtClean="0">
                          <a:latin typeface="Times New Roman" panose="02020603050405020304" pitchFamily="18" charset="0"/>
                          <a:cs typeface="Times New Roman" panose="02020603050405020304" pitchFamily="18" charset="0"/>
                        </a:rPr>
                        <a:t>In a </a:t>
                      </a:r>
                      <a:r>
                        <a:rPr lang="en-US" sz="2100" b="1" i="0" dirty="0" smtClean="0">
                          <a:latin typeface="Times New Roman" panose="02020603050405020304" pitchFamily="18" charset="0"/>
                          <a:cs typeface="Times New Roman" panose="02020603050405020304" pitchFamily="18" charset="0"/>
                        </a:rPr>
                        <a:t>stratified sample</a:t>
                      </a:r>
                      <a:r>
                        <a:rPr lang="en-US" sz="2100" b="0" i="0" dirty="0" smtClean="0">
                          <a:latin typeface="Times New Roman" panose="02020603050405020304" pitchFamily="18" charset="0"/>
                          <a:cs typeface="Times New Roman" panose="02020603050405020304" pitchFamily="18" charset="0"/>
                        </a:rPr>
                        <a:t>, the number of people taken from each group is proportional to the group size.</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4" name="TextBox 13"/>
          <p:cNvSpPr txBox="1"/>
          <p:nvPr/>
        </p:nvSpPr>
        <p:spPr>
          <a:xfrm>
            <a:off x="7443174" y="1630541"/>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14.1</a:t>
            </a:r>
            <a:endParaRPr lang="en-US" dirty="0"/>
          </a:p>
        </p:txBody>
      </p:sp>
      <p:sp>
        <p:nvSpPr>
          <p:cNvPr id="15" name="TextBox 14"/>
          <p:cNvSpPr txBox="1"/>
          <p:nvPr/>
        </p:nvSpPr>
        <p:spPr>
          <a:xfrm>
            <a:off x="7443173" y="2710661"/>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14.1</a:t>
            </a:r>
            <a:endParaRPr lang="en-US" dirty="0"/>
          </a:p>
        </p:txBody>
      </p:sp>
      <p:cxnSp>
        <p:nvCxnSpPr>
          <p:cNvPr id="16" name="Straight Arrow Connector 15"/>
          <p:cNvCxnSpPr/>
          <p:nvPr/>
        </p:nvCxnSpPr>
        <p:spPr>
          <a:xfrm flipH="1">
            <a:off x="3422830" y="2924944"/>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443173" y="386104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14.1</a:t>
            </a:r>
            <a:endParaRPr lang="en-US" dirty="0"/>
          </a:p>
        </p:txBody>
      </p:sp>
      <p:cxnSp>
        <p:nvCxnSpPr>
          <p:cNvPr id="18" name="Straight Arrow Connector 17"/>
          <p:cNvCxnSpPr/>
          <p:nvPr/>
        </p:nvCxnSpPr>
        <p:spPr>
          <a:xfrm flipH="1">
            <a:off x="3347864" y="414908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199058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1060" y="494290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14.1</a:t>
            </a:r>
            <a:endParaRPr lang="en-US" dirty="0"/>
          </a:p>
        </p:txBody>
      </p:sp>
      <p:cxnSp>
        <p:nvCxnSpPr>
          <p:cNvPr id="22" name="Straight Arrow Connector 21"/>
          <p:cNvCxnSpPr/>
          <p:nvPr/>
        </p:nvCxnSpPr>
        <p:spPr>
          <a:xfrm flipH="1">
            <a:off x="3355751" y="5157192"/>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43173" y="6021288"/>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14.1</a:t>
            </a:r>
            <a:endParaRPr lang="en-US" dirty="0"/>
          </a:p>
        </p:txBody>
      </p:sp>
      <p:cxnSp>
        <p:nvCxnSpPr>
          <p:cNvPr id="24" name="Straight Arrow Connector 23"/>
          <p:cNvCxnSpPr/>
          <p:nvPr/>
        </p:nvCxnSpPr>
        <p:spPr>
          <a:xfrm flipH="1">
            <a:off x="3347864" y="6381328"/>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7919244"/>
      </p:ext>
    </p:extLst>
  </p:cSld>
  <p:clrMapOvr>
    <a:masterClrMapping/>
  </p:clrMapOvr>
  <p:transition advClick="0"/>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3753810390"/>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1800" b="1" i="0" dirty="0" smtClean="0">
                              <a:latin typeface="Arial" panose="020B0604020202020204" pitchFamily="34" charset="0"/>
                              <a:cs typeface="Arial" panose="020B0604020202020204" pitchFamily="34" charset="0"/>
                            </a:rPr>
                            <a:t>14 – Knowledge Check</a:t>
                          </a:r>
                          <a:endParaRPr lang="en-US" sz="18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To estimate the size of the population </a:t>
                          </a:r>
                          <a:r>
                            <a:rPr lang="en-US" sz="2000" b="0" i="1" dirty="0" smtClean="0">
                              <a:latin typeface="Times New Roman" panose="02020603050405020304" pitchFamily="18" charset="0"/>
                              <a:cs typeface="Times New Roman" panose="02020603050405020304" pitchFamily="18" charset="0"/>
                            </a:rPr>
                            <a:t>N</a:t>
                          </a:r>
                          <a:r>
                            <a:rPr lang="en-US" sz="2000" b="0" i="0" dirty="0" smtClean="0">
                              <a:latin typeface="Times New Roman" panose="02020603050405020304" pitchFamily="18" charset="0"/>
                              <a:cs typeface="Times New Roman" panose="02020603050405020304" pitchFamily="18" charset="0"/>
                            </a:rPr>
                            <a:t> of an animal species: Capture and mark a sample size </a:t>
                          </a:r>
                          <a:r>
                            <a:rPr lang="en-US" sz="2000" b="0" i="1" dirty="0" smtClean="0">
                              <a:latin typeface="Times New Roman" panose="02020603050405020304" pitchFamily="18" charset="0"/>
                              <a:cs typeface="Times New Roman" panose="02020603050405020304" pitchFamily="18" charset="0"/>
                            </a:rPr>
                            <a:t>n</a:t>
                          </a:r>
                          <a:r>
                            <a:rPr lang="en-US" sz="2000" b="0" i="0" dirty="0" smtClean="0">
                              <a:latin typeface="Times New Roman" panose="02020603050405020304" pitchFamily="18" charset="0"/>
                              <a:cs typeface="Times New Roman" panose="02020603050405020304" pitchFamily="18" charset="0"/>
                            </a:rPr>
                            <a:t>.</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Recapture another sample of size </a:t>
                          </a:r>
                          <a:r>
                            <a:rPr lang="en-US" sz="2000" b="0" i="1" dirty="0" smtClean="0">
                              <a:latin typeface="Times New Roman" panose="02020603050405020304" pitchFamily="18" charset="0"/>
                              <a:cs typeface="Times New Roman" panose="02020603050405020304" pitchFamily="18" charset="0"/>
                            </a:rPr>
                            <a:t>M</a:t>
                          </a:r>
                          <a:r>
                            <a:rPr lang="en-US" sz="2000" b="0" i="0" dirty="0" smtClean="0">
                              <a:latin typeface="Times New Roman" panose="02020603050405020304" pitchFamily="18" charset="0"/>
                              <a:cs typeface="Times New Roman" panose="02020603050405020304" pitchFamily="18" charset="0"/>
                            </a:rPr>
                            <a:t>.</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Count the number marked (</a:t>
                          </a:r>
                          <a:r>
                            <a:rPr lang="en-US" sz="2000" b="0" i="1" dirty="0" smtClean="0">
                              <a:latin typeface="Times New Roman" panose="02020603050405020304" pitchFamily="18" charset="0"/>
                              <a:cs typeface="Times New Roman" panose="02020603050405020304" pitchFamily="18" charset="0"/>
                            </a:rPr>
                            <a:t>m</a:t>
                          </a:r>
                          <a:r>
                            <a:rPr lang="en-US" sz="2000" b="0" i="0" dirty="0" smtClean="0">
                              <a:latin typeface="Times New Roman" panose="02020603050405020304" pitchFamily="18" charset="0"/>
                              <a:cs typeface="Times New Roman" panose="02020603050405020304" pitchFamily="18" charset="0"/>
                            </a:rPr>
                            <a:t>).</a:t>
                          </a:r>
                          <a:r>
                            <a:rPr lang="en-US" sz="2000" b="0" i="0" baseline="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m:t>
                                  </m:r>
                                </m:num>
                                <m:den>
                                  <m:r>
                                    <a:rPr lang="en-US" sz="2000" b="0" i="1" smtClean="0">
                                      <a:solidFill>
                                        <a:schemeClr val="tx1"/>
                                      </a:solidFill>
                                      <a:latin typeface="Cambria Math" panose="02040503050406030204" pitchFamily="18" charset="0"/>
                                      <a:cs typeface="Arial" panose="020B0604020202020204" pitchFamily="34" charset="0"/>
                                    </a:rPr>
                                    <m:t>𝑁</m:t>
                                  </m:r>
                                </m:den>
                              </m:f>
                            </m:oMath>
                          </a14:m>
                          <a:r>
                            <a:rPr lang="en-US" sz="2000" b="0" i="0" dirty="0" smtClean="0">
                              <a:latin typeface="Times New Roman" panose="02020603050405020304" pitchFamily="18" charset="0"/>
                              <a:cs typeface="Times New Roman" panose="02020603050405020304" pitchFamily="18" charset="0"/>
                            </a:rPr>
                            <a:t> =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𝑚</m:t>
                                  </m:r>
                                </m:num>
                                <m:den>
                                  <m:r>
                                    <a:rPr lang="en-US" sz="2000" b="0" i="1" smtClean="0">
                                      <a:solidFill>
                                        <a:schemeClr val="tx1"/>
                                      </a:solidFill>
                                      <a:latin typeface="Cambria Math" panose="02040503050406030204" pitchFamily="18" charset="0"/>
                                      <a:cs typeface="Arial" panose="020B0604020202020204" pitchFamily="34" charset="0"/>
                                    </a:rPr>
                                    <m:t>𝑀</m:t>
                                  </m:r>
                                </m:den>
                              </m:f>
                            </m:oMath>
                          </a14:m>
                          <a:r>
                            <a:rPr lang="en-US" sz="2000" b="0" i="1"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so</a:t>
                          </a:r>
                          <a:r>
                            <a:rPr lang="en-US" sz="2000" b="0" i="1" dirty="0" smtClean="0">
                              <a:latin typeface="Times New Roman" panose="02020603050405020304" pitchFamily="18" charset="0"/>
                              <a:cs typeface="Times New Roman" panose="02020603050405020304" pitchFamily="18" charset="0"/>
                            </a:rPr>
                            <a:t> N </a:t>
                          </a:r>
                          <a:r>
                            <a:rPr lang="en-US" sz="2000" b="0" i="1" baseline="0" dirty="0" smtClean="0">
                              <a:latin typeface="Times New Roman" panose="02020603050405020304" pitchFamily="18" charset="0"/>
                              <a:cs typeface="Times New Roman" panose="02020603050405020304" pitchFamily="18" charset="0"/>
                            </a:rPr>
                            <a:t>=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m:t>
                                  </m:r>
                                  <m:r>
                                    <a:rPr lang="en-US" sz="2000" b="0" i="0" smtClean="0">
                                      <a:solidFill>
                                        <a:schemeClr val="tx1"/>
                                      </a:solidFill>
                                      <a:latin typeface="Cambria Math" panose="02040503050406030204" pitchFamily="18" charset="0"/>
                                      <a:cs typeface="Arial" panose="020B0604020202020204" pitchFamily="34" charset="0"/>
                                    </a:rPr>
                                    <m:t> </m:t>
                                  </m:r>
                                  <m:r>
                                    <m:rPr>
                                      <m:sty m:val="p"/>
                                    </m:rPr>
                                    <a:rPr lang="en-US" sz="2000" b="0" i="0" smtClean="0">
                                      <a:solidFill>
                                        <a:schemeClr val="tx1"/>
                                      </a:solidFill>
                                      <a:latin typeface="Cambria Math" panose="02040503050406030204" pitchFamily="18" charset="0"/>
                                      <a:cs typeface="Arial" panose="020B0604020202020204" pitchFamily="34" charset="0"/>
                                    </a:rPr>
                                    <m:t>x</m:t>
                                  </m:r>
                                  <m:r>
                                    <a:rPr lang="en-US" sz="2000" b="0" i="0" smtClean="0">
                                      <a:solidFill>
                                        <a:schemeClr val="tx1"/>
                                      </a:solidFill>
                                      <a:latin typeface="Cambria Math" panose="02040503050406030204" pitchFamily="18" charset="0"/>
                                      <a:cs typeface="Arial" panose="020B0604020202020204" pitchFamily="34" charset="0"/>
                                    </a:rPr>
                                    <m:t> </m:t>
                                  </m:r>
                                  <m:r>
                                    <a:rPr lang="en-US" sz="2000" b="0" i="1" smtClean="0">
                                      <a:solidFill>
                                        <a:schemeClr val="tx1"/>
                                      </a:solidFill>
                                      <a:latin typeface="Cambria Math" panose="02040503050406030204" pitchFamily="18" charset="0"/>
                                      <a:cs typeface="Arial" panose="020B0604020202020204" pitchFamily="34" charset="0"/>
                                    </a:rPr>
                                    <m:t>𝑀</m:t>
                                  </m:r>
                                </m:num>
                                <m:den>
                                  <m:r>
                                    <a:rPr lang="en-US" sz="2000" b="0" i="1" smtClean="0">
                                      <a:solidFill>
                                        <a:schemeClr val="tx1"/>
                                      </a:solidFill>
                                      <a:latin typeface="Cambria Math" panose="02040503050406030204" pitchFamily="18" charset="0"/>
                                      <a:cs typeface="Arial" panose="020B0604020202020204" pitchFamily="34" charset="0"/>
                                    </a:rPr>
                                    <m:t>𝑚</m:t>
                                  </m:r>
                                </m:den>
                              </m:f>
                            </m:oMath>
                          </a14:m>
                          <a:r>
                            <a:rPr lang="en-US" sz="2000" b="0" i="1" dirty="0" smtClean="0">
                              <a:latin typeface="Times New Roman" panose="02020603050405020304" pitchFamily="18" charset="0"/>
                              <a:cs typeface="Times New Roman" panose="02020603050405020304" pitchFamily="18" charset="0"/>
                            </a:rPr>
                            <a:t> </a:t>
                          </a:r>
                          <a:r>
                            <a:rPr lang="en-US" sz="2000" b="0" i="0" dirty="0" smtClean="0">
                              <a:latin typeface="Times New Roman" panose="02020603050405020304" pitchFamily="18" charset="0"/>
                              <a:cs typeface="Times New Roman" panose="02020603050405020304" pitchFamily="18" charset="0"/>
                            </a:rPr>
                            <a:t/>
                          </a:r>
                          <a:br>
                            <a:rPr lang="en-US" sz="2000" b="0" i="0" dirty="0" smtClean="0">
                              <a:latin typeface="Times New Roman" panose="02020603050405020304" pitchFamily="18" charset="0"/>
                              <a:cs typeface="Times New Roman" panose="02020603050405020304" pitchFamily="18" charset="0"/>
                            </a:rPr>
                          </a:br>
                          <a:r>
                            <a:rPr lang="en-US" sz="2000" b="0" i="0" dirty="0" smtClean="0">
                              <a:latin typeface="Times New Roman" panose="02020603050405020304" pitchFamily="18" charset="0"/>
                              <a:cs typeface="Times New Roman" panose="02020603050405020304" pitchFamily="18" charset="0"/>
                            </a:rPr>
                            <a:t>This is the capture-recapture method.</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cumulative frequency table shows how many data values are less than or equal to the upper class boundary of each data class.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A cumulative frequency diagram has data values on the x-axis and cumulative frequency on the </a:t>
                          </a:r>
                          <a:r>
                            <a:rPr lang="en-US" sz="2000" b="0" i="1" dirty="0" smtClean="0">
                              <a:latin typeface="Times New Roman" panose="02020603050405020304" pitchFamily="18" charset="0"/>
                              <a:cs typeface="Times New Roman" panose="02020603050405020304" pitchFamily="18" charset="0"/>
                            </a:rPr>
                            <a:t>x</a:t>
                          </a:r>
                          <a:r>
                            <a:rPr lang="en-US" sz="2000" b="0" i="0" dirty="0" smtClean="0">
                              <a:latin typeface="Times New Roman" panose="02020603050405020304" pitchFamily="18" charset="0"/>
                              <a:cs typeface="Times New Roman" panose="02020603050405020304" pitchFamily="18" charset="0"/>
                            </a:rPr>
                            <a:t>-axis.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000" b="0" i="0" dirty="0" smtClean="0">
                              <a:latin typeface="Times New Roman" panose="02020603050405020304" pitchFamily="18" charset="0"/>
                              <a:cs typeface="Times New Roman" panose="02020603050405020304" pitchFamily="18" charset="0"/>
                            </a:rPr>
                            <a:t>The </a:t>
                          </a:r>
                          <a:r>
                            <a:rPr lang="en-US" sz="2000" b="1" i="0" dirty="0" smtClean="0">
                              <a:latin typeface="Times New Roman" panose="02020603050405020304" pitchFamily="18" charset="0"/>
                              <a:cs typeface="Times New Roman" panose="02020603050405020304" pitchFamily="18" charset="0"/>
                            </a:rPr>
                            <a:t>median </a:t>
                          </a:r>
                          <a:r>
                            <a:rPr lang="en-US" sz="2000" b="0" i="0" dirty="0" smtClean="0">
                              <a:latin typeface="Times New Roman" panose="02020603050405020304" pitchFamily="18" charset="0"/>
                              <a:cs typeface="Times New Roman" panose="02020603050405020304" pitchFamily="18" charset="0"/>
                            </a:rPr>
                            <a:t>and </a:t>
                          </a:r>
                          <a:r>
                            <a:rPr lang="en-US" sz="2000" b="1" i="0" dirty="0" smtClean="0">
                              <a:latin typeface="Times New Roman" panose="02020603050405020304" pitchFamily="18" charset="0"/>
                              <a:cs typeface="Times New Roman" panose="02020603050405020304" pitchFamily="18" charset="0"/>
                            </a:rPr>
                            <a:t>quartiles </a:t>
                          </a:r>
                          <a:r>
                            <a:rPr lang="en-US" sz="2000" b="0" i="0" dirty="0" smtClean="0">
                              <a:latin typeface="Times New Roman" panose="02020603050405020304" pitchFamily="18" charset="0"/>
                              <a:cs typeface="Times New Roman" panose="02020603050405020304" pitchFamily="18" charset="0"/>
                            </a:rPr>
                            <a:t>can be estimated from the cumulative frequency diagram. For a set of </a:t>
                          </a:r>
                          <a:r>
                            <a:rPr lang="en-US" sz="2000" b="0" i="1" dirty="0" smtClean="0">
                              <a:latin typeface="Times New Roman" panose="02020603050405020304" pitchFamily="18" charset="0"/>
                              <a:cs typeface="Times New Roman" panose="02020603050405020304" pitchFamily="18" charset="0"/>
                            </a:rPr>
                            <a:t>n</a:t>
                          </a:r>
                          <a:r>
                            <a:rPr lang="en-US" sz="2000" b="0" i="0" dirty="0" smtClean="0">
                              <a:latin typeface="Times New Roman" panose="02020603050405020304" pitchFamily="18" charset="0"/>
                              <a:cs typeface="Times New Roman" panose="02020603050405020304" pitchFamily="18" charset="0"/>
                            </a:rPr>
                            <a:t> data values</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b="0" i="0" dirty="0" smtClean="0">
                              <a:latin typeface="Times New Roman" panose="02020603050405020304" pitchFamily="18" charset="0"/>
                              <a:cs typeface="Times New Roman" panose="02020603050405020304" pitchFamily="18" charset="0"/>
                            </a:rPr>
                            <a:t>the estimate for the </a:t>
                          </a:r>
                          <a:r>
                            <a:rPr lang="en-US" sz="2000" b="1" i="0" dirty="0" smtClean="0">
                              <a:latin typeface="Times New Roman" panose="02020603050405020304" pitchFamily="18" charset="0"/>
                              <a:cs typeface="Times New Roman" panose="02020603050405020304" pitchFamily="18" charset="0"/>
                            </a:rPr>
                            <a:t>median </a:t>
                          </a:r>
                          <a:r>
                            <a:rPr lang="en-US" sz="2000" b="0" i="0" dirty="0" smtClean="0">
                              <a:latin typeface="Times New Roman" panose="02020603050405020304" pitchFamily="18" charset="0"/>
                              <a:cs typeface="Times New Roman" panose="02020603050405020304" pitchFamily="18" charset="0"/>
                            </a:rPr>
                            <a:t>is the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m:t>
                                  </m:r>
                                </m:num>
                                <m:den>
                                  <m:r>
                                    <a:rPr lang="en-US" sz="2000" b="0" i="1" smtClean="0">
                                      <a:solidFill>
                                        <a:schemeClr val="tx1"/>
                                      </a:solidFill>
                                      <a:latin typeface="Cambria Math" panose="02040503050406030204" pitchFamily="18" charset="0"/>
                                      <a:cs typeface="Arial" panose="020B0604020202020204" pitchFamily="34" charset="0"/>
                                    </a:rPr>
                                    <m:t>2</m:t>
                                  </m:r>
                                </m:den>
                              </m:f>
                            </m:oMath>
                          </a14:m>
                          <a:r>
                            <a:rPr lang="en-US" sz="2000" b="0" i="0" dirty="0" smtClean="0">
                              <a:latin typeface="Times New Roman" panose="02020603050405020304" pitchFamily="18" charset="0"/>
                              <a:cs typeface="Times New Roman" panose="02020603050405020304" pitchFamily="18" charset="0"/>
                            </a:rPr>
                            <a:t>th value o the estimate for the </a:t>
                          </a:r>
                          <a:r>
                            <a:rPr lang="en-US" sz="2000" b="1" i="0" dirty="0" smtClean="0">
                              <a:latin typeface="Times New Roman" panose="02020603050405020304" pitchFamily="18" charset="0"/>
                              <a:cs typeface="Times New Roman" panose="02020603050405020304" pitchFamily="18" charset="0"/>
                            </a:rPr>
                            <a:t>lower quartile </a:t>
                          </a:r>
                          <a:r>
                            <a:rPr lang="en-US" sz="2000" b="0" i="0" dirty="0" smtClean="0">
                              <a:latin typeface="Times New Roman" panose="02020603050405020304" pitchFamily="18" charset="0"/>
                              <a:cs typeface="Times New Roman" panose="02020603050405020304" pitchFamily="18" charset="0"/>
                            </a:rPr>
                            <a:t>(LQ) is the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𝑛</m:t>
                                  </m:r>
                                </m:num>
                                <m:den>
                                  <m:r>
                                    <a:rPr lang="en-US" sz="2000" b="0" i="1" smtClean="0">
                                      <a:solidFill>
                                        <a:schemeClr val="tx1"/>
                                      </a:solidFill>
                                      <a:latin typeface="Cambria Math" panose="02040503050406030204" pitchFamily="18" charset="0"/>
                                      <a:cs typeface="Arial" panose="020B0604020202020204" pitchFamily="34" charset="0"/>
                                    </a:rPr>
                                    <m:t>4</m:t>
                                  </m:r>
                                </m:den>
                              </m:f>
                            </m:oMath>
                          </a14:m>
                          <a:r>
                            <a:rPr lang="en-US" sz="2000" b="0" i="0" dirty="0" smtClean="0">
                              <a:latin typeface="Times New Roman" panose="02020603050405020304" pitchFamily="18" charset="0"/>
                              <a:cs typeface="Times New Roman" panose="02020603050405020304" pitchFamily="18" charset="0"/>
                            </a:rPr>
                            <a:t>th value</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b="0" i="0" dirty="0" smtClean="0">
                              <a:latin typeface="Times New Roman" panose="02020603050405020304" pitchFamily="18" charset="0"/>
                              <a:cs typeface="Times New Roman" panose="02020603050405020304" pitchFamily="18" charset="0"/>
                            </a:rPr>
                            <a:t>the estimate for the </a:t>
                          </a:r>
                          <a:r>
                            <a:rPr lang="en-US" sz="2000" b="1" i="0" dirty="0" smtClean="0">
                              <a:latin typeface="Times New Roman" panose="02020603050405020304" pitchFamily="18" charset="0"/>
                              <a:cs typeface="Times New Roman" panose="02020603050405020304" pitchFamily="18" charset="0"/>
                            </a:rPr>
                            <a:t>upper quartile </a:t>
                          </a:r>
                          <a:r>
                            <a:rPr lang="en-US" sz="2000" b="0" i="0" dirty="0" smtClean="0">
                              <a:latin typeface="Times New Roman" panose="02020603050405020304" pitchFamily="18" charset="0"/>
                              <a:cs typeface="Times New Roman" panose="02020603050405020304" pitchFamily="18" charset="0"/>
                            </a:rPr>
                            <a:t>(UQ) is the </a:t>
                          </a: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1" smtClean="0">
                                      <a:solidFill>
                                        <a:schemeClr val="tx1"/>
                                      </a:solidFill>
                                      <a:latin typeface="Cambria Math" panose="02040503050406030204" pitchFamily="18" charset="0"/>
                                      <a:cs typeface="Arial" panose="020B0604020202020204" pitchFamily="34" charset="0"/>
                                    </a:rPr>
                                    <m:t>3</m:t>
                                  </m:r>
                                  <m:r>
                                    <a:rPr lang="en-US" sz="2000" b="0" i="1" smtClean="0">
                                      <a:solidFill>
                                        <a:schemeClr val="tx1"/>
                                      </a:solidFill>
                                      <a:latin typeface="Cambria Math" panose="02040503050406030204" pitchFamily="18" charset="0"/>
                                      <a:cs typeface="Arial" panose="020B0604020202020204" pitchFamily="34" charset="0"/>
                                    </a:rPr>
                                    <m:t>𝑛</m:t>
                                  </m:r>
                                </m:num>
                                <m:den>
                                  <m:r>
                                    <a:rPr lang="en-US" sz="2000" b="0" i="1" smtClean="0">
                                      <a:solidFill>
                                        <a:schemeClr val="tx1"/>
                                      </a:solidFill>
                                      <a:latin typeface="Cambria Math" panose="02040503050406030204" pitchFamily="18" charset="0"/>
                                      <a:cs typeface="Arial" panose="020B0604020202020204" pitchFamily="34" charset="0"/>
                                    </a:rPr>
                                    <m:t>4</m:t>
                                  </m:r>
                                </m:den>
                              </m:f>
                            </m:oMath>
                          </a14:m>
                          <a:r>
                            <a:rPr lang="en-US" sz="2000" b="0" i="0" dirty="0" smtClean="0">
                              <a:latin typeface="Times New Roman" panose="02020603050405020304" pitchFamily="18" charset="0"/>
                              <a:cs typeface="Times New Roman" panose="02020603050405020304" pitchFamily="18" charset="0"/>
                            </a:rPr>
                            <a:t>th value.</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2000" b="0" i="0" dirty="0" smtClean="0">
                              <a:latin typeface="Times New Roman" panose="02020603050405020304" pitchFamily="18" charset="0"/>
                              <a:cs typeface="Times New Roman" panose="02020603050405020304" pitchFamily="18" charset="0"/>
                            </a:rPr>
                            <a:t>the </a:t>
                          </a:r>
                          <a:r>
                            <a:rPr lang="en-US" sz="2000" b="1" i="0" dirty="0" smtClean="0">
                              <a:latin typeface="Times New Roman" panose="02020603050405020304" pitchFamily="18" charset="0"/>
                              <a:cs typeface="Times New Roman" panose="02020603050405020304" pitchFamily="18" charset="0"/>
                            </a:rPr>
                            <a:t>interquartile range </a:t>
                          </a:r>
                          <a:r>
                            <a:rPr lang="en-US" sz="2000" b="0" i="0" dirty="0" smtClean="0">
                              <a:latin typeface="Times New Roman" panose="02020603050405020304" pitchFamily="18" charset="0"/>
                              <a:cs typeface="Times New Roman" panose="02020603050405020304" pitchFamily="18" charset="0"/>
                            </a:rPr>
                            <a:t>(IQR) = UQ - LQ.</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3753810390"/>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1800" b="1" i="0" dirty="0" smtClean="0">
                              <a:latin typeface="Arial" panose="020B0604020202020204" pitchFamily="34" charset="0"/>
                              <a:cs typeface="Arial" panose="020B0604020202020204" pitchFamily="34" charset="0"/>
                            </a:rPr>
                            <a:t>14 </a:t>
                          </a:r>
                          <a:r>
                            <a:rPr lang="en-US" sz="1800" b="1" i="0" dirty="0" smtClean="0">
                              <a:latin typeface="Arial" panose="020B0604020202020204" pitchFamily="34" charset="0"/>
                              <a:cs typeface="Arial" panose="020B0604020202020204" pitchFamily="34" charset="0"/>
                            </a:rPr>
                            <a:t>– Knowledge Check</a:t>
                          </a:r>
                          <a:endParaRPr lang="en-US" sz="180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005" r="-494" b="-2133"/>
                          </a:stretch>
                        </a:blipFill>
                      </a:tcPr>
                    </a:tc>
                  </a:tr>
                </a:tbl>
              </a:graphicData>
            </a:graphic>
          </p:graphicFrame>
        </mc:Fallback>
      </mc:AlternateContent>
      <p:sp>
        <p:nvSpPr>
          <p:cNvPr id="14" name="TextBox 13"/>
          <p:cNvSpPr txBox="1"/>
          <p:nvPr/>
        </p:nvSpPr>
        <p:spPr>
          <a:xfrm>
            <a:off x="7443174" y="1630541"/>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14.2</a:t>
            </a:r>
            <a:endParaRPr lang="en-US" dirty="0"/>
          </a:p>
        </p:txBody>
      </p:sp>
      <p:sp>
        <p:nvSpPr>
          <p:cNvPr id="17" name="TextBox 16"/>
          <p:cNvSpPr txBox="1"/>
          <p:nvPr/>
        </p:nvSpPr>
        <p:spPr>
          <a:xfrm>
            <a:off x="7443173" y="3356992"/>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14.2</a:t>
            </a:r>
            <a:endParaRPr lang="en-US" dirty="0"/>
          </a:p>
        </p:txBody>
      </p:sp>
      <p:cxnSp>
        <p:nvCxnSpPr>
          <p:cNvPr id="18" name="Straight Arrow Connector 17"/>
          <p:cNvCxnSpPr/>
          <p:nvPr/>
        </p:nvCxnSpPr>
        <p:spPr>
          <a:xfrm flipH="1">
            <a:off x="3347864" y="3645024"/>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199058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1060" y="4078813"/>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14.2</a:t>
            </a:r>
            <a:endParaRPr lang="en-US" dirty="0"/>
          </a:p>
        </p:txBody>
      </p:sp>
      <p:cxnSp>
        <p:nvCxnSpPr>
          <p:cNvPr id="22" name="Straight Arrow Connector 21"/>
          <p:cNvCxnSpPr/>
          <p:nvPr/>
        </p:nvCxnSpPr>
        <p:spPr>
          <a:xfrm flipH="1">
            <a:off x="3355751" y="4221088"/>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43173" y="602302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14.2</a:t>
            </a:r>
            <a:endParaRPr lang="en-US" dirty="0"/>
          </a:p>
        </p:txBody>
      </p:sp>
      <p:cxnSp>
        <p:nvCxnSpPr>
          <p:cNvPr id="24" name="Straight Arrow Connector 23"/>
          <p:cNvCxnSpPr/>
          <p:nvPr/>
        </p:nvCxnSpPr>
        <p:spPr>
          <a:xfrm flipH="1">
            <a:off x="3347864" y="638306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8673626"/>
      </p:ext>
    </p:extLst>
  </p:cSld>
  <p:clrMapOvr>
    <a:masterClrMapping/>
  </p:clrMapOvr>
  <p:transition advClick="0"/>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1197531918"/>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1950" b="1" i="0" dirty="0" smtClean="0">
                              <a:latin typeface="Arial" panose="020B0604020202020204" pitchFamily="34" charset="0"/>
                              <a:cs typeface="Arial" panose="020B0604020202020204" pitchFamily="34" charset="0"/>
                            </a:rPr>
                            <a:t>14 – Knowledge Check</a:t>
                          </a:r>
                          <a:endParaRPr lang="en-US" sz="195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For a set of </a:t>
                          </a:r>
                          <a:r>
                            <a:rPr lang="en-US" sz="1950" b="0" i="1" dirty="0" smtClean="0">
                              <a:latin typeface="Times New Roman" panose="02020603050405020304" pitchFamily="18" charset="0"/>
                              <a:cs typeface="Times New Roman" panose="02020603050405020304" pitchFamily="18" charset="0"/>
                            </a:rPr>
                            <a:t>n</a:t>
                          </a:r>
                          <a:r>
                            <a:rPr lang="en-US" sz="1950" b="0" i="0" dirty="0" smtClean="0">
                              <a:latin typeface="Times New Roman" panose="02020603050405020304" pitchFamily="18" charset="0"/>
                              <a:cs typeface="Times New Roman" panose="02020603050405020304" pitchFamily="18" charset="0"/>
                            </a:rPr>
                            <a:t> data values</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50" b="0" i="0" dirty="0" smtClean="0">
                              <a:latin typeface="Times New Roman" panose="02020603050405020304" pitchFamily="18" charset="0"/>
                              <a:cs typeface="Times New Roman" panose="02020603050405020304" pitchFamily="18" charset="0"/>
                            </a:rPr>
                            <a:t>the lower quartile (LQ) is the </a:t>
                          </a:r>
                          <a14:m>
                            <m:oMath xmlns:m="http://schemas.openxmlformats.org/officeDocument/2006/math">
                              <m:f>
                                <m:fPr>
                                  <m:ctrlPr>
                                    <a:rPr lang="en-US" sz="1950" i="1" smtClean="0">
                                      <a:solidFill>
                                        <a:schemeClr val="tx1"/>
                                      </a:solidFill>
                                      <a:latin typeface="Cambria Math" panose="02040503050406030204" pitchFamily="18" charset="0"/>
                                      <a:cs typeface="Arial" panose="020B0604020202020204" pitchFamily="34" charset="0"/>
                                    </a:rPr>
                                  </m:ctrlPr>
                                </m:fPr>
                                <m:num>
                                  <m:r>
                                    <a:rPr lang="en-US" sz="1950" b="0" i="1" smtClean="0">
                                      <a:solidFill>
                                        <a:schemeClr val="tx1"/>
                                      </a:solidFill>
                                      <a:latin typeface="Cambria Math" panose="02040503050406030204" pitchFamily="18" charset="0"/>
                                      <a:cs typeface="Arial" panose="020B0604020202020204" pitchFamily="34" charset="0"/>
                                    </a:rPr>
                                    <m:t>(</m:t>
                                  </m:r>
                                  <m:r>
                                    <a:rPr lang="en-US" sz="1950" b="0" i="1" smtClean="0">
                                      <a:solidFill>
                                        <a:schemeClr val="tx1"/>
                                      </a:solidFill>
                                      <a:latin typeface="Cambria Math" panose="02040503050406030204" pitchFamily="18" charset="0"/>
                                      <a:cs typeface="Arial" panose="020B0604020202020204" pitchFamily="34" charset="0"/>
                                    </a:rPr>
                                    <m:t>𝑛</m:t>
                                  </m:r>
                                  <m:r>
                                    <a:rPr lang="en-US" sz="1950" b="0" i="1" smtClean="0">
                                      <a:solidFill>
                                        <a:schemeClr val="tx1"/>
                                      </a:solidFill>
                                      <a:latin typeface="Cambria Math" panose="02040503050406030204" pitchFamily="18" charset="0"/>
                                      <a:cs typeface="Arial" panose="020B0604020202020204" pitchFamily="34" charset="0"/>
                                    </a:rPr>
                                    <m:t>+1)</m:t>
                                  </m:r>
                                </m:num>
                                <m:den>
                                  <m:r>
                                    <a:rPr lang="en-US" sz="1950" b="0" i="1" smtClean="0">
                                      <a:solidFill>
                                        <a:schemeClr val="tx1"/>
                                      </a:solidFill>
                                      <a:latin typeface="Cambria Math" panose="02040503050406030204" pitchFamily="18" charset="0"/>
                                      <a:cs typeface="Arial" panose="020B0604020202020204" pitchFamily="34" charset="0"/>
                                    </a:rPr>
                                    <m:t>4</m:t>
                                  </m:r>
                                </m:den>
                              </m:f>
                            </m:oMath>
                          </a14:m>
                          <a:r>
                            <a:rPr lang="en-US" sz="1950" b="0" i="0" dirty="0" smtClean="0">
                              <a:latin typeface="Times New Roman" panose="02020603050405020304" pitchFamily="18" charset="0"/>
                              <a:cs typeface="Times New Roman" panose="02020603050405020304" pitchFamily="18" charset="0"/>
                            </a:rPr>
                            <a:t>th value.</a:t>
                          </a:r>
                        </a:p>
                        <a:p>
                          <a:pPr marL="914400" marR="0" lvl="0" indent="-4572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950" b="0" i="0" dirty="0" smtClean="0">
                              <a:latin typeface="Times New Roman" panose="02020603050405020304" pitchFamily="18" charset="0"/>
                              <a:cs typeface="Times New Roman" panose="02020603050405020304" pitchFamily="18" charset="0"/>
                            </a:rPr>
                            <a:t>the upper quartile (UQ) is the </a:t>
                          </a:r>
                          <a14:m>
                            <m:oMath xmlns:m="http://schemas.openxmlformats.org/officeDocument/2006/math">
                              <m:f>
                                <m:fPr>
                                  <m:ctrlPr>
                                    <a:rPr lang="en-US" sz="1950" i="1" smtClean="0">
                                      <a:solidFill>
                                        <a:schemeClr val="tx1"/>
                                      </a:solidFill>
                                      <a:latin typeface="Cambria Math" panose="02040503050406030204" pitchFamily="18" charset="0"/>
                                      <a:cs typeface="Arial" panose="020B0604020202020204" pitchFamily="34" charset="0"/>
                                    </a:rPr>
                                  </m:ctrlPr>
                                </m:fPr>
                                <m:num>
                                  <m:r>
                                    <a:rPr lang="en-US" sz="1950" b="0" i="1" smtClean="0">
                                      <a:solidFill>
                                        <a:schemeClr val="tx1"/>
                                      </a:solidFill>
                                      <a:latin typeface="Cambria Math" panose="02040503050406030204" pitchFamily="18" charset="0"/>
                                      <a:cs typeface="Arial" panose="020B0604020202020204" pitchFamily="34" charset="0"/>
                                    </a:rPr>
                                    <m:t>3(</m:t>
                                  </m:r>
                                  <m:r>
                                    <a:rPr lang="en-US" sz="1950" b="0" i="1" smtClean="0">
                                      <a:solidFill>
                                        <a:schemeClr val="tx1"/>
                                      </a:solidFill>
                                      <a:latin typeface="Cambria Math" panose="02040503050406030204" pitchFamily="18" charset="0"/>
                                      <a:cs typeface="Arial" panose="020B0604020202020204" pitchFamily="34" charset="0"/>
                                    </a:rPr>
                                    <m:t>𝑛</m:t>
                                  </m:r>
                                  <m:r>
                                    <a:rPr lang="en-US" sz="1950" b="0" i="1" smtClean="0">
                                      <a:solidFill>
                                        <a:schemeClr val="tx1"/>
                                      </a:solidFill>
                                      <a:latin typeface="Cambria Math" panose="02040503050406030204" pitchFamily="18" charset="0"/>
                                      <a:cs typeface="Arial" panose="020B0604020202020204" pitchFamily="34" charset="0"/>
                                    </a:rPr>
                                    <m:t>+1)</m:t>
                                  </m:r>
                                </m:num>
                                <m:den>
                                  <m:r>
                                    <a:rPr lang="en-US" sz="1950" b="0" i="1" smtClean="0">
                                      <a:solidFill>
                                        <a:schemeClr val="tx1"/>
                                      </a:solidFill>
                                      <a:latin typeface="Cambria Math" panose="02040503050406030204" pitchFamily="18" charset="0"/>
                                      <a:cs typeface="Arial" panose="020B0604020202020204" pitchFamily="34" charset="0"/>
                                    </a:rPr>
                                    <m:t>4</m:t>
                                  </m:r>
                                </m:den>
                              </m:f>
                            </m:oMath>
                          </a14:m>
                          <a:r>
                            <a:rPr lang="en-US" sz="1950" b="0" i="0" dirty="0" smtClean="0">
                              <a:latin typeface="Times New Roman" panose="02020603050405020304" pitchFamily="18" charset="0"/>
                              <a:cs typeface="Times New Roman" panose="02020603050405020304" pitchFamily="18" charset="0"/>
                            </a:rPr>
                            <a:t>th value.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A </a:t>
                          </a:r>
                          <a:r>
                            <a:rPr lang="en-US" sz="1950" b="1" i="0" dirty="0" smtClean="0">
                              <a:latin typeface="Times New Roman" panose="02020603050405020304" pitchFamily="18" charset="0"/>
                              <a:cs typeface="Times New Roman" panose="02020603050405020304" pitchFamily="18" charset="0"/>
                            </a:rPr>
                            <a:t>box plot</a:t>
                          </a:r>
                          <a:r>
                            <a:rPr lang="en-US" sz="1950" b="0" i="0" dirty="0" smtClean="0">
                              <a:latin typeface="Times New Roman" panose="02020603050405020304" pitchFamily="18" charset="0"/>
                              <a:cs typeface="Times New Roman" panose="02020603050405020304" pitchFamily="18" charset="0"/>
                            </a:rPr>
                            <a:t>, sometimes called a </a:t>
                          </a:r>
                          <a:r>
                            <a:rPr lang="en-US" sz="1950" b="1" i="0" dirty="0" smtClean="0">
                              <a:latin typeface="Times New Roman" panose="02020603050405020304" pitchFamily="18" charset="0"/>
                              <a:cs typeface="Times New Roman" panose="02020603050405020304" pitchFamily="18" charset="0"/>
                            </a:rPr>
                            <a:t>box-and-whisker diagram</a:t>
                          </a:r>
                          <a:r>
                            <a:rPr lang="en-US" sz="1950" b="0" i="0" dirty="0" smtClean="0">
                              <a:latin typeface="Times New Roman" panose="02020603050405020304" pitchFamily="18" charset="0"/>
                              <a:cs typeface="Times New Roman" panose="02020603050405020304" pitchFamily="18" charset="0"/>
                            </a:rPr>
                            <a:t>, displays a data set to show the median and quartiles.</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Comparative box plots are box plots for two different sets of data</a:t>
                          </a:r>
                          <a:r>
                            <a:rPr lang="en-US" sz="1950" b="0" i="0" baseline="0" dirty="0" smtClean="0">
                              <a:latin typeface="Times New Roman" panose="02020603050405020304" pitchFamily="18" charset="0"/>
                              <a:cs typeface="Times New Roman" panose="02020603050405020304" pitchFamily="18" charset="0"/>
                            </a:rPr>
                            <a:t> </a:t>
                          </a:r>
                          <a:r>
                            <a:rPr lang="en-US" sz="1950" b="0" i="0" dirty="0" smtClean="0">
                              <a:latin typeface="Times New Roman" panose="02020603050405020304" pitchFamily="18" charset="0"/>
                              <a:cs typeface="Times New Roman" panose="02020603050405020304" pitchFamily="18" charset="0"/>
                            </a:rPr>
                            <a:t>drawn on the same scale.</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A </a:t>
                          </a:r>
                          <a:r>
                            <a:rPr lang="en-US" sz="1950" b="1" i="0" dirty="0" smtClean="0">
                              <a:latin typeface="Times New Roman" panose="02020603050405020304" pitchFamily="18" charset="0"/>
                              <a:cs typeface="Times New Roman" panose="02020603050405020304" pitchFamily="18" charset="0"/>
                            </a:rPr>
                            <a:t>histogram</a:t>
                          </a:r>
                          <a:r>
                            <a:rPr lang="en-US" sz="1950" b="0" i="0" dirty="0" smtClean="0">
                              <a:latin typeface="Times New Roman" panose="02020603050405020304" pitchFamily="18" charset="0"/>
                              <a:cs typeface="Times New Roman" panose="02020603050405020304" pitchFamily="18" charset="0"/>
                            </a:rPr>
                            <a:t> is similar to a bar chart but is used to represent</a:t>
                          </a:r>
                          <a:r>
                            <a:rPr lang="en-US" sz="1950" b="0" i="0" baseline="0" dirty="0" smtClean="0">
                              <a:latin typeface="Times New Roman" panose="02020603050405020304" pitchFamily="18" charset="0"/>
                              <a:cs typeface="Times New Roman" panose="02020603050405020304" pitchFamily="18" charset="0"/>
                            </a:rPr>
                            <a:t> </a:t>
                          </a:r>
                          <a:r>
                            <a:rPr lang="en-US" sz="1950" b="0" i="0" dirty="0" smtClean="0">
                              <a:latin typeface="Times New Roman" panose="02020603050405020304" pitchFamily="18" charset="0"/>
                              <a:cs typeface="Times New Roman" panose="02020603050405020304" pitchFamily="18" charset="0"/>
                            </a:rPr>
                            <a:t>continuous data.</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In a histogram the area of the bar represents the frequency.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The height of each bar is the frequency density.</a:t>
                          </a: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Frequency density = </a:t>
                          </a:r>
                          <a14:m>
                            <m:oMath xmlns:m="http://schemas.openxmlformats.org/officeDocument/2006/math">
                              <m:f>
                                <m:fPr>
                                  <m:ctrlPr>
                                    <a:rPr lang="en-US" sz="1950" i="1" smtClean="0">
                                      <a:solidFill>
                                        <a:schemeClr val="tx1"/>
                                      </a:solidFill>
                                      <a:latin typeface="Cambria Math" panose="02040503050406030204" pitchFamily="18" charset="0"/>
                                      <a:cs typeface="Arial" panose="020B0604020202020204" pitchFamily="34" charset="0"/>
                                    </a:rPr>
                                  </m:ctrlPr>
                                </m:fPr>
                                <m:num>
                                  <m:r>
                                    <a:rPr lang="en-US" sz="1950" b="0" i="1" smtClean="0">
                                      <a:solidFill>
                                        <a:schemeClr val="tx1"/>
                                      </a:solidFill>
                                      <a:latin typeface="Cambria Math" panose="02040503050406030204" pitchFamily="18" charset="0"/>
                                      <a:cs typeface="Arial" panose="020B0604020202020204" pitchFamily="34" charset="0"/>
                                    </a:rPr>
                                    <m:t>𝑓𝑟𝑒𝑞𝑢𝑒𝑛𝑐𝑦</m:t>
                                  </m:r>
                                </m:num>
                                <m:den>
                                  <m:r>
                                    <a:rPr lang="en-US" sz="1950" b="0" i="1" smtClean="0">
                                      <a:solidFill>
                                        <a:schemeClr val="tx1"/>
                                      </a:solidFill>
                                      <a:latin typeface="Cambria Math" panose="02040503050406030204" pitchFamily="18" charset="0"/>
                                      <a:cs typeface="Arial" panose="020B0604020202020204" pitchFamily="34" charset="0"/>
                                    </a:rPr>
                                    <m:t>𝑐𝑙𝑎𝑠𝑠</m:t>
                                  </m:r>
                                  <m:r>
                                    <a:rPr lang="en-US" sz="1950" b="0" i="1" smtClean="0">
                                      <a:solidFill>
                                        <a:schemeClr val="tx1"/>
                                      </a:solidFill>
                                      <a:latin typeface="Cambria Math" panose="02040503050406030204" pitchFamily="18" charset="0"/>
                                      <a:cs typeface="Arial" panose="020B0604020202020204" pitchFamily="34" charset="0"/>
                                    </a:rPr>
                                    <m:t> </m:t>
                                  </m:r>
                                  <m:r>
                                    <a:rPr lang="en-US" sz="1950" b="0" i="1" smtClean="0">
                                      <a:solidFill>
                                        <a:schemeClr val="tx1"/>
                                      </a:solidFill>
                                      <a:latin typeface="Cambria Math" panose="02040503050406030204" pitchFamily="18" charset="0"/>
                                      <a:cs typeface="Arial" panose="020B0604020202020204" pitchFamily="34" charset="0"/>
                                    </a:rPr>
                                    <m:t>𝑤𝑖𝑑𝑡h</m:t>
                                  </m:r>
                                </m:den>
                              </m:f>
                            </m:oMath>
                          </a14:m>
                          <a:endParaRPr lang="en-US" sz="1950" b="0" i="0" dirty="0" smtClean="0">
                            <a:latin typeface="Times New Roman" panose="02020603050405020304" pitchFamily="18" charset="0"/>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1950" b="0" i="0" dirty="0" smtClean="0">
                              <a:latin typeface="Times New Roman" panose="02020603050405020304" pitchFamily="18" charset="0"/>
                              <a:cs typeface="Times New Roman" panose="02020603050405020304" pitchFamily="18" charset="0"/>
                            </a:rPr>
                            <a:t>The median and interquartile range are not affected by extreme</a:t>
                          </a:r>
                          <a:r>
                            <a:rPr lang="en-US" sz="1950" b="0" i="0" baseline="0" dirty="0" smtClean="0">
                              <a:latin typeface="Times New Roman" panose="02020603050405020304" pitchFamily="18" charset="0"/>
                              <a:cs typeface="Times New Roman" panose="02020603050405020304" pitchFamily="18" charset="0"/>
                            </a:rPr>
                            <a:t> </a:t>
                          </a:r>
                          <a:r>
                            <a:rPr lang="en-US" sz="1950" b="0" i="0" dirty="0" smtClean="0">
                              <a:latin typeface="Times New Roman" panose="02020603050405020304" pitchFamily="18" charset="0"/>
                              <a:cs typeface="Times New Roman" panose="02020603050405020304" pitchFamily="18" charset="0"/>
                            </a:rPr>
                            <a:t>values or </a:t>
                          </a:r>
                          <a:r>
                            <a:rPr lang="en-US" sz="1950" b="1" i="0" dirty="0" smtClean="0">
                              <a:latin typeface="Times New Roman" panose="02020603050405020304" pitchFamily="18" charset="0"/>
                              <a:cs typeface="Times New Roman" panose="02020603050405020304" pitchFamily="18" charset="0"/>
                            </a:rPr>
                            <a:t>outliers</a:t>
                          </a:r>
                          <a:r>
                            <a:rPr lang="en-US" sz="1950" b="0" i="0" dirty="0" smtClean="0">
                              <a:latin typeface="Times New Roman" panose="02020603050405020304" pitchFamily="18" charset="0"/>
                              <a:cs typeface="Times New Roman" panose="02020603050405020304" pitchFamily="18" charset="0"/>
                            </a:rPr>
                            <a:t>. When there are extreme values, the median and</a:t>
                          </a:r>
                          <a:r>
                            <a:rPr lang="en-US" sz="1950" b="0" i="0" baseline="0" dirty="0" smtClean="0">
                              <a:latin typeface="Times New Roman" panose="02020603050405020304" pitchFamily="18" charset="0"/>
                              <a:cs typeface="Times New Roman" panose="02020603050405020304" pitchFamily="18" charset="0"/>
                            </a:rPr>
                            <a:t> </a:t>
                          </a:r>
                          <a:r>
                            <a:rPr lang="en-US" sz="1950" b="0" i="0" dirty="0" smtClean="0">
                              <a:latin typeface="Times New Roman" panose="02020603050405020304" pitchFamily="18" charset="0"/>
                              <a:cs typeface="Times New Roman" panose="02020603050405020304" pitchFamily="18" charset="0"/>
                            </a:rPr>
                            <a:t>interquartile range should be used rather than the mean and range.</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1197531918"/>
                  </p:ext>
                </p:extLst>
              </p:nvPr>
            </p:nvGraphicFramePr>
            <p:xfrm>
              <a:off x="179512"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1950" b="1" i="0" dirty="0" smtClean="0">
                              <a:latin typeface="Arial" panose="020B0604020202020204" pitchFamily="34" charset="0"/>
                              <a:cs typeface="Arial" panose="020B0604020202020204" pitchFamily="34" charset="0"/>
                            </a:rPr>
                            <a:t>14 </a:t>
                          </a:r>
                          <a:r>
                            <a:rPr lang="en-US" sz="1950" b="1" i="0" dirty="0" smtClean="0">
                              <a:latin typeface="Arial" panose="020B0604020202020204" pitchFamily="34" charset="0"/>
                              <a:cs typeface="Arial" panose="020B0604020202020204" pitchFamily="34" charset="0"/>
                            </a:rPr>
                            <a:t>– Knowledge Check</a:t>
                          </a:r>
                          <a:endParaRPr lang="en-US" sz="195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endParaRPr lang="en-US"/>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2" t="-9005" r="-494" b="-711"/>
                          </a:stretch>
                        </a:blipFill>
                      </a:tcPr>
                    </a:tc>
                  </a:tr>
                </a:tbl>
              </a:graphicData>
            </a:graphic>
          </p:graphicFrame>
        </mc:Fallback>
      </mc:AlternateContent>
      <p:sp>
        <p:nvSpPr>
          <p:cNvPr id="14" name="TextBox 13"/>
          <p:cNvSpPr txBox="1"/>
          <p:nvPr/>
        </p:nvSpPr>
        <p:spPr>
          <a:xfrm>
            <a:off x="7443174" y="1628800"/>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14.3</a:t>
            </a:r>
            <a:endParaRPr lang="en-US" dirty="0"/>
          </a:p>
        </p:txBody>
      </p:sp>
      <p:sp>
        <p:nvSpPr>
          <p:cNvPr id="17" name="TextBox 16"/>
          <p:cNvSpPr txBox="1"/>
          <p:nvPr/>
        </p:nvSpPr>
        <p:spPr>
          <a:xfrm>
            <a:off x="7443173" y="3070701"/>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14.3</a:t>
            </a:r>
            <a:endParaRPr lang="en-US" dirty="0"/>
          </a:p>
        </p:txBody>
      </p:sp>
      <p:cxnSp>
        <p:nvCxnSpPr>
          <p:cNvPr id="18" name="Straight Arrow Connector 17"/>
          <p:cNvCxnSpPr/>
          <p:nvPr/>
        </p:nvCxnSpPr>
        <p:spPr>
          <a:xfrm flipH="1">
            <a:off x="3347864" y="342900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347864" y="1915091"/>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451060" y="4078813"/>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14.4</a:t>
            </a:r>
            <a:endParaRPr lang="en-US" dirty="0"/>
          </a:p>
        </p:txBody>
      </p:sp>
      <p:cxnSp>
        <p:nvCxnSpPr>
          <p:cNvPr id="22" name="Straight Arrow Connector 21"/>
          <p:cNvCxnSpPr/>
          <p:nvPr/>
        </p:nvCxnSpPr>
        <p:spPr>
          <a:xfrm flipH="1">
            <a:off x="3355751" y="4365104"/>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443173" y="5662989"/>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14.6</a:t>
            </a:r>
            <a:endParaRPr lang="en-US" dirty="0"/>
          </a:p>
        </p:txBody>
      </p:sp>
      <p:cxnSp>
        <p:nvCxnSpPr>
          <p:cNvPr id="24" name="Straight Arrow Connector 23"/>
          <p:cNvCxnSpPr/>
          <p:nvPr/>
        </p:nvCxnSpPr>
        <p:spPr>
          <a:xfrm flipH="1">
            <a:off x="3347864" y="602302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443173" y="4869160"/>
            <a:ext cx="1441420" cy="646331"/>
          </a:xfrm>
          <a:prstGeom prst="rect">
            <a:avLst/>
          </a:prstGeom>
          <a:solidFill>
            <a:srgbClr val="92D050"/>
          </a:solidFill>
        </p:spPr>
        <p:txBody>
          <a:bodyPr wrap="square" rtlCol="0">
            <a:spAutoFit/>
          </a:bodyPr>
          <a:lstStyle/>
          <a:p>
            <a:pPr algn="ctr"/>
            <a:r>
              <a:rPr lang="en-US" dirty="0" smtClean="0"/>
              <a:t>Mastery </a:t>
            </a:r>
            <a:br>
              <a:rPr lang="en-US" dirty="0" smtClean="0"/>
            </a:br>
            <a:r>
              <a:rPr lang="en-US" dirty="0" smtClean="0"/>
              <a:t>Lesson 14.4</a:t>
            </a:r>
            <a:endParaRPr lang="en-US" dirty="0"/>
          </a:p>
        </p:txBody>
      </p:sp>
      <p:cxnSp>
        <p:nvCxnSpPr>
          <p:cNvPr id="16" name="Straight Arrow Connector 15"/>
          <p:cNvCxnSpPr/>
          <p:nvPr/>
        </p:nvCxnSpPr>
        <p:spPr>
          <a:xfrm flipH="1">
            <a:off x="3347864" y="5229200"/>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708929"/>
      </p:ext>
    </p:extLst>
  </p:cSld>
  <p:clrMapOvr>
    <a:masterClrMapping/>
  </p:clrMapOvr>
  <p:transition advClick="0"/>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graphicFrame>
        <p:nvGraphicFramePr>
          <p:cNvPr id="13" name="Table 12"/>
          <p:cNvGraphicFramePr>
            <a:graphicFrameLocks noGrp="1"/>
          </p:cNvGraphicFramePr>
          <p:nvPr>
            <p:extLst>
              <p:ext uri="{D42A27DB-BD31-4B8C-83A1-F6EECF244321}">
                <p14:modId xmlns:p14="http://schemas.microsoft.com/office/powerpoint/2010/main" val="1521617102"/>
              </p:ext>
            </p:extLst>
          </p:nvPr>
        </p:nvGraphicFramePr>
        <p:xfrm>
          <a:off x="251520" y="1112953"/>
          <a:ext cx="8640960" cy="5584756"/>
        </p:xfrm>
        <a:graphic>
          <a:graphicData uri="http://schemas.openxmlformats.org/drawingml/2006/table">
            <a:tbl>
              <a:tblPr firstRow="1" bandRow="1">
                <a:effectLst/>
                <a:tableStyleId>{5940675A-B579-460E-94D1-54222C63F5DA}</a:tableStyleId>
              </a:tblPr>
              <a:tblGrid>
                <a:gridCol w="8640960"/>
              </a:tblGrid>
              <a:tr h="443839">
                <a:tc>
                  <a:txBody>
                    <a:bodyPr/>
                    <a:lstStyle/>
                    <a:p>
                      <a:r>
                        <a:rPr lang="en-US" sz="2180" b="1" i="0" dirty="0" smtClean="0">
                          <a:latin typeface="Arial" panose="020B0604020202020204" pitchFamily="34" charset="0"/>
                          <a:cs typeface="Arial" panose="020B0604020202020204" pitchFamily="34" charset="0"/>
                        </a:rPr>
                        <a:t>14 – Knowledge Check</a:t>
                      </a:r>
                      <a:endParaRPr lang="en-US" sz="2180" b="1" i="0" dirty="0">
                        <a:latin typeface="Arial" panose="020B0604020202020204" pitchFamily="34" charset="0"/>
                        <a:cs typeface="Arial" panose="020B0604020202020204" pitchFamily="34" charset="0"/>
                      </a:endParaRP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r>
              <a:tr h="5140917">
                <a:tc>
                  <a:txBody>
                    <a:bodyPr/>
                    <a:lstStyle/>
                    <a:p>
                      <a:pPr marL="457200" marR="0" lvl="0" indent="-457200" algn="l" defTabSz="914400" rtl="0" eaLnBrk="1" fontAlgn="auto" latinLnBrk="0" hangingPunct="1">
                        <a:lnSpc>
                          <a:spcPct val="100000"/>
                        </a:lnSpc>
                        <a:spcBef>
                          <a:spcPts val="0"/>
                        </a:spcBef>
                        <a:spcAft>
                          <a:spcPts val="0"/>
                        </a:spcAft>
                        <a:buClrTx/>
                        <a:buSzTx/>
                        <a:buFont typeface="Webdings" panose="05030102010509060703" pitchFamily="18" charset="2"/>
                        <a:buChar char=""/>
                        <a:tabLst/>
                        <a:defRPr/>
                      </a:pPr>
                      <a:r>
                        <a:rPr lang="en-US" sz="2180" b="0" i="0" dirty="0" smtClean="0">
                          <a:latin typeface="Times New Roman" panose="02020603050405020304" pitchFamily="18" charset="0"/>
                          <a:cs typeface="Times New Roman" panose="02020603050405020304" pitchFamily="18" charset="0"/>
                        </a:rPr>
                        <a:t>The interquartile range measures the spread of the middle 50% of the data. To describe a data set (or population) give a measure of average and a measure of spread. To compare data sets, compare a measure of average and a measure of spread.</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Choose A, B or C to complete each statement about statistics.</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In this unit, I did...        A  well       B  OK     C  not very well</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I think _____ is...         A  easy       B  OK     C  hard</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When I think about doing _____, I feel...    A  confident   B OK</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baseline="0" dirty="0" smtClean="0">
                          <a:latin typeface="Times New Roman" panose="02020603050405020304" pitchFamily="18" charset="0"/>
                          <a:cs typeface="Times New Roman" panose="02020603050405020304" pitchFamily="18" charset="0"/>
                        </a:rPr>
                        <a:t>                                                                     </a:t>
                      </a:r>
                      <a:r>
                        <a:rPr lang="en-US" sz="2180" b="0" i="0" dirty="0" smtClean="0">
                          <a:latin typeface="Times New Roman" panose="02020603050405020304" pitchFamily="18" charset="0"/>
                          <a:cs typeface="Times New Roman" panose="02020603050405020304" pitchFamily="18" charset="0"/>
                        </a:rPr>
                        <a:t>C  unsure</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Did you answer mostly As and </a:t>
                      </a:r>
                      <a:r>
                        <a:rPr lang="en-US" sz="2180" b="0" i="0" dirty="0" err="1" smtClean="0">
                          <a:latin typeface="Times New Roman" panose="02020603050405020304" pitchFamily="18" charset="0"/>
                          <a:cs typeface="Times New Roman" panose="02020603050405020304" pitchFamily="18" charset="0"/>
                        </a:rPr>
                        <a:t>Bs</a:t>
                      </a:r>
                      <a:r>
                        <a:rPr lang="en-US" sz="2180" b="0" i="0" dirty="0" smtClean="0">
                          <a:latin typeface="Times New Roman" panose="02020603050405020304" pitchFamily="18" charset="0"/>
                          <a:cs typeface="Times New Roman" panose="02020603050405020304" pitchFamily="18" charset="0"/>
                        </a:rPr>
                        <a:t>? Are you surprised by how</a:t>
                      </a:r>
                      <a:r>
                        <a:rPr lang="en-US" sz="2180" b="0" i="0" baseline="0" dirty="0" smtClean="0">
                          <a:latin typeface="Times New Roman" panose="02020603050405020304" pitchFamily="18" charset="0"/>
                          <a:cs typeface="Times New Roman" panose="02020603050405020304" pitchFamily="18" charset="0"/>
                        </a:rPr>
                        <a:t> </a:t>
                      </a:r>
                      <a:r>
                        <a:rPr lang="en-US" sz="2180" b="0" i="0" dirty="0" smtClean="0">
                          <a:latin typeface="Times New Roman" panose="02020603050405020304" pitchFamily="18" charset="0"/>
                          <a:cs typeface="Times New Roman" panose="02020603050405020304" pitchFamily="18" charset="0"/>
                        </a:rPr>
                        <a:t>you feel about ____? Why?</a:t>
                      </a:r>
                    </a:p>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r>
                        <a:rPr lang="en-US" sz="2180" b="0" i="0" dirty="0" smtClean="0">
                          <a:latin typeface="Times New Roman" panose="02020603050405020304" pitchFamily="18" charset="0"/>
                          <a:cs typeface="Times New Roman" panose="02020603050405020304" pitchFamily="18" charset="0"/>
                        </a:rPr>
                        <a:t>Did you answer mostly Cs? Find the three questions in this unit that you found the hardest. Ask someone to explain them to you. Then complete the statements above again.</a:t>
                      </a:r>
                    </a:p>
                  </a:txBody>
                  <a:tcPr marR="1463040"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bg1"/>
                    </a:solidFill>
                  </a:tcPr>
                </a:tc>
              </a:tr>
            </a:tbl>
          </a:graphicData>
        </a:graphic>
      </p:graphicFrame>
      <p:sp>
        <p:nvSpPr>
          <p:cNvPr id="14" name="TextBox 13"/>
          <p:cNvSpPr txBox="1"/>
          <p:nvPr/>
        </p:nvSpPr>
        <p:spPr>
          <a:xfrm>
            <a:off x="7443174" y="1700808"/>
            <a:ext cx="1441420" cy="646331"/>
          </a:xfrm>
          <a:prstGeom prst="rect">
            <a:avLst/>
          </a:prstGeom>
          <a:solidFill>
            <a:srgbClr val="92D050"/>
          </a:solidFill>
        </p:spPr>
        <p:txBody>
          <a:bodyPr wrap="none" rtlCol="0">
            <a:spAutoFit/>
          </a:bodyPr>
          <a:lstStyle/>
          <a:p>
            <a:pPr algn="ctr"/>
            <a:r>
              <a:rPr lang="en-US" dirty="0" smtClean="0"/>
              <a:t>Mastery </a:t>
            </a:r>
            <a:br>
              <a:rPr lang="en-US" dirty="0" smtClean="0"/>
            </a:br>
            <a:r>
              <a:rPr lang="en-US" dirty="0" smtClean="0"/>
              <a:t>Lesson 14.6</a:t>
            </a:r>
            <a:endParaRPr lang="en-US" dirty="0"/>
          </a:p>
        </p:txBody>
      </p:sp>
      <p:cxnSp>
        <p:nvCxnSpPr>
          <p:cNvPr id="19" name="Straight Arrow Connector 18"/>
          <p:cNvCxnSpPr/>
          <p:nvPr/>
        </p:nvCxnSpPr>
        <p:spPr>
          <a:xfrm flipH="1">
            <a:off x="3347864" y="1987099"/>
            <a:ext cx="4176464" cy="0"/>
          </a:xfrm>
          <a:prstGeom prst="straightConnector1">
            <a:avLst/>
          </a:prstGeom>
          <a:ln w="381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Delay 14"/>
          <p:cNvSpPr/>
          <p:nvPr/>
        </p:nvSpPr>
        <p:spPr>
          <a:xfrm flipH="1">
            <a:off x="8460431" y="3429000"/>
            <a:ext cx="365093" cy="3312368"/>
          </a:xfrm>
          <a:prstGeom prst="flowChartDelay">
            <a:avLst/>
          </a:prstGeom>
          <a:solidFill>
            <a:srgbClr val="C0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Reflect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119213"/>
      </p:ext>
    </p:extLst>
  </p:cSld>
  <p:clrMapOvr>
    <a:masterClrMapping/>
  </p:clrMapOvr>
  <p:transition advClick="0"/>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smtClean="0"/>
              <a:t>14 </a:t>
            </a:r>
            <a:r>
              <a:rPr lang="en-GB" sz="4000" dirty="0" smtClean="0"/>
              <a:t>– Unit Test</a:t>
            </a:r>
            <a:endParaRPr lang="en-GB" sz="4000" b="1" dirty="0" smtClean="0"/>
          </a:p>
        </p:txBody>
      </p:sp>
      <p:graphicFrame>
        <p:nvGraphicFramePr>
          <p:cNvPr id="9" name="Table 8"/>
          <p:cNvGraphicFramePr>
            <a:graphicFrameLocks noGrp="1"/>
          </p:cNvGraphicFramePr>
          <p:nvPr>
            <p:extLst>
              <p:ext uri="{D42A27DB-BD31-4B8C-83A1-F6EECF244321}">
                <p14:modId xmlns:p14="http://schemas.microsoft.com/office/powerpoint/2010/main" val="3170113184"/>
              </p:ext>
            </p:extLst>
          </p:nvPr>
        </p:nvGraphicFramePr>
        <p:xfrm>
          <a:off x="251518" y="1196360"/>
          <a:ext cx="8568952" cy="792480"/>
        </p:xfrm>
        <a:graphic>
          <a:graphicData uri="http://schemas.openxmlformats.org/drawingml/2006/table">
            <a:tbl>
              <a:tblPr firstRow="1" bandRow="1">
                <a:effectLst/>
                <a:tableStyleId>{5940675A-B579-460E-94D1-54222C63F5DA}</a:tableStyleId>
              </a:tblPr>
              <a:tblGrid>
                <a:gridCol w="2520282"/>
                <a:gridCol w="6048670"/>
              </a:tblGrid>
              <a:tr h="520686">
                <a:tc>
                  <a:txBody>
                    <a:bodyPr/>
                    <a:lstStyle/>
                    <a:p>
                      <a:pPr marL="0" indent="0">
                        <a:buFont typeface="Arial" panose="020B0604020202020204" pitchFamily="34" charset="0"/>
                        <a:buNone/>
                      </a:pPr>
                      <a:r>
                        <a:rPr lang="en-US" sz="2400" b="1" dirty="0" smtClean="0">
                          <a:latin typeface="Arial" panose="020B0604020202020204" pitchFamily="34" charset="0"/>
                          <a:cs typeface="Arial" panose="020B0604020202020204" pitchFamily="34" charset="0"/>
                        </a:rPr>
                        <a:t>14 – Unit Test</a:t>
                      </a:r>
                      <a:endParaRPr lang="en-US" sz="23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c>
                  <a:txBody>
                    <a:bodyPr/>
                    <a:lstStyle/>
                    <a:p>
                      <a:pPr marL="0" indent="0">
                        <a:buFont typeface="Arial" panose="020B0604020202020204" pitchFamily="34" charset="0"/>
                        <a:buNone/>
                      </a:pPr>
                      <a:r>
                        <a:rPr lang="en-US" sz="23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3">
                        <a:lumMod val="60000"/>
                        <a:lumOff val="40000"/>
                      </a:schemeClr>
                    </a:solidFill>
                  </a:tcPr>
                </a:tc>
              </a:tr>
            </a:tbl>
          </a:graphicData>
        </a:graphic>
      </p:graphicFrame>
      <p:sp>
        <p:nvSpPr>
          <p:cNvPr id="10" name="Rectangle 9"/>
          <p:cNvSpPr/>
          <p:nvPr/>
        </p:nvSpPr>
        <p:spPr>
          <a:xfrm>
            <a:off x="5580112" y="1988840"/>
            <a:ext cx="3200036" cy="456043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92771" y="2060848"/>
            <a:ext cx="5215333" cy="4339650"/>
          </a:xfrm>
          <a:prstGeom prst="rect">
            <a:avLst/>
          </a:prstGeom>
        </p:spPr>
        <p:txBody>
          <a:bodyPr wrap="square">
            <a:spAutoFit/>
          </a:bodyPr>
          <a:lstStyle/>
          <a:p>
            <a:pPr marL="342900" indent="-342900">
              <a:buClr>
                <a:srgbClr val="C00000"/>
              </a:buClr>
              <a:buFont typeface="+mj-lt"/>
              <a:buAutoNum type="arabicPeriod"/>
              <a:tabLst>
                <a:tab pos="4972050" algn="r"/>
              </a:tabLst>
            </a:pPr>
            <a:r>
              <a:rPr lang="en-US" sz="2300" b="1" dirty="0">
                <a:solidFill>
                  <a:srgbClr val="C00000"/>
                </a:solidFill>
              </a:rPr>
              <a:t>Reasoning</a:t>
            </a:r>
            <a:r>
              <a:rPr lang="en-US" sz="2300" dirty="0">
                <a:solidFill>
                  <a:srgbClr val="C00000"/>
                </a:solidFill>
              </a:rPr>
              <a:t> </a:t>
            </a:r>
            <a:r>
              <a:rPr lang="en-US" sz="2300" dirty="0"/>
              <a:t>A market research company wants to get the views of members of the public on new chocolate bars.</a:t>
            </a:r>
          </a:p>
          <a:p>
            <a:pPr marL="742950" lvl="1" indent="-400050">
              <a:buClr>
                <a:srgbClr val="C00000"/>
              </a:buClr>
              <a:buFont typeface="+mj-lt"/>
              <a:buAutoNum type="alphaLcPeriod"/>
              <a:tabLst>
                <a:tab pos="4972050" algn="r"/>
              </a:tabLst>
            </a:pPr>
            <a:r>
              <a:rPr lang="en-US" sz="2300" dirty="0" smtClean="0"/>
              <a:t>Give </a:t>
            </a:r>
            <a:r>
              <a:rPr lang="en-US" sz="2300" dirty="0"/>
              <a:t>two reasons why a </a:t>
            </a:r>
            <a:r>
              <a:rPr lang="en-US" sz="2300" dirty="0" smtClean="0"/>
              <a:t>sample </a:t>
            </a:r>
            <a:r>
              <a:rPr lang="en-US" sz="2300" dirty="0"/>
              <a:t>should be taken rather </a:t>
            </a:r>
            <a:r>
              <a:rPr lang="en-US" sz="2300" dirty="0" smtClean="0"/>
              <a:t>than </a:t>
            </a:r>
            <a:r>
              <a:rPr lang="en-US" sz="2300" dirty="0"/>
              <a:t>a census. </a:t>
            </a:r>
            <a:r>
              <a:rPr lang="en-US" sz="2300" dirty="0" smtClean="0"/>
              <a:t>	</a:t>
            </a:r>
            <a:r>
              <a:rPr lang="en-US" sz="2300" b="1" dirty="0" smtClean="0"/>
              <a:t>(</a:t>
            </a:r>
            <a:r>
              <a:rPr lang="en-US" sz="2300" b="1" dirty="0"/>
              <a:t>2 marks)</a:t>
            </a:r>
          </a:p>
          <a:p>
            <a:pPr marL="742950" lvl="1" indent="-400050">
              <a:buClr>
                <a:srgbClr val="C00000"/>
              </a:buClr>
              <a:buFont typeface="+mj-lt"/>
              <a:buAutoNum type="alphaLcPeriod"/>
              <a:tabLst>
                <a:tab pos="4972050" algn="r"/>
              </a:tabLst>
            </a:pPr>
            <a:r>
              <a:rPr lang="en-US" sz="2300" dirty="0" smtClean="0"/>
              <a:t>They </a:t>
            </a:r>
            <a:r>
              <a:rPr lang="en-US" sz="2300" dirty="0"/>
              <a:t>propose to take their sample from the school nearest to the </a:t>
            </a:r>
            <a:r>
              <a:rPr lang="en-US" sz="2300" dirty="0" smtClean="0"/>
              <a:t>company headquarters</a:t>
            </a:r>
            <a:r>
              <a:rPr lang="en-US" sz="2300" dirty="0"/>
              <a:t>. Explain whether this will be a good sample. </a:t>
            </a:r>
            <a:r>
              <a:rPr lang="en-US" sz="2300" dirty="0" smtClean="0"/>
              <a:t>	</a:t>
            </a:r>
            <a:r>
              <a:rPr lang="en-US" sz="2300" b="1" dirty="0" smtClean="0"/>
              <a:t>(</a:t>
            </a:r>
            <a:r>
              <a:rPr lang="en-US" sz="2300" b="1" dirty="0"/>
              <a:t>1 mark)</a:t>
            </a:r>
          </a:p>
        </p:txBody>
      </p:sp>
      <p:pic>
        <p:nvPicPr>
          <p:cNvPr id="19" name="Picture 1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485" y="2016264"/>
            <a:ext cx="548640" cy="548640"/>
          </a:xfrm>
          <a:prstGeom prst="rect">
            <a:avLst/>
          </a:prstGeom>
        </p:spPr>
      </p:pic>
    </p:spTree>
    <p:extLst>
      <p:ext uri="{BB962C8B-B14F-4D97-AF65-F5344CB8AC3E}">
        <p14:creationId xmlns:p14="http://schemas.microsoft.com/office/powerpoint/2010/main" val="3515195002"/>
      </p:ext>
    </p:extLst>
  </p:cSld>
  <p:clrMapOvr>
    <a:masterClrMapping/>
  </p:clrMapOvr>
  <p:transition advClick="0"/>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51520" y="1229851"/>
            <a:ext cx="5275834" cy="5324535"/>
          </a:xfrm>
          <a:prstGeom prst="rect">
            <a:avLst/>
          </a:prstGeom>
        </p:spPr>
        <p:txBody>
          <a:bodyPr wrap="square">
            <a:spAutoFit/>
          </a:bodyPr>
          <a:lstStyle/>
          <a:p>
            <a:pPr marL="342900" indent="-342900">
              <a:buClr>
                <a:srgbClr val="C00000"/>
              </a:buClr>
              <a:buFont typeface="+mj-lt"/>
              <a:buAutoNum type="arabicPeriod" startAt="2"/>
              <a:tabLst>
                <a:tab pos="857250" algn="l"/>
                <a:tab pos="5086350" algn="r"/>
              </a:tabLst>
            </a:pPr>
            <a:r>
              <a:rPr lang="en-US" sz="2000" dirty="0">
                <a:latin typeface="Arial" panose="020B0604020202020204" pitchFamily="34" charset="0"/>
                <a:cs typeface="Arial" panose="020B0604020202020204" pitchFamily="34" charset="0"/>
              </a:rPr>
              <a:t>The masses of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100 </a:t>
            </a:r>
            <a:r>
              <a:rPr lang="en-US" sz="2000" dirty="0">
                <a:latin typeface="Arial" panose="020B0604020202020204" pitchFamily="34" charset="0"/>
                <a:cs typeface="Arial" panose="020B0604020202020204" pitchFamily="34" charset="0"/>
              </a:rPr>
              <a:t>octopuses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are </a:t>
            </a:r>
            <a:r>
              <a:rPr lang="en-US" sz="2000" dirty="0">
                <a:latin typeface="Arial" panose="020B0604020202020204" pitchFamily="34" charset="0"/>
                <a:cs typeface="Arial" panose="020B0604020202020204" pitchFamily="34" charset="0"/>
              </a:rPr>
              <a:t>shown in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this </a:t>
            </a:r>
            <a:r>
              <a:rPr lang="en-US" sz="2000" dirty="0">
                <a:latin typeface="Arial" panose="020B0604020202020204" pitchFamily="34" charset="0"/>
                <a:cs typeface="Arial" panose="020B0604020202020204" pitchFamily="34" charset="0"/>
              </a:rPr>
              <a:t>table</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342900" lvl="1" indent="-342900">
              <a:buClr>
                <a:srgbClr val="C00000"/>
              </a:buClr>
              <a:buFont typeface="+mj-lt"/>
              <a:buAutoNum type="alphaLcPeriod"/>
              <a:tabLst>
                <a:tab pos="5086350" algn="r"/>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cumulative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frequency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diagram</a:t>
            </a: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3 marks)</a:t>
            </a:r>
          </a:p>
          <a:p>
            <a:pPr marL="342900" lvl="1" indent="-342900">
              <a:buClr>
                <a:srgbClr val="C00000"/>
              </a:buClr>
              <a:buFont typeface="+mj-lt"/>
              <a:buAutoNum type="alphaLcPeriod"/>
              <a:tabLst>
                <a:tab pos="5086350" algn="r"/>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the median mass.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1 mark)</a:t>
            </a:r>
          </a:p>
          <a:p>
            <a:pPr marL="342900" lvl="1" indent="-342900">
              <a:buClr>
                <a:srgbClr val="C00000"/>
              </a:buClr>
              <a:buFont typeface="+mj-lt"/>
              <a:buAutoNum type="alphaLcPeriod"/>
              <a:tabLst>
                <a:tab pos="5086350" algn="r"/>
              </a:tabLst>
            </a:pPr>
            <a:r>
              <a:rPr lang="en-US" sz="2000" dirty="0" smtClean="0">
                <a:latin typeface="Arial" panose="020B0604020202020204" pitchFamily="34" charset="0"/>
                <a:cs typeface="Arial" panose="020B0604020202020204" pitchFamily="34" charset="0"/>
              </a:rPr>
              <a:t>Find the interquartile range.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(2 marks)</a:t>
            </a:r>
          </a:p>
          <a:p>
            <a:pPr marL="342900" lvl="1" indent="-342900">
              <a:buClr>
                <a:srgbClr val="C00000"/>
              </a:buClr>
              <a:buFont typeface="+mj-lt"/>
              <a:buAutoNum type="alphaLcPeriod"/>
              <a:tabLst>
                <a:tab pos="5086350" algn="r"/>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how many octopuses weigh more than 6.5 kg.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2 marks)</a:t>
            </a:r>
            <a:endParaRPr lang="pl-PL" sz="20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2562041834"/>
              </p:ext>
            </p:extLst>
          </p:nvPr>
        </p:nvGraphicFramePr>
        <p:xfrm>
          <a:off x="2483768" y="1268760"/>
          <a:ext cx="3043586" cy="3169920"/>
        </p:xfrm>
        <a:graphic>
          <a:graphicData uri="http://schemas.openxmlformats.org/drawingml/2006/table">
            <a:tbl>
              <a:tblPr firstRow="1" bandRow="1">
                <a:tableStyleId>{5940675A-B579-460E-94D1-54222C63F5DA}</a:tableStyleId>
              </a:tblPr>
              <a:tblGrid>
                <a:gridCol w="1656184"/>
                <a:gridCol w="1387402"/>
              </a:tblGrid>
              <a:tr h="313628">
                <a:tc>
                  <a:txBody>
                    <a:bodyPr/>
                    <a:lstStyle/>
                    <a:p>
                      <a:pPr algn="ctr"/>
                      <a:r>
                        <a:rPr lang="en-US" sz="2000" b="1" i="0" dirty="0" smtClean="0">
                          <a:latin typeface="Arial" panose="020B0604020202020204" pitchFamily="34" charset="0"/>
                          <a:cs typeface="Arial" panose="020B0604020202020204" pitchFamily="34" charset="0"/>
                        </a:rPr>
                        <a:t>Mass, </a:t>
                      </a:r>
                      <a:r>
                        <a:rPr lang="en-US" sz="2000" b="1" i="1" dirty="0" smtClean="0">
                          <a:latin typeface="Arial" panose="020B0604020202020204" pitchFamily="34" charset="0"/>
                          <a:cs typeface="Arial" panose="020B0604020202020204" pitchFamily="34" charset="0"/>
                        </a:rPr>
                        <a:t>m </a:t>
                      </a:r>
                      <a:r>
                        <a:rPr lang="en-US" sz="2000" b="1" i="0" dirty="0" smtClean="0">
                          <a:latin typeface="Arial" panose="020B0604020202020204" pitchFamily="34" charset="0"/>
                          <a:cs typeface="Arial" panose="020B0604020202020204" pitchFamily="34" charset="0"/>
                        </a:rPr>
                        <a:t>(kg)</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 ≤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8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9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29228550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440</a:t>
            </a:r>
            <a:endParaRPr lang="en-GB" sz="1400" b="1" dirty="0">
              <a:latin typeface="Calibri" panose="020F0502020204030204" pitchFamily="34" charset="0"/>
            </a:endParaRPr>
          </a:p>
        </p:txBody>
      </p:sp>
      <p:sp>
        <p:nvSpPr>
          <p:cNvPr id="3" name="Rectangle 2"/>
          <p:cNvSpPr/>
          <p:nvPr/>
        </p:nvSpPr>
        <p:spPr>
          <a:xfrm>
            <a:off x="251520" y="2852936"/>
            <a:ext cx="8568952" cy="3308598"/>
          </a:xfrm>
          <a:prstGeom prst="rect">
            <a:avLst/>
          </a:prstGeom>
        </p:spPr>
        <p:txBody>
          <a:bodyPr wrap="square">
            <a:spAutoFit/>
          </a:bodyPr>
          <a:lstStyle/>
          <a:p>
            <a:pPr marL="401638" indent="-401638">
              <a:buClr>
                <a:srgbClr val="C00000"/>
              </a:buClr>
              <a:buFont typeface="+mj-lt"/>
              <a:buAutoNum type="arabicPeriod" startAt="2"/>
              <a:tabLst>
                <a:tab pos="914400" algn="l"/>
                <a:tab pos="2743200" algn="l"/>
              </a:tabLst>
            </a:pPr>
            <a:r>
              <a:rPr lang="en-US" sz="1900" b="1" dirty="0" smtClean="0">
                <a:solidFill>
                  <a:srgbClr val="C00000"/>
                </a:solidFill>
                <a:latin typeface="Arial" panose="020B0604020202020204" pitchFamily="34" charset="0"/>
                <a:cs typeface="Arial" panose="020B0604020202020204" pitchFamily="34" charset="0"/>
              </a:rPr>
              <a:t>Reasoning </a:t>
            </a:r>
            <a:r>
              <a:rPr lang="en-US" sz="1900" dirty="0">
                <a:latin typeface="Arial" panose="020B0604020202020204" pitchFamily="34" charset="0"/>
                <a:cs typeface="Arial" panose="020B0604020202020204" pitchFamily="34" charset="0"/>
              </a:rPr>
              <a:t>John wants to find out about the shopping habits of people in his local town. He wonders whether to ask the first 30 people he sees in the street outside the supermarket, </a:t>
            </a:r>
            <a:endParaRPr lang="en-US" sz="1900" dirty="0" smtClean="0">
              <a:latin typeface="Arial" panose="020B0604020202020204" pitchFamily="34" charset="0"/>
              <a:cs typeface="Arial" panose="020B0604020202020204" pitchFamily="34" charset="0"/>
            </a:endParaRPr>
          </a:p>
          <a:p>
            <a:pPr marL="858838" lvl="1" indent="-401638">
              <a:buClr>
                <a:srgbClr val="C00000"/>
              </a:buClr>
              <a:buFont typeface="+mj-lt"/>
              <a:buAutoNum type="alphaLcPeriod"/>
              <a:tabLst>
                <a:tab pos="914400" algn="l"/>
                <a:tab pos="2743200" algn="l"/>
              </a:tabLst>
            </a:pPr>
            <a:r>
              <a:rPr lang="en-US" sz="1900" dirty="0" smtClean="0">
                <a:latin typeface="Arial" panose="020B0604020202020204" pitchFamily="34" charset="0"/>
                <a:cs typeface="Arial" panose="020B0604020202020204" pitchFamily="34" charset="0"/>
              </a:rPr>
              <a:t>Is </a:t>
            </a:r>
            <a:r>
              <a:rPr lang="en-US" sz="1900" dirty="0">
                <a:latin typeface="Arial" panose="020B0604020202020204" pitchFamily="34" charset="0"/>
                <a:cs typeface="Arial" panose="020B0604020202020204" pitchFamily="34" charset="0"/>
              </a:rPr>
              <a:t>this sample likely to be representative of the </a:t>
            </a:r>
            <a:r>
              <a:rPr lang="en-US" sz="1900" dirty="0" smtClean="0">
                <a:latin typeface="Arial" panose="020B0604020202020204" pitchFamily="34" charset="0"/>
                <a:cs typeface="Arial" panose="020B0604020202020204" pitchFamily="34" charset="0"/>
              </a:rPr>
              <a:t>population? Explain</a:t>
            </a:r>
            <a:r>
              <a:rPr lang="en-US" sz="1900" dirty="0">
                <a:latin typeface="Arial" panose="020B0604020202020204" pitchFamily="34" charset="0"/>
                <a:cs typeface="Arial" panose="020B0604020202020204" pitchFamily="34" charset="0"/>
              </a:rPr>
              <a:t>.</a:t>
            </a:r>
          </a:p>
          <a:p>
            <a:pPr marL="858838" lvl="1" indent="-401638">
              <a:buClr>
                <a:srgbClr val="C00000"/>
              </a:buClr>
              <a:buFont typeface="+mj-lt"/>
              <a:buAutoNum type="alphaLcPeriod"/>
              <a:tabLst>
                <a:tab pos="914400" algn="l"/>
                <a:tab pos="2743200" algn="l"/>
              </a:tabLst>
            </a:pPr>
            <a:r>
              <a:rPr lang="en-US" sz="1900" dirty="0" smtClean="0">
                <a:latin typeface="Arial" panose="020B0604020202020204" pitchFamily="34" charset="0"/>
                <a:cs typeface="Arial" panose="020B0604020202020204" pitchFamily="34" charset="0"/>
              </a:rPr>
              <a:t>Janna </a:t>
            </a:r>
            <a:r>
              <a:rPr lang="en-US" sz="1900" dirty="0">
                <a:latin typeface="Arial" panose="020B0604020202020204" pitchFamily="34" charset="0"/>
                <a:cs typeface="Arial" panose="020B0604020202020204" pitchFamily="34" charset="0"/>
              </a:rPr>
              <a:t>suggests that he pick 30 people at random from the Electoral Roll. Is this sample likely to be representative of the population? Explain.</a:t>
            </a:r>
          </a:p>
          <a:p>
            <a:pPr lvl="1">
              <a:buClr>
                <a:srgbClr val="C00000"/>
              </a:buClr>
              <a:tabLst>
                <a:tab pos="914400" algn="l"/>
                <a:tab pos="2743200" algn="l"/>
              </a:tabLst>
            </a:pPr>
            <a:r>
              <a:rPr lang="en-US" sz="1900" b="1" dirty="0">
                <a:solidFill>
                  <a:srgbClr val="C00000"/>
                </a:solidFill>
                <a:latin typeface="Arial" panose="020B0604020202020204" pitchFamily="34" charset="0"/>
                <a:cs typeface="Arial" panose="020B0604020202020204" pitchFamily="34" charset="0"/>
              </a:rPr>
              <a:t>Discussion</a:t>
            </a:r>
            <a:r>
              <a:rPr lang="en-US" sz="1900" dirty="0">
                <a:solidFill>
                  <a:srgbClr val="C00000"/>
                </a:solidFill>
                <a:latin typeface="Arial" panose="020B0604020202020204" pitchFamily="34" charset="0"/>
                <a:cs typeface="Arial" panose="020B0604020202020204" pitchFamily="34" charset="0"/>
              </a:rPr>
              <a:t> </a:t>
            </a:r>
            <a:r>
              <a:rPr lang="en-US" sz="1900" dirty="0">
                <a:latin typeface="Arial" panose="020B0604020202020204" pitchFamily="34" charset="0"/>
                <a:cs typeface="Arial" panose="020B0604020202020204" pitchFamily="34" charset="0"/>
              </a:rPr>
              <a:t>Why do surveys often use a sample instead of the whole population?</a:t>
            </a:r>
          </a:p>
          <a:p>
            <a:pPr lvl="1">
              <a:buClr>
                <a:srgbClr val="C00000"/>
              </a:buClr>
              <a:tabLst>
                <a:tab pos="914400" algn="l"/>
                <a:tab pos="2743200" algn="l"/>
              </a:tabLst>
            </a:pPr>
            <a:r>
              <a:rPr lang="en-US" sz="1900" dirty="0">
                <a:latin typeface="Arial" panose="020B0604020202020204" pitchFamily="34" charset="0"/>
                <a:cs typeface="Arial" panose="020B0604020202020204" pitchFamily="34" charset="0"/>
              </a:rPr>
              <a:t>What factors must researchers consider when deciding on the size of the sample?</a:t>
            </a:r>
            <a:endParaRPr lang="pl-PL" sz="1900" dirty="0">
              <a:latin typeface="Arial" panose="020B0604020202020204" pitchFamily="34" charset="0"/>
              <a:cs typeface="Arial" panose="020B0604020202020204" pitchFamily="34" charset="0"/>
            </a:endParaRPr>
          </a:p>
        </p:txBody>
      </p:sp>
      <p:sp>
        <p:nvSpPr>
          <p:cNvPr id="10" name="Rectangle 9"/>
          <p:cNvSpPr/>
          <p:nvPr/>
        </p:nvSpPr>
        <p:spPr>
          <a:xfrm flipH="1">
            <a:off x="251519" y="6197242"/>
            <a:ext cx="8568952"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Is every member of the population equally likely to be chosen?</a:t>
            </a:r>
          </a:p>
        </p:txBody>
      </p:sp>
      <p:grpSp>
        <p:nvGrpSpPr>
          <p:cNvPr id="11" name="Group 10"/>
          <p:cNvGrpSpPr/>
          <p:nvPr/>
        </p:nvGrpSpPr>
        <p:grpSpPr>
          <a:xfrm>
            <a:off x="251519" y="1196752"/>
            <a:ext cx="8568951" cy="1610017"/>
            <a:chOff x="150163" y="6494199"/>
            <a:chExt cx="8568951" cy="1610017"/>
          </a:xfrm>
        </p:grpSpPr>
        <p:sp>
          <p:nvSpPr>
            <p:cNvPr id="12" name="Rectangle 11"/>
            <p:cNvSpPr/>
            <p:nvPr/>
          </p:nvSpPr>
          <p:spPr>
            <a:xfrm flipH="1">
              <a:off x="150163" y="6673055"/>
              <a:ext cx="8568951"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population</a:t>
              </a:r>
              <a:r>
                <a:rPr lang="en-US" dirty="0">
                  <a:solidFill>
                    <a:schemeClr val="tx1"/>
                  </a:solidFill>
                  <a:latin typeface="Arial" panose="020B0604020202020204" pitchFamily="34" charset="0"/>
                  <a:cs typeface="Arial" panose="020B0604020202020204" pitchFamily="34" charset="0"/>
                </a:rPr>
                <a:t> is the set of items that you are interested in.</a:t>
              </a:r>
            </a:p>
            <a:p>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census</a:t>
              </a:r>
              <a:r>
                <a:rPr lang="en-US" dirty="0">
                  <a:solidFill>
                    <a:schemeClr val="tx1"/>
                  </a:solidFill>
                  <a:latin typeface="Arial" panose="020B0604020202020204" pitchFamily="34" charset="0"/>
                  <a:cs typeface="Arial" panose="020B0604020202020204" pitchFamily="34" charset="0"/>
                </a:rPr>
                <a:t> is a survey of the whole population.</a:t>
              </a:r>
            </a:p>
            <a:p>
              <a:r>
                <a:rPr lang="en-US" dirty="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sample</a:t>
              </a:r>
              <a:r>
                <a:rPr lang="en-US" dirty="0">
                  <a:solidFill>
                    <a:schemeClr val="tx1"/>
                  </a:solidFill>
                  <a:latin typeface="Arial" panose="020B0604020202020204" pitchFamily="34" charset="0"/>
                  <a:cs typeface="Arial" panose="020B0604020202020204" pitchFamily="34" charset="0"/>
                </a:rPr>
                <a:t> is a smaller number of items from the population. A sample of at least 10% is considered to be a good-sized sample.</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Tree>
    <p:extLst>
      <p:ext uri="{BB962C8B-B14F-4D97-AF65-F5344CB8AC3E}">
        <p14:creationId xmlns:p14="http://schemas.microsoft.com/office/powerpoint/2010/main" val="2347692548"/>
      </p:ext>
    </p:extLst>
  </p:cSld>
  <p:clrMapOvr>
    <a:masterClrMapping/>
  </p:clrMapOvr>
  <p:transition advClick="0"/>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34861" y="1229851"/>
            <a:ext cx="8585611" cy="3000821"/>
          </a:xfrm>
          <a:prstGeom prst="rect">
            <a:avLst/>
          </a:prstGeom>
        </p:spPr>
        <p:txBody>
          <a:bodyPr wrap="square">
            <a:spAutoFit/>
          </a:bodyPr>
          <a:lstStyle/>
          <a:p>
            <a:pPr marL="457200" indent="-457200">
              <a:buClr>
                <a:srgbClr val="C00000"/>
              </a:buClr>
              <a:buFont typeface="+mj-lt"/>
              <a:buAutoNum type="arabicPeriod" startAt="3"/>
              <a:tabLst>
                <a:tab pos="857250" algn="l"/>
                <a:tab pos="5086350" algn="r"/>
              </a:tabLst>
            </a:pPr>
            <a:r>
              <a:rPr lang="en-US" sz="2100" b="1" dirty="0">
                <a:solidFill>
                  <a:srgbClr val="C00000"/>
                </a:solidFill>
                <a:latin typeface="Arial" panose="020B0604020202020204" pitchFamily="34" charset="0"/>
                <a:cs typeface="Arial" panose="020B0604020202020204" pitchFamily="34" charset="0"/>
              </a:rPr>
              <a:t>Problem-solving</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The times taken by a group of men and a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group </a:t>
            </a:r>
            <a:r>
              <a:rPr lang="en-US" sz="2100" dirty="0">
                <a:latin typeface="Arial" panose="020B0604020202020204" pitchFamily="34" charset="0"/>
                <a:cs typeface="Arial" panose="020B0604020202020204" pitchFamily="34" charset="0"/>
              </a:rPr>
              <a:t>of women to complete an obstacle course are shown in </a:t>
            </a: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the </a:t>
            </a:r>
            <a:r>
              <a:rPr lang="en-US" sz="2100" dirty="0">
                <a:latin typeface="Arial" panose="020B0604020202020204" pitchFamily="34" charset="0"/>
                <a:cs typeface="Arial" panose="020B0604020202020204" pitchFamily="34" charset="0"/>
              </a:rPr>
              <a:t>box plots.</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
            </a:r>
            <a:br>
              <a:rPr lang="en-US" sz="2100" dirty="0">
                <a:latin typeface="Arial" panose="020B0604020202020204" pitchFamily="34" charset="0"/>
                <a:cs typeface="Arial" panose="020B0604020202020204" pitchFamily="34" charset="0"/>
              </a:rPr>
            </a:br>
            <a:r>
              <a:rPr lang="en-US" sz="2100" dirty="0">
                <a:latin typeface="Arial" panose="020B0604020202020204" pitchFamily="34" charset="0"/>
                <a:cs typeface="Arial" panose="020B0604020202020204" pitchFamily="34" charset="0"/>
              </a:rPr>
              <a:t>Compare the two data sets. (3 marks)</a:t>
            </a:r>
            <a:endParaRPr lang="pl-PL" sz="2100" b="1" dirty="0">
              <a:latin typeface="Arial" panose="020B0604020202020204" pitchFamily="34" charset="0"/>
              <a:cs typeface="Arial" panose="020B0604020202020204" pitchFamily="34" charset="0"/>
            </a:endParaRPr>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98382" y="1196752"/>
            <a:ext cx="594098" cy="594098"/>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411760" y="1916832"/>
            <a:ext cx="6408712" cy="1872208"/>
          </a:xfrm>
          <a:prstGeom prst="rect">
            <a:avLst/>
          </a:prstGeom>
        </p:spPr>
      </p:pic>
      <p:sp>
        <p:nvSpPr>
          <p:cNvPr id="9" name="Rectangle 8"/>
          <p:cNvSpPr/>
          <p:nvPr/>
        </p:nvSpPr>
        <p:spPr>
          <a:xfrm>
            <a:off x="251520" y="4221088"/>
            <a:ext cx="8568952" cy="230425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0557847"/>
      </p:ext>
    </p:extLst>
  </p:cSld>
  <p:clrMapOvr>
    <a:masterClrMapping/>
  </p:clrMapOvr>
  <p:transition advClick="0"/>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94106" y="1229851"/>
            <a:ext cx="8517264" cy="5016758"/>
          </a:xfrm>
          <a:prstGeom prst="rect">
            <a:avLst/>
          </a:prstGeom>
        </p:spPr>
        <p:txBody>
          <a:bodyPr wrap="square">
            <a:spAutoFit/>
          </a:bodyPr>
          <a:lstStyle/>
          <a:p>
            <a:pPr marL="342900" indent="-342900">
              <a:buClr>
                <a:srgbClr val="C00000"/>
              </a:buClr>
              <a:buFont typeface="+mj-lt"/>
              <a:buAutoNum type="arabicPeriod" startAt="4"/>
              <a:tabLst>
                <a:tab pos="8343900" algn="r"/>
              </a:tabLst>
            </a:pPr>
            <a:r>
              <a:rPr lang="en-US" sz="2000" dirty="0">
                <a:latin typeface="Arial" panose="020B0604020202020204" pitchFamily="34" charset="0"/>
                <a:cs typeface="Arial" panose="020B0604020202020204" pitchFamily="34" charset="0"/>
              </a:rPr>
              <a:t>The president of a dining society wants to get the opinions of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members on new menu choices. He decides to take a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sample </a:t>
            </a:r>
            <a:r>
              <a:rPr lang="en-US" sz="2000" dirty="0">
                <a:latin typeface="Arial" panose="020B0604020202020204" pitchFamily="34" charset="0"/>
                <a:cs typeface="Arial" panose="020B0604020202020204" pitchFamily="34" charset="0"/>
              </a:rPr>
              <a:t>of 50 members. The age and gender profile of the society is given in this table</a:t>
            </a:r>
            <a:r>
              <a:rPr lang="en-US" sz="2000" dirty="0" smtClean="0">
                <a:latin typeface="Arial" panose="020B0604020202020204" pitchFamily="34" charset="0"/>
                <a:cs typeface="Arial" panose="020B0604020202020204" pitchFamily="34" charset="0"/>
              </a:rPr>
              <a:t>.</a:t>
            </a:r>
          </a:p>
          <a:p>
            <a:pPr marL="742950" lvl="1" indent="-400050">
              <a:buClr>
                <a:srgbClr val="C00000"/>
              </a:buClr>
              <a:buFont typeface="+mj-lt"/>
              <a:buAutoNum type="alphaLcPeriod"/>
              <a:tabLst>
                <a:tab pos="8343900" algn="r"/>
              </a:tabLst>
            </a:pPr>
            <a:r>
              <a:rPr lang="en-US" sz="2000" dirty="0" smtClean="0">
                <a:latin typeface="Arial" panose="020B0604020202020204" pitchFamily="34" charset="0"/>
                <a:cs typeface="Arial" panose="020B0604020202020204" pitchFamily="34" charset="0"/>
              </a:rPr>
              <a:t>Explain </a:t>
            </a:r>
            <a:r>
              <a:rPr lang="en-US" sz="2000" dirty="0">
                <a:latin typeface="Arial" panose="020B0604020202020204" pitchFamily="34" charset="0"/>
                <a:cs typeface="Arial" panose="020B0604020202020204" pitchFamily="34" charset="0"/>
              </a:rPr>
              <a:t>why a </a:t>
            </a:r>
            <a:r>
              <a:rPr lang="en-US" sz="2000" dirty="0" smtClean="0">
                <a:latin typeface="Arial" panose="020B0604020202020204" pitchFamily="34" charset="0"/>
                <a:cs typeface="Arial" panose="020B0604020202020204" pitchFamily="34" charset="0"/>
              </a:rPr>
              <a:t>stratified sample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should </a:t>
            </a:r>
            <a:r>
              <a:rPr lang="en-US" sz="2000" dirty="0">
                <a:latin typeface="Arial" panose="020B0604020202020204" pitchFamily="34" charset="0"/>
                <a:cs typeface="Arial" panose="020B0604020202020204" pitchFamily="34" charset="0"/>
              </a:rPr>
              <a:t>be taken, </a:t>
            </a:r>
            <a:r>
              <a:rPr lang="en-US" sz="2000" b="1" dirty="0" smtClean="0">
                <a:latin typeface="Arial" panose="020B0604020202020204" pitchFamily="34" charset="0"/>
                <a:cs typeface="Arial" panose="020B0604020202020204" pitchFamily="34" charset="0"/>
              </a:rPr>
              <a:t>(3 marks)</a:t>
            </a:r>
          </a:p>
          <a:p>
            <a:pPr marL="742950" lvl="1" indent="-400050">
              <a:buClr>
                <a:srgbClr val="C00000"/>
              </a:buClr>
              <a:buFont typeface="+mj-lt"/>
              <a:buAutoNum type="alphaLcPeriod"/>
              <a:tabLst>
                <a:tab pos="8343900" algn="r"/>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males under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25 </a:t>
            </a:r>
            <a:r>
              <a:rPr lang="en-US" sz="2000" dirty="0">
                <a:latin typeface="Arial" panose="020B0604020202020204" pitchFamily="34" charset="0"/>
                <a:cs typeface="Arial" panose="020B0604020202020204" pitchFamily="34" charset="0"/>
              </a:rPr>
              <a:t>should be in the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sample? 	</a:t>
            </a:r>
            <a:r>
              <a:rPr lang="en-US" sz="2000" b="1" dirty="0" smtClean="0">
                <a:latin typeface="Arial" panose="020B0604020202020204" pitchFamily="34" charset="0"/>
                <a:cs typeface="Arial" panose="020B0604020202020204" pitchFamily="34" charset="0"/>
              </a:rPr>
              <a:t>(3 marks)</a:t>
            </a:r>
            <a:r>
              <a:rPr lang="en-US" sz="2000" dirty="0" smtClean="0">
                <a:latin typeface="Arial" panose="020B0604020202020204" pitchFamily="34" charset="0"/>
                <a:cs typeface="Arial" panose="020B0604020202020204" pitchFamily="34" charset="0"/>
              </a:rPr>
              <a:t> </a:t>
            </a:r>
          </a:p>
          <a:p>
            <a:pPr marL="742950" lvl="1" indent="-400050">
              <a:buClr>
                <a:srgbClr val="C00000"/>
              </a:buClr>
              <a:buFont typeface="+mj-lt"/>
              <a:buAutoNum type="alphaLcPeriod"/>
              <a:tabLst>
                <a:tab pos="8343900" algn="r"/>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females aged between 26 and 35 should be in the sample? </a:t>
            </a:r>
            <a:r>
              <a:rPr lang="en-US" sz="2000" dirty="0" smtClean="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3 marks)</a:t>
            </a:r>
            <a:endParaRPr lang="en-US" sz="20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8343900" algn="r"/>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president lists each group of members alphabetically and numbers them He uses a random number table to work out whom to </a:t>
            </a:r>
            <a:r>
              <a:rPr lang="en-US" sz="2000" dirty="0" smtClean="0">
                <a:latin typeface="Arial" panose="020B0604020202020204" pitchFamily="34" charset="0"/>
                <a:cs typeface="Arial" panose="020B0604020202020204" pitchFamily="34" charset="0"/>
              </a:rPr>
              <a:t>ask.</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the table below to write down the numbers of the females aged between 26 and 35 that will be surveyed</a:t>
            </a:r>
            <a:r>
              <a:rPr lang="en-US" sz="2000" dirty="0" smtClean="0">
                <a:latin typeface="Arial" panose="020B0604020202020204" pitchFamily="34" charset="0"/>
                <a:cs typeface="Arial" panose="020B0604020202020204" pitchFamily="34" charset="0"/>
              </a:rPr>
              <a:t>.</a:t>
            </a:r>
            <a:r>
              <a:rPr lang="en-US" sz="2000" b="1" dirty="0">
                <a:latin typeface="Arial" panose="020B0604020202020204" pitchFamily="34" charset="0"/>
                <a:cs typeface="Arial" panose="020B0604020202020204" pitchFamily="34" charset="0"/>
              </a:rPr>
              <a:t> </a:t>
            </a:r>
            <a:r>
              <a:rPr lang="en-US" sz="2000" b="1" dirty="0" smtClean="0">
                <a:latin typeface="Arial" panose="020B0604020202020204" pitchFamily="34" charset="0"/>
                <a:cs typeface="Arial" panose="020B0604020202020204" pitchFamily="34" charset="0"/>
              </a:rPr>
              <a:t>	(2 </a:t>
            </a:r>
            <a:r>
              <a:rPr lang="en-US" sz="2000" b="1" dirty="0">
                <a:latin typeface="Arial" panose="020B0604020202020204" pitchFamily="34" charset="0"/>
                <a:cs typeface="Arial" panose="020B0604020202020204" pitchFamily="34" charset="0"/>
              </a:rPr>
              <a:t>marks)</a:t>
            </a:r>
            <a:endParaRPr lang="en-US" sz="200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37090"/>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190410440"/>
              </p:ext>
            </p:extLst>
          </p:nvPr>
        </p:nvGraphicFramePr>
        <p:xfrm>
          <a:off x="4279348" y="2528312"/>
          <a:ext cx="4541124" cy="1188720"/>
        </p:xfrm>
        <a:graphic>
          <a:graphicData uri="http://schemas.openxmlformats.org/drawingml/2006/table">
            <a:tbl>
              <a:tblPr firstRow="1" bandRow="1">
                <a:tableStyleId>{5940675A-B579-460E-94D1-54222C63F5DA}</a:tableStyleId>
              </a:tblPr>
              <a:tblGrid>
                <a:gridCol w="1152130"/>
                <a:gridCol w="902017"/>
                <a:gridCol w="902017"/>
                <a:gridCol w="902017"/>
                <a:gridCol w="682943"/>
              </a:tblGrid>
              <a:tr h="264180">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18-25</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26-35</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36-45</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45+</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264180">
                <a:tc>
                  <a:txBody>
                    <a:bodyPr/>
                    <a:lstStyle/>
                    <a:p>
                      <a:r>
                        <a:rPr lang="en-US" sz="2000" b="1" dirty="0" smtClean="0">
                          <a:latin typeface="Arial" panose="020B0604020202020204" pitchFamily="34" charset="0"/>
                          <a:cs typeface="Arial" panose="020B0604020202020204" pitchFamily="34" charset="0"/>
                        </a:rPr>
                        <a:t>Male</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54</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64180">
                <a:tc>
                  <a:txBody>
                    <a:bodyPr/>
                    <a:lstStyle/>
                    <a:p>
                      <a:r>
                        <a:rPr lang="en-US" sz="2000" b="1" dirty="0" smtClean="0">
                          <a:latin typeface="Arial" panose="020B0604020202020204" pitchFamily="34" charset="0"/>
                          <a:cs typeface="Arial" panose="020B0604020202020204" pitchFamily="34" charset="0"/>
                        </a:rPr>
                        <a:t>Female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45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1907704" y="6165304"/>
            <a:ext cx="5328592" cy="400110"/>
          </a:xfrm>
          <a:prstGeom prst="rect">
            <a:avLst/>
          </a:prstGeom>
          <a:gradFill flip="none" rotWithShape="1">
            <a:gsLst>
              <a:gs pos="0">
                <a:schemeClr val="accent1">
                  <a:lumMod val="5000"/>
                  <a:lumOff val="95000"/>
                </a:schemeClr>
              </a:gs>
              <a:gs pos="40000">
                <a:srgbClr val="92D050"/>
              </a:gs>
              <a:gs pos="73000">
                <a:schemeClr val="bg1"/>
              </a:gs>
              <a:gs pos="100000">
                <a:srgbClr val="92D050"/>
              </a:gs>
            </a:gsLst>
            <a:lin ang="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pPr algn="ctr"/>
            <a:r>
              <a:rPr lang="en-US" sz="2000" dirty="0" smtClean="0"/>
              <a:t>04897974662531115764023402125561306</a:t>
            </a:r>
            <a:endParaRPr lang="en-US" sz="2000" dirty="0"/>
          </a:p>
        </p:txBody>
      </p:sp>
    </p:spTree>
    <p:extLst>
      <p:ext uri="{BB962C8B-B14F-4D97-AF65-F5344CB8AC3E}">
        <p14:creationId xmlns:p14="http://schemas.microsoft.com/office/powerpoint/2010/main" val="2303988422"/>
      </p:ext>
    </p:extLst>
  </p:cSld>
  <p:clrMapOvr>
    <a:masterClrMapping/>
  </p:clrMapOvr>
  <p:transition advClick="0"/>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94106" y="1229851"/>
            <a:ext cx="5213998" cy="5216813"/>
          </a:xfrm>
          <a:prstGeom prst="rect">
            <a:avLst/>
          </a:prstGeom>
        </p:spPr>
        <p:txBody>
          <a:bodyPr wrap="square">
            <a:spAutoFit/>
          </a:bodyPr>
          <a:lstStyle/>
          <a:p>
            <a:pPr marL="457200" indent="-457200">
              <a:buClr>
                <a:srgbClr val="C00000"/>
              </a:buClr>
              <a:buFont typeface="+mj-lt"/>
              <a:buAutoNum type="arabicPeriod" startAt="5"/>
              <a:tabLst>
                <a:tab pos="857250" algn="l"/>
                <a:tab pos="5086350" algn="r"/>
              </a:tabLst>
            </a:pPr>
            <a:r>
              <a:rPr lang="en-US" sz="2220" b="1" dirty="0">
                <a:solidFill>
                  <a:srgbClr val="C00000"/>
                </a:solidFill>
                <a:latin typeface="Arial" panose="020B0604020202020204" pitchFamily="34" charset="0"/>
                <a:cs typeface="Arial" panose="020B0604020202020204" pitchFamily="34" charset="0"/>
              </a:rPr>
              <a:t>Reasoning</a:t>
            </a:r>
            <a:r>
              <a:rPr lang="en-US" sz="2220" dirty="0">
                <a:solidFill>
                  <a:srgbClr val="C00000"/>
                </a:solidFill>
                <a:latin typeface="Arial" panose="020B0604020202020204" pitchFamily="34" charset="0"/>
                <a:cs typeface="Arial" panose="020B0604020202020204" pitchFamily="34" charset="0"/>
              </a:rPr>
              <a:t> </a:t>
            </a:r>
            <a:r>
              <a:rPr lang="en-US" sz="2220" dirty="0">
                <a:latin typeface="Arial" panose="020B0604020202020204" pitchFamily="34" charset="0"/>
                <a:cs typeface="Arial" panose="020B0604020202020204" pitchFamily="34" charset="0"/>
              </a:rPr>
              <a:t>The ages of 15 people in the cast for a show are 6</a:t>
            </a:r>
            <a:r>
              <a:rPr lang="en-US" sz="2220" dirty="0" smtClean="0">
                <a:latin typeface="Arial" panose="020B0604020202020204" pitchFamily="34" charset="0"/>
                <a:cs typeface="Arial" panose="020B0604020202020204" pitchFamily="34" charset="0"/>
              </a:rPr>
              <a:t>, 15, 23, 18, 17</a:t>
            </a:r>
            <a:r>
              <a:rPr lang="en-US" sz="2220" dirty="0">
                <a:latin typeface="Arial" panose="020B0604020202020204" pitchFamily="34" charset="0"/>
                <a:cs typeface="Arial" panose="020B0604020202020204" pitchFamily="34" charset="0"/>
              </a:rPr>
              <a:t>, 9</a:t>
            </a:r>
            <a:r>
              <a:rPr lang="en-US" sz="2220" dirty="0" smtClean="0">
                <a:latin typeface="Arial" panose="020B0604020202020204" pitchFamily="34" charset="0"/>
                <a:cs typeface="Arial" panose="020B0604020202020204" pitchFamily="34" charset="0"/>
              </a:rPr>
              <a:t>, 11, 32, 31</a:t>
            </a:r>
            <a:r>
              <a:rPr lang="en-US" sz="2220" dirty="0">
                <a:latin typeface="Arial" panose="020B0604020202020204" pitchFamily="34" charset="0"/>
                <a:cs typeface="Arial" panose="020B0604020202020204" pitchFamily="34" charset="0"/>
              </a:rPr>
              <a:t>, 14</a:t>
            </a:r>
            <a:r>
              <a:rPr lang="en-US" sz="2220" dirty="0" smtClean="0">
                <a:latin typeface="Arial" panose="020B0604020202020204" pitchFamily="34" charset="0"/>
                <a:cs typeface="Arial" panose="020B0604020202020204" pitchFamily="34" charset="0"/>
              </a:rPr>
              <a:t>, 45</a:t>
            </a:r>
            <a:r>
              <a:rPr lang="en-US" sz="2220" dirty="0">
                <a:latin typeface="Arial" panose="020B0604020202020204" pitchFamily="34" charset="0"/>
                <a:cs typeface="Arial" panose="020B0604020202020204" pitchFamily="34" charset="0"/>
              </a:rPr>
              <a:t>, 25</a:t>
            </a:r>
            <a:r>
              <a:rPr lang="en-US" sz="2220" dirty="0" smtClean="0">
                <a:latin typeface="Arial" panose="020B0604020202020204" pitchFamily="34" charset="0"/>
                <a:cs typeface="Arial" panose="020B0604020202020204" pitchFamily="34" charset="0"/>
              </a:rPr>
              <a:t>, 26, 26, 15 </a:t>
            </a:r>
          </a:p>
          <a:p>
            <a:pPr marL="800100" lvl="1" indent="-342900">
              <a:buClr>
                <a:srgbClr val="C00000"/>
              </a:buClr>
              <a:buFont typeface="+mj-lt"/>
              <a:buAutoNum type="alphaLcPeriod"/>
              <a:tabLst>
                <a:tab pos="5086350" algn="r"/>
              </a:tabLst>
            </a:pPr>
            <a:r>
              <a:rPr lang="en-US" sz="2220" dirty="0" smtClean="0">
                <a:latin typeface="Arial" panose="020B0604020202020204" pitchFamily="34" charset="0"/>
                <a:cs typeface="Arial" panose="020B0604020202020204" pitchFamily="34" charset="0"/>
              </a:rPr>
              <a:t>Draw </a:t>
            </a:r>
            <a:r>
              <a:rPr lang="en-US" sz="2220" dirty="0">
                <a:latin typeface="Arial" panose="020B0604020202020204" pitchFamily="34" charset="0"/>
                <a:cs typeface="Arial" panose="020B0604020202020204" pitchFamily="34" charset="0"/>
              </a:rPr>
              <a:t>a box plot</a:t>
            </a:r>
            <a:r>
              <a:rPr lang="en-US" sz="2220" dirty="0" smtClean="0">
                <a:latin typeface="Arial" panose="020B0604020202020204" pitchFamily="34" charset="0"/>
                <a:cs typeface="Arial" panose="020B0604020202020204" pitchFamily="34" charset="0"/>
              </a:rPr>
              <a:t>.	</a:t>
            </a:r>
            <a:r>
              <a:rPr lang="en-US" sz="2220" dirty="0">
                <a:latin typeface="Arial" panose="020B0604020202020204" pitchFamily="34" charset="0"/>
                <a:cs typeface="Arial" panose="020B0604020202020204" pitchFamily="34" charset="0"/>
              </a:rPr>
              <a:t> </a:t>
            </a:r>
            <a:r>
              <a:rPr lang="en-US" sz="2220" b="1" dirty="0">
                <a:latin typeface="Arial" panose="020B0604020202020204" pitchFamily="34" charset="0"/>
                <a:cs typeface="Arial" panose="020B0604020202020204" pitchFamily="34" charset="0"/>
              </a:rPr>
              <a:t>(3 marks)</a:t>
            </a:r>
          </a:p>
          <a:p>
            <a:pPr marL="800100" lvl="1" indent="-342900">
              <a:buClr>
                <a:srgbClr val="C00000"/>
              </a:buClr>
              <a:buFont typeface="+mj-lt"/>
              <a:buAutoNum type="alphaLcPeriod"/>
              <a:tabLst>
                <a:tab pos="5086350" algn="r"/>
              </a:tabLst>
            </a:pPr>
            <a:r>
              <a:rPr lang="en-US" sz="2220" dirty="0" smtClean="0">
                <a:latin typeface="Arial" panose="020B0604020202020204" pitchFamily="34" charset="0"/>
                <a:cs typeface="Arial" panose="020B0604020202020204" pitchFamily="34" charset="0"/>
              </a:rPr>
              <a:t>Outliers </a:t>
            </a:r>
            <a:r>
              <a:rPr lang="en-US" sz="2220" dirty="0">
                <a:latin typeface="Arial" panose="020B0604020202020204" pitchFamily="34" charset="0"/>
                <a:cs typeface="Arial" panose="020B0604020202020204" pitchFamily="34" charset="0"/>
              </a:rPr>
              <a:t>are defined as being data points at least 1.5 x interquartile range above the upper quartile or below the lower </a:t>
            </a:r>
            <a:r>
              <a:rPr lang="en-US" sz="2220" dirty="0" smtClean="0">
                <a:latin typeface="Arial" panose="020B0604020202020204" pitchFamily="34" charset="0"/>
                <a:cs typeface="Arial" panose="020B0604020202020204" pitchFamily="34" charset="0"/>
              </a:rPr>
              <a:t>quartile.</a:t>
            </a:r>
            <a:br>
              <a:rPr lang="en-US" sz="2220" dirty="0" smtClean="0">
                <a:latin typeface="Arial" panose="020B0604020202020204" pitchFamily="34" charset="0"/>
                <a:cs typeface="Arial" panose="020B0604020202020204" pitchFamily="34" charset="0"/>
              </a:rPr>
            </a:br>
            <a:r>
              <a:rPr lang="en-US" sz="2220" dirty="0" smtClean="0">
                <a:latin typeface="Arial" panose="020B0604020202020204" pitchFamily="34" charset="0"/>
                <a:cs typeface="Arial" panose="020B0604020202020204" pitchFamily="34" charset="0"/>
              </a:rPr>
              <a:t>Use </a:t>
            </a:r>
            <a:r>
              <a:rPr lang="en-US" sz="2220" dirty="0">
                <a:latin typeface="Arial" panose="020B0604020202020204" pitchFamily="34" charset="0"/>
                <a:cs typeface="Arial" panose="020B0604020202020204" pitchFamily="34" charset="0"/>
              </a:rPr>
              <a:t>this definition to work out if the data set contains outliers, </a:t>
            </a:r>
            <a:r>
              <a:rPr lang="en-US" sz="2220" dirty="0" smtClean="0">
                <a:latin typeface="Arial" panose="020B0604020202020204" pitchFamily="34" charset="0"/>
                <a:cs typeface="Arial" panose="020B0604020202020204" pitchFamily="34" charset="0"/>
              </a:rPr>
              <a:t>	</a:t>
            </a:r>
            <a:br>
              <a:rPr lang="en-US" sz="2220" dirty="0" smtClean="0">
                <a:latin typeface="Arial" panose="020B0604020202020204" pitchFamily="34" charset="0"/>
                <a:cs typeface="Arial" panose="020B0604020202020204" pitchFamily="34" charset="0"/>
              </a:rPr>
            </a:br>
            <a:r>
              <a:rPr lang="en-US" sz="2220" dirty="0" smtClean="0">
                <a:latin typeface="Arial" panose="020B0604020202020204" pitchFamily="34" charset="0"/>
                <a:cs typeface="Arial" panose="020B0604020202020204" pitchFamily="34" charset="0"/>
              </a:rPr>
              <a:t>	</a:t>
            </a:r>
            <a:r>
              <a:rPr lang="en-US" sz="2220" b="1" dirty="0" smtClean="0">
                <a:latin typeface="Arial" panose="020B0604020202020204" pitchFamily="34" charset="0"/>
                <a:cs typeface="Arial" panose="020B0604020202020204" pitchFamily="34" charset="0"/>
              </a:rPr>
              <a:t>(1 marks)</a:t>
            </a:r>
          </a:p>
          <a:p>
            <a:pPr marL="800100" lvl="1" indent="-342900">
              <a:buClr>
                <a:srgbClr val="C00000"/>
              </a:buClr>
              <a:buFont typeface="+mj-lt"/>
              <a:buAutoNum type="alphaLcPeriod"/>
              <a:tabLst>
                <a:tab pos="5086350" algn="r"/>
              </a:tabLst>
            </a:pPr>
            <a:r>
              <a:rPr lang="en-US" sz="2220" dirty="0" smtClean="0">
                <a:latin typeface="Arial" panose="020B0604020202020204" pitchFamily="34" charset="0"/>
                <a:cs typeface="Arial" panose="020B0604020202020204" pitchFamily="34" charset="0"/>
              </a:rPr>
              <a:t>Explain</a:t>
            </a:r>
            <a:r>
              <a:rPr lang="en-US" sz="2220" dirty="0">
                <a:latin typeface="Arial" panose="020B0604020202020204" pitchFamily="34" charset="0"/>
                <a:cs typeface="Arial" panose="020B0604020202020204" pitchFamily="34" charset="0"/>
              </a:rPr>
              <a:t>, with a reason, whether these data points should be excluded</a:t>
            </a:r>
            <a:r>
              <a:rPr lang="en-US" sz="2220" dirty="0" smtClean="0">
                <a:latin typeface="Arial" panose="020B0604020202020204" pitchFamily="34" charset="0"/>
                <a:cs typeface="Arial" panose="020B0604020202020204" pitchFamily="34" charset="0"/>
              </a:rPr>
              <a:t>.	</a:t>
            </a:r>
            <a:r>
              <a:rPr lang="en-US" sz="2220" dirty="0">
                <a:latin typeface="Arial" panose="020B0604020202020204" pitchFamily="34" charset="0"/>
                <a:cs typeface="Arial" panose="020B0604020202020204" pitchFamily="34" charset="0"/>
              </a:rPr>
              <a:t> </a:t>
            </a:r>
            <a:r>
              <a:rPr lang="en-US" sz="2220" b="1" dirty="0" smtClean="0">
                <a:latin typeface="Arial" panose="020B0604020202020204" pitchFamily="34" charset="0"/>
                <a:cs typeface="Arial" panose="020B0604020202020204" pitchFamily="34" charset="0"/>
              </a:rPr>
              <a:t>(1 </a:t>
            </a:r>
            <a:r>
              <a:rPr lang="en-US" sz="2220" b="1" dirty="0">
                <a:latin typeface="Arial" panose="020B0604020202020204" pitchFamily="34" charset="0"/>
                <a:cs typeface="Arial" panose="020B0604020202020204" pitchFamily="34" charset="0"/>
              </a:rPr>
              <a:t>marks)</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p:spTree>
    <p:extLst>
      <p:ext uri="{BB962C8B-B14F-4D97-AF65-F5344CB8AC3E}">
        <p14:creationId xmlns:p14="http://schemas.microsoft.com/office/powerpoint/2010/main" val="1220338590"/>
      </p:ext>
    </p:extLst>
  </p:cSld>
  <p:clrMapOvr>
    <a:masterClrMapping/>
  </p:clrMapOvr>
  <p:transition advClick="0"/>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94106" y="1229851"/>
            <a:ext cx="5213998" cy="5493812"/>
          </a:xfrm>
          <a:prstGeom prst="rect">
            <a:avLst/>
          </a:prstGeom>
        </p:spPr>
        <p:txBody>
          <a:bodyPr wrap="square">
            <a:spAutoFit/>
          </a:bodyPr>
          <a:lstStyle/>
          <a:p>
            <a:pPr marL="342900" indent="-342900">
              <a:buClr>
                <a:srgbClr val="C00000"/>
              </a:buClr>
              <a:buFont typeface="+mj-lt"/>
              <a:buAutoNum type="arabicPeriod" startAt="6"/>
              <a:tabLst>
                <a:tab pos="857250" algn="l"/>
                <a:tab pos="5086350" algn="r"/>
              </a:tabLst>
            </a:pPr>
            <a:r>
              <a:rPr lang="en-US" sz="1900" b="1" dirty="0">
                <a:solidFill>
                  <a:srgbClr val="C00000"/>
                </a:solidFill>
                <a:latin typeface="Arial" panose="020B0604020202020204" pitchFamily="34" charset="0"/>
                <a:cs typeface="Arial" panose="020B0604020202020204" pitchFamily="34" charset="0"/>
              </a:rPr>
              <a:t>Problem-solving</a:t>
            </a:r>
            <a:r>
              <a:rPr lang="en-US" sz="1900" dirty="0">
                <a:solidFill>
                  <a:srgbClr val="C00000"/>
                </a:solidFill>
                <a:latin typeface="Arial" panose="020B0604020202020204" pitchFamily="34" charset="0"/>
                <a:cs typeface="Arial" panose="020B0604020202020204" pitchFamily="34" charset="0"/>
              </a:rPr>
              <a:t> </a:t>
            </a:r>
            <a:r>
              <a:rPr lang="en-US" sz="1900" dirty="0" smtClean="0">
                <a:solidFill>
                  <a:srgbClr val="C00000"/>
                </a:solidFill>
                <a:latin typeface="Arial" panose="020B0604020202020204" pitchFamily="34" charset="0"/>
                <a:cs typeface="Arial" panose="020B0604020202020204" pitchFamily="34" charset="0"/>
              </a:rPr>
              <a:t/>
            </a:r>
            <a:br>
              <a:rPr lang="en-US" sz="1900" dirty="0" smtClean="0">
                <a:solidFill>
                  <a:srgbClr val="C00000"/>
                </a:solidFill>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The </a:t>
            </a:r>
            <a:r>
              <a:rPr lang="en-US" sz="1900" dirty="0">
                <a:latin typeface="Arial" panose="020B0604020202020204" pitchFamily="34" charset="0"/>
                <a:cs typeface="Arial" panose="020B0604020202020204" pitchFamily="34" charset="0"/>
              </a:rPr>
              <a:t>lengths of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150 </a:t>
            </a:r>
            <a:r>
              <a:rPr lang="en-US" sz="1900" dirty="0">
                <a:latin typeface="Arial" panose="020B0604020202020204" pitchFamily="34" charset="0"/>
                <a:cs typeface="Arial" panose="020B0604020202020204" pitchFamily="34" charset="0"/>
              </a:rPr>
              <a:t>dolphins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are recorded </a:t>
            </a:r>
            <a:r>
              <a:rPr lang="en-US" sz="1900" dirty="0">
                <a:latin typeface="Arial" panose="020B0604020202020204" pitchFamily="34" charset="0"/>
                <a:cs typeface="Arial" panose="020B0604020202020204" pitchFamily="34" charset="0"/>
              </a:rPr>
              <a:t>in </a:t>
            </a: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this table.</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1900" dirty="0" smtClean="0">
                <a:latin typeface="Arial" panose="020B0604020202020204" pitchFamily="34" charset="0"/>
                <a:cs typeface="Arial" panose="020B0604020202020204" pitchFamily="34" charset="0"/>
              </a:rPr>
              <a:t/>
            </a:r>
            <a:br>
              <a:rPr lang="en-US" sz="19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19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5086350" algn="r"/>
              </a:tabLst>
            </a:pPr>
            <a:r>
              <a:rPr lang="en-US" sz="1900" dirty="0" smtClean="0">
                <a:latin typeface="Arial" panose="020B0604020202020204" pitchFamily="34" charset="0"/>
                <a:cs typeface="Arial" panose="020B0604020202020204" pitchFamily="34" charset="0"/>
              </a:rPr>
              <a:t>Draw </a:t>
            </a:r>
            <a:r>
              <a:rPr lang="en-US" sz="1900" dirty="0">
                <a:latin typeface="Arial" panose="020B0604020202020204" pitchFamily="34" charset="0"/>
                <a:cs typeface="Arial" panose="020B0604020202020204" pitchFamily="34" charset="0"/>
              </a:rPr>
              <a:t>a histogram</a:t>
            </a:r>
            <a:r>
              <a:rPr lang="en-US" sz="1900" dirty="0" smtClean="0">
                <a:latin typeface="Arial" panose="020B0604020202020204" pitchFamily="34" charset="0"/>
                <a:cs typeface="Arial" panose="020B0604020202020204" pitchFamily="34" charset="0"/>
              </a:rPr>
              <a:t>.	</a:t>
            </a:r>
            <a:r>
              <a:rPr lang="en-US" sz="1900" b="1" dirty="0" smtClean="0">
                <a:latin typeface="Arial" panose="020B0604020202020204" pitchFamily="34" charset="0"/>
                <a:cs typeface="Arial" panose="020B0604020202020204" pitchFamily="34" charset="0"/>
              </a:rPr>
              <a:t>(3 marks)</a:t>
            </a:r>
            <a:endParaRPr lang="en-US" sz="1900" b="1"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5086350" algn="r"/>
              </a:tabLst>
            </a:pPr>
            <a:r>
              <a:rPr lang="en-US" sz="1900" dirty="0" smtClean="0">
                <a:latin typeface="Arial" panose="020B0604020202020204" pitchFamily="34" charset="0"/>
                <a:cs typeface="Arial" panose="020B0604020202020204" pitchFamily="34" charset="0"/>
              </a:rPr>
              <a:t>Estimate </a:t>
            </a:r>
            <a:r>
              <a:rPr lang="en-US" sz="1900" dirty="0">
                <a:latin typeface="Arial" panose="020B0604020202020204" pitchFamily="34" charset="0"/>
                <a:cs typeface="Arial" panose="020B0604020202020204" pitchFamily="34" charset="0"/>
              </a:rPr>
              <a:t>the mean length of the dolphins, </a:t>
            </a:r>
            <a:r>
              <a:rPr lang="en-US" sz="1900" dirty="0" smtClean="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 (3 marks)</a:t>
            </a:r>
            <a:endParaRPr lang="en-US" sz="19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5086350" algn="r"/>
              </a:tabLst>
            </a:pPr>
            <a:r>
              <a:rPr lang="en-US" sz="1900" dirty="0" smtClean="0">
                <a:latin typeface="Arial" panose="020B0604020202020204" pitchFamily="34" charset="0"/>
                <a:cs typeface="Arial" panose="020B0604020202020204" pitchFamily="34" charset="0"/>
              </a:rPr>
              <a:t>Estimate </a:t>
            </a:r>
            <a:r>
              <a:rPr lang="en-US" sz="1900" dirty="0">
                <a:latin typeface="Arial" panose="020B0604020202020204" pitchFamily="34" charset="0"/>
                <a:cs typeface="Arial" panose="020B0604020202020204" pitchFamily="34" charset="0"/>
              </a:rPr>
              <a:t>the median length of the dolphins, </a:t>
            </a:r>
            <a:r>
              <a:rPr lang="en-US" sz="1900" dirty="0" smtClean="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 (3 marks)</a:t>
            </a:r>
            <a:endParaRPr lang="en-US" sz="19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5086350" algn="r"/>
              </a:tabLst>
            </a:pPr>
            <a:r>
              <a:rPr lang="en-US" sz="1900" dirty="0" smtClean="0">
                <a:latin typeface="Arial" panose="020B0604020202020204" pitchFamily="34" charset="0"/>
                <a:cs typeface="Arial" panose="020B0604020202020204" pitchFamily="34" charset="0"/>
              </a:rPr>
              <a:t>Estimate </a:t>
            </a:r>
            <a:r>
              <a:rPr lang="en-US" sz="1900" dirty="0">
                <a:latin typeface="Arial" panose="020B0604020202020204" pitchFamily="34" charset="0"/>
                <a:cs typeface="Arial" panose="020B0604020202020204" pitchFamily="34" charset="0"/>
              </a:rPr>
              <a:t>how many dolphins are over 3.25 m long, </a:t>
            </a:r>
            <a:r>
              <a:rPr lang="en-US" sz="1900" dirty="0" smtClean="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 (3 marks)</a:t>
            </a:r>
            <a:endParaRPr lang="en-US" sz="19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857250" algn="l"/>
                <a:tab pos="5086350" algn="r"/>
              </a:tabLst>
            </a:pPr>
            <a:r>
              <a:rPr lang="en-US" sz="1900" dirty="0" smtClean="0">
                <a:latin typeface="Arial" panose="020B0604020202020204" pitchFamily="34" charset="0"/>
                <a:cs typeface="Arial" panose="020B0604020202020204" pitchFamily="34" charset="0"/>
              </a:rPr>
              <a:t>Estimate </a:t>
            </a:r>
            <a:r>
              <a:rPr lang="en-US" sz="1900" dirty="0">
                <a:latin typeface="Arial" panose="020B0604020202020204" pitchFamily="34" charset="0"/>
                <a:cs typeface="Arial" panose="020B0604020202020204" pitchFamily="34" charset="0"/>
              </a:rPr>
              <a:t>the modal length</a:t>
            </a:r>
            <a:r>
              <a:rPr lang="en-US" sz="1900" dirty="0" smtClean="0">
                <a:latin typeface="Arial" panose="020B0604020202020204" pitchFamily="34" charset="0"/>
                <a:cs typeface="Arial" panose="020B0604020202020204" pitchFamily="34" charset="0"/>
              </a:rPr>
              <a:t>.</a:t>
            </a:r>
            <a:r>
              <a:rPr lang="en-US" sz="1900" b="1" dirty="0" smtClean="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3 marks)</a:t>
            </a:r>
            <a:endParaRPr lang="en-US" sz="19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71238087"/>
              </p:ext>
            </p:extLst>
          </p:nvPr>
        </p:nvGraphicFramePr>
        <p:xfrm>
          <a:off x="2483768" y="1702296"/>
          <a:ext cx="3043586" cy="2590800"/>
        </p:xfrm>
        <a:graphic>
          <a:graphicData uri="http://schemas.openxmlformats.org/drawingml/2006/table">
            <a:tbl>
              <a:tblPr firstRow="1" bandRow="1">
                <a:tableStyleId>{5940675A-B579-460E-94D1-54222C63F5DA}</a:tableStyleId>
              </a:tblPr>
              <a:tblGrid>
                <a:gridCol w="1656184"/>
                <a:gridCol w="1387402"/>
              </a:tblGrid>
              <a:tr h="313628">
                <a:tc>
                  <a:txBody>
                    <a:bodyPr/>
                    <a:lstStyle/>
                    <a:p>
                      <a:pPr algn="ctr"/>
                      <a:r>
                        <a:rPr lang="en-US" sz="2000" b="1" i="0" dirty="0" smtClean="0">
                          <a:latin typeface="Arial" panose="020B0604020202020204" pitchFamily="34" charset="0"/>
                          <a:cs typeface="Arial" panose="020B0604020202020204" pitchFamily="34" charset="0"/>
                        </a:rPr>
                        <a:t>Length, </a:t>
                      </a:r>
                      <a:r>
                        <a:rPr lang="en-US" sz="2000" b="1" i="1" dirty="0" smtClean="0">
                          <a:latin typeface="Arial" panose="020B0604020202020204" pitchFamily="34" charset="0"/>
                          <a:cs typeface="Arial" panose="020B0604020202020204" pitchFamily="34" charset="0"/>
                        </a:rPr>
                        <a:t>l </a:t>
                      </a:r>
                      <a:r>
                        <a:rPr lang="en-US" sz="2000" b="1" i="0" dirty="0" smtClean="0">
                          <a:latin typeface="Arial" panose="020B0604020202020204" pitchFamily="34" charset="0"/>
                          <a:cs typeface="Arial" panose="020B0604020202020204" pitchFamily="34" charset="0"/>
                        </a:rPr>
                        <a:t>(m)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1.5 ≤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2.5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2.5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2.8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2.8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3.0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52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3.0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3.5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3.5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5.0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072342448"/>
      </p:ext>
    </p:extLst>
  </p:cSld>
  <p:clrMapOvr>
    <a:masterClrMapping/>
  </p:clrMapOvr>
  <p:transition advClick="0"/>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470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294106" y="1229851"/>
            <a:ext cx="8526366" cy="1508105"/>
          </a:xfrm>
          <a:prstGeom prst="rect">
            <a:avLst/>
          </a:prstGeom>
        </p:spPr>
        <p:txBody>
          <a:bodyPr wrap="square">
            <a:spAutoFit/>
          </a:bodyPr>
          <a:lstStyle/>
          <a:p>
            <a:pPr>
              <a:buClr>
                <a:srgbClr val="C00000"/>
              </a:buClr>
              <a:tabLst>
                <a:tab pos="857250" algn="l"/>
                <a:tab pos="5086350" algn="r"/>
              </a:tabLst>
            </a:pPr>
            <a:r>
              <a:rPr lang="en-US" sz="2300" b="1" dirty="0">
                <a:solidFill>
                  <a:srgbClr val="0070C0"/>
                </a:solidFill>
                <a:latin typeface="Arial" panose="020B0604020202020204" pitchFamily="34" charset="0"/>
                <a:cs typeface="Arial" panose="020B0604020202020204" pitchFamily="34" charset="0"/>
              </a:rPr>
              <a:t>Sample student answer</a:t>
            </a:r>
          </a:p>
          <a:p>
            <a:pPr marL="457200" indent="-457200">
              <a:buClr>
                <a:srgbClr val="C00000"/>
              </a:buClr>
              <a:buFont typeface="+mj-lt"/>
              <a:buAutoNum type="alphaLcPeriod"/>
              <a:tabLst>
                <a:tab pos="857250" algn="l"/>
                <a:tab pos="5086350" algn="r"/>
              </a:tabLst>
            </a:pPr>
            <a:r>
              <a:rPr lang="en-US" sz="2300" dirty="0" smtClean="0">
                <a:latin typeface="Arial" panose="020B0604020202020204" pitchFamily="34" charset="0"/>
                <a:cs typeface="Arial" panose="020B0604020202020204" pitchFamily="34" charset="0"/>
              </a:rPr>
              <a:t>What </a:t>
            </a:r>
            <a:r>
              <a:rPr lang="en-US" sz="2300" dirty="0">
                <a:latin typeface="Arial" panose="020B0604020202020204" pitchFamily="34" charset="0"/>
                <a:cs typeface="Arial" panose="020B0604020202020204" pitchFamily="34" charset="0"/>
              </a:rPr>
              <a:t>is good about the presentation of this graph?</a:t>
            </a:r>
          </a:p>
          <a:p>
            <a:pPr marL="457200" indent="-457200">
              <a:buClr>
                <a:srgbClr val="C00000"/>
              </a:buClr>
              <a:buFont typeface="+mj-lt"/>
              <a:buAutoNum type="alphaLcPeriod"/>
              <a:tabLst>
                <a:tab pos="857250" algn="l"/>
                <a:tab pos="5086350" algn="r"/>
              </a:tabLst>
            </a:pPr>
            <a:r>
              <a:rPr lang="en-US" sz="2300" dirty="0" smtClean="0">
                <a:latin typeface="Arial" panose="020B0604020202020204" pitchFamily="34" charset="0"/>
                <a:cs typeface="Arial" panose="020B0604020202020204" pitchFamily="34" charset="0"/>
              </a:rPr>
              <a:t>Which </a:t>
            </a:r>
            <a:r>
              <a:rPr lang="en-US" sz="2300" dirty="0">
                <a:latin typeface="Arial" panose="020B0604020202020204" pitchFamily="34" charset="0"/>
                <a:cs typeface="Arial" panose="020B0604020202020204" pitchFamily="34" charset="0"/>
              </a:rPr>
              <a:t>of the values (upper/lower quartile, median) is incorrect, and how has this mistake happened?</a:t>
            </a:r>
          </a:p>
        </p:txBody>
      </p:sp>
      <p:grpSp>
        <p:nvGrpSpPr>
          <p:cNvPr id="10" name="Group 9"/>
          <p:cNvGrpSpPr/>
          <p:nvPr/>
        </p:nvGrpSpPr>
        <p:grpSpPr>
          <a:xfrm>
            <a:off x="251521" y="2715146"/>
            <a:ext cx="8556000" cy="3829154"/>
            <a:chOff x="3450246" y="1067381"/>
            <a:chExt cx="5290210" cy="3829154"/>
          </a:xfrm>
        </p:grpSpPr>
        <p:sp>
          <p:nvSpPr>
            <p:cNvPr id="11" name="Round Diagonal Corner Rectangle 10"/>
            <p:cNvSpPr/>
            <p:nvPr/>
          </p:nvSpPr>
          <p:spPr>
            <a:xfrm>
              <a:off x="3450246" y="1067381"/>
              <a:ext cx="5290210" cy="382915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12683" y="1666250"/>
              <a:ext cx="3054161" cy="3139321"/>
            </a:xfrm>
            <a:prstGeom prst="rect">
              <a:avLst/>
            </a:prstGeom>
          </p:spPr>
          <p:txBody>
            <a:bodyPr wrap="square">
              <a:spAutoFit/>
            </a:bodyPr>
            <a:lstStyle/>
            <a:p>
              <a:pPr>
                <a:spcAft>
                  <a:spcPts val="0"/>
                </a:spcAft>
                <a:tabLst>
                  <a:tab pos="4286250" algn="r"/>
                </a:tabLst>
              </a:pPr>
              <a:r>
                <a:rPr lang="en-US" sz="2200" dirty="0"/>
                <a:t>The cumulative frequency graphs give information about the heights of two groups of children, group A and group B</a:t>
              </a:r>
              <a:r>
                <a:rPr lang="en-US" sz="2200" dirty="0" smtClean="0"/>
                <a:t>.</a:t>
              </a:r>
            </a:p>
            <a:p>
              <a:pPr>
                <a:spcAft>
                  <a:spcPts val="0"/>
                </a:spcAft>
                <a:tabLst>
                  <a:tab pos="4686300" algn="r"/>
                </a:tabLst>
              </a:pPr>
              <a:r>
                <a:rPr lang="en-US" sz="2200" dirty="0"/>
                <a:t>Compare the heights of the children in group A and the heights of the children in group B. </a:t>
              </a:r>
              <a:r>
                <a:rPr lang="en-US" sz="2200" dirty="0" smtClean="0"/>
                <a:t>	</a:t>
              </a:r>
              <a:br>
                <a:rPr lang="en-US" sz="2200" dirty="0" smtClean="0"/>
              </a:br>
              <a:r>
                <a:rPr lang="en-US" sz="2200" dirty="0" smtClean="0"/>
                <a:t>	</a:t>
              </a:r>
              <a:r>
                <a:rPr lang="en-US" sz="2200" b="1" dirty="0" smtClean="0"/>
                <a:t>(</a:t>
              </a:r>
              <a:r>
                <a:rPr lang="en-US" sz="2200" b="1" dirty="0"/>
                <a:t>2 marks)</a:t>
              </a:r>
            </a:p>
            <a:p>
              <a:pPr>
                <a:spcAft>
                  <a:spcPts val="0"/>
                </a:spcAft>
                <a:tabLst>
                  <a:tab pos="4686300" algn="r"/>
                </a:tabLst>
              </a:pPr>
              <a:r>
                <a:rPr lang="en-US" sz="2200" i="1" dirty="0" smtClean="0"/>
                <a:t>	Nov </a:t>
              </a:r>
              <a:r>
                <a:rPr lang="en-US" sz="2200" i="1" dirty="0"/>
                <a:t>2013, Q1I, 5MB1H/01</a:t>
              </a:r>
            </a:p>
          </p:txBody>
        </p:sp>
      </p:gr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36096" y="3284984"/>
            <a:ext cx="3312368" cy="3168352"/>
          </a:xfrm>
          <a:prstGeom prst="rect">
            <a:avLst/>
          </a:prstGeom>
        </p:spPr>
      </p:pic>
    </p:spTree>
    <p:extLst>
      <p:ext uri="{BB962C8B-B14F-4D97-AF65-F5344CB8AC3E}">
        <p14:creationId xmlns:p14="http://schemas.microsoft.com/office/powerpoint/2010/main" val="2792599399"/>
      </p:ext>
    </p:extLst>
  </p:cSld>
  <p:clrMapOvr>
    <a:masterClrMapping/>
  </p:clrMapOvr>
  <p:transition advClick="0"/>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470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Unit Test</a:t>
            </a:r>
            <a:endParaRPr lang="en-GB" sz="4000" b="1" dirty="0" smtClean="0"/>
          </a:p>
        </p:txBody>
      </p:sp>
      <p:sp>
        <p:nvSpPr>
          <p:cNvPr id="7" name="Rectangle 6"/>
          <p:cNvSpPr/>
          <p:nvPr/>
        </p:nvSpPr>
        <p:spPr>
          <a:xfrm>
            <a:off x="194734" y="1124744"/>
            <a:ext cx="8697746" cy="5262979"/>
          </a:xfrm>
          <a:prstGeom prst="rect">
            <a:avLst/>
          </a:prstGeom>
        </p:spPr>
        <p:txBody>
          <a:bodyPr wrap="square">
            <a:spAutoFit/>
          </a:bodyPr>
          <a:lstStyle/>
          <a:p>
            <a:pPr>
              <a:buClr>
                <a:srgbClr val="C00000"/>
              </a:buClr>
              <a:tabLst>
                <a:tab pos="857250" algn="l"/>
                <a:tab pos="5086350" algn="r"/>
              </a:tabLst>
            </a:pPr>
            <a:r>
              <a:rPr lang="en-US" sz="2400" b="1" dirty="0" smtClean="0">
                <a:solidFill>
                  <a:srgbClr val="0070C0"/>
                </a:solidFill>
                <a:latin typeface="Arial" panose="020B0604020202020204" pitchFamily="34" charset="0"/>
                <a:cs typeface="Arial" panose="020B0604020202020204" pitchFamily="34" charset="0"/>
              </a:rPr>
              <a:t>Student </a:t>
            </a:r>
            <a:r>
              <a:rPr lang="en-US" sz="2400" b="1" dirty="0">
                <a:solidFill>
                  <a:srgbClr val="0070C0"/>
                </a:solidFill>
                <a:latin typeface="Arial" panose="020B0604020202020204" pitchFamily="34" charset="0"/>
                <a:cs typeface="Arial" panose="020B0604020202020204" pitchFamily="34" charset="0"/>
              </a:rPr>
              <a:t>answer</a:t>
            </a:r>
          </a:p>
          <a:p>
            <a:pPr marL="4343400">
              <a:buClr>
                <a:srgbClr val="C00000"/>
              </a:buClr>
              <a:tabLst>
                <a:tab pos="5715000" algn="l"/>
                <a:tab pos="6800850" algn="l"/>
              </a:tabLst>
            </a:pPr>
            <a:r>
              <a:rPr lang="en-US" sz="2400" dirty="0" smtClean="0">
                <a:latin typeface="Comic Sans MS" panose="030F0702030302020204" pitchFamily="66" charset="0"/>
                <a:cs typeface="Arial" panose="020B0604020202020204" pitchFamily="34" charset="0"/>
              </a:rPr>
              <a:t>	    A	   B</a:t>
            </a:r>
            <a:br>
              <a:rPr lang="en-US" sz="2400" dirty="0" smtClean="0">
                <a:latin typeface="Comic Sans MS" panose="030F0702030302020204" pitchFamily="66" charset="0"/>
                <a:cs typeface="Arial" panose="020B0604020202020204" pitchFamily="34" charset="0"/>
              </a:rPr>
            </a:br>
            <a:r>
              <a:rPr lang="en-US" sz="2400" dirty="0" smtClean="0">
                <a:latin typeface="Comic Sans MS" panose="030F0702030302020204" pitchFamily="66" charset="0"/>
                <a:cs typeface="Arial" panose="020B0604020202020204" pitchFamily="34" charset="0"/>
              </a:rPr>
              <a:t>Upper 	159.5 	164.5</a:t>
            </a:r>
            <a:endParaRPr lang="en-US" sz="2400" dirty="0">
              <a:latin typeface="Comic Sans MS" panose="030F0702030302020204" pitchFamily="66" charset="0"/>
              <a:cs typeface="Arial" panose="020B0604020202020204" pitchFamily="34" charset="0"/>
            </a:endParaRPr>
          </a:p>
          <a:p>
            <a:pPr marL="4343400">
              <a:buClr>
                <a:srgbClr val="C00000"/>
              </a:buClr>
              <a:tabLst>
                <a:tab pos="5715000" algn="l"/>
                <a:tab pos="6800850" algn="l"/>
              </a:tabLst>
            </a:pPr>
            <a:r>
              <a:rPr lang="en-US" sz="2400" dirty="0">
                <a:latin typeface="Comic Sans MS" panose="030F0702030302020204" pitchFamily="66" charset="0"/>
                <a:cs typeface="Arial" panose="020B0604020202020204" pitchFamily="34" charset="0"/>
              </a:rPr>
              <a:t>Median </a:t>
            </a:r>
            <a:r>
              <a:rPr lang="en-US" sz="2400" dirty="0" smtClean="0">
                <a:latin typeface="Comic Sans MS" panose="030F0702030302020204" pitchFamily="66" charset="0"/>
                <a:cs typeface="Arial" panose="020B0604020202020204" pitchFamily="34" charset="0"/>
              </a:rPr>
              <a:t>	156.5 	162.5</a:t>
            </a:r>
            <a:endParaRPr lang="en-US" sz="2400" dirty="0">
              <a:latin typeface="Comic Sans MS" panose="030F0702030302020204" pitchFamily="66" charset="0"/>
              <a:cs typeface="Arial" panose="020B0604020202020204" pitchFamily="34" charset="0"/>
            </a:endParaRPr>
          </a:p>
          <a:p>
            <a:pPr marL="4343400">
              <a:buClr>
                <a:srgbClr val="C00000"/>
              </a:buClr>
              <a:tabLst>
                <a:tab pos="5715000" algn="l"/>
                <a:tab pos="6800850" algn="l"/>
              </a:tabLst>
            </a:pPr>
            <a:r>
              <a:rPr lang="en-US" sz="2400" dirty="0">
                <a:latin typeface="Comic Sans MS" panose="030F0702030302020204" pitchFamily="66" charset="0"/>
                <a:cs typeface="Arial" panose="020B0604020202020204" pitchFamily="34" charset="0"/>
              </a:rPr>
              <a:t>Lower </a:t>
            </a:r>
            <a:r>
              <a:rPr lang="en-US" sz="2400" dirty="0" smtClean="0">
                <a:latin typeface="Comic Sans MS" panose="030F0702030302020204" pitchFamily="66" charset="0"/>
                <a:cs typeface="Arial" panose="020B0604020202020204" pitchFamily="34" charset="0"/>
              </a:rPr>
              <a:t>	154.5 	160</a:t>
            </a:r>
            <a:endParaRPr lang="en-US" sz="2400" dirty="0">
              <a:latin typeface="Comic Sans MS" panose="030F0702030302020204" pitchFamily="66" charset="0"/>
              <a:cs typeface="Arial" panose="020B0604020202020204" pitchFamily="34" charset="0"/>
            </a:endParaRPr>
          </a:p>
          <a:p>
            <a:pPr marL="4343400">
              <a:buClr>
                <a:srgbClr val="C00000"/>
              </a:buClr>
              <a:tabLst>
                <a:tab pos="5715000" algn="l"/>
                <a:tab pos="6800850" algn="l"/>
              </a:tabLst>
            </a:pPr>
            <a:r>
              <a:rPr lang="en-US" sz="2400" dirty="0">
                <a:latin typeface="Comic Sans MS" panose="030F0702030302020204" pitchFamily="66" charset="0"/>
                <a:cs typeface="Arial" panose="020B0604020202020204" pitchFamily="34" charset="0"/>
              </a:rPr>
              <a:t>On average group B are taller, as shown by their median 162.5 compared to 156.5 for group A. </a:t>
            </a:r>
            <a:endParaRPr lang="en-US" sz="2400" dirty="0" smtClean="0">
              <a:latin typeface="Comic Sans MS" panose="030F0702030302020204" pitchFamily="66" charset="0"/>
              <a:cs typeface="Arial" panose="020B0604020202020204" pitchFamily="34" charset="0"/>
            </a:endParaRPr>
          </a:p>
          <a:p>
            <a:pPr marL="4343400">
              <a:buClr>
                <a:srgbClr val="C00000"/>
              </a:buClr>
              <a:tabLst>
                <a:tab pos="5715000" algn="l"/>
                <a:tab pos="6800850" algn="l"/>
              </a:tabLst>
            </a:pPr>
            <a:r>
              <a:rPr lang="en-US" sz="2400" dirty="0" smtClean="0">
                <a:latin typeface="Comic Sans MS" panose="030F0702030302020204" pitchFamily="66" charset="0"/>
                <a:cs typeface="Arial" panose="020B0604020202020204" pitchFamily="34" charset="0"/>
              </a:rPr>
              <a:t>Group </a:t>
            </a:r>
            <a:r>
              <a:rPr lang="en-US" sz="2400" dirty="0">
                <a:latin typeface="Comic Sans MS" panose="030F0702030302020204" pitchFamily="66" charset="0"/>
                <a:cs typeface="Arial" panose="020B0604020202020204" pitchFamily="34" charset="0"/>
              </a:rPr>
              <a:t>A has a larger interquartile range (5 compared to 4.5 for B) showing that their heights are more spread out.</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4569" y="1916832"/>
            <a:ext cx="4290366" cy="4103829"/>
          </a:xfrm>
          <a:prstGeom prst="rect">
            <a:avLst/>
          </a:prstGeom>
        </p:spPr>
      </p:pic>
    </p:spTree>
    <p:extLst>
      <p:ext uri="{BB962C8B-B14F-4D97-AF65-F5344CB8AC3E}">
        <p14:creationId xmlns:p14="http://schemas.microsoft.com/office/powerpoint/2010/main" val="845687026"/>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440</a:t>
            </a:r>
            <a:endParaRPr lang="en-GB" sz="1400" b="1" dirty="0">
              <a:latin typeface="Calibri" panose="020F0502020204030204" pitchFamily="34" charset="0"/>
            </a:endParaRPr>
          </a:p>
        </p:txBody>
      </p:sp>
      <p:sp>
        <p:nvSpPr>
          <p:cNvPr id="3" name="Rectangle 2"/>
          <p:cNvSpPr/>
          <p:nvPr/>
        </p:nvSpPr>
        <p:spPr>
          <a:xfrm>
            <a:off x="251520" y="2350035"/>
            <a:ext cx="5256584" cy="4247317"/>
          </a:xfrm>
          <a:prstGeom prst="rect">
            <a:avLst/>
          </a:prstGeom>
        </p:spPr>
        <p:txBody>
          <a:bodyPr wrap="square">
            <a:spAutoFit/>
          </a:bodyPr>
          <a:lstStyle/>
          <a:p>
            <a:pPr marL="457200" indent="-457200">
              <a:buClr>
                <a:srgbClr val="C00000"/>
              </a:buClr>
              <a:buFont typeface="+mj-lt"/>
              <a:buAutoNum type="arabicPeriod" startAt="3"/>
              <a:tabLst>
                <a:tab pos="914400" algn="l"/>
                <a:tab pos="2743200" algn="l"/>
              </a:tabLst>
            </a:pPr>
            <a:r>
              <a:rPr lang="en-US" b="1" dirty="0" smtClean="0">
                <a:solidFill>
                  <a:srgbClr val="C00000"/>
                </a:solidFill>
                <a:latin typeface="Arial" panose="020B0604020202020204" pitchFamily="34" charset="0"/>
                <a:cs typeface="Arial" panose="020B0604020202020204" pitchFamily="34" charset="0"/>
              </a:rPr>
              <a:t>Reasoning </a:t>
            </a:r>
            <a:r>
              <a:rPr lang="en-US" dirty="0" smtClean="0">
                <a:latin typeface="Arial" panose="020B0604020202020204" pitchFamily="34" charset="0"/>
                <a:cs typeface="Arial" panose="020B0604020202020204" pitchFamily="34" charset="0"/>
              </a:rPr>
              <a:t>Explain </a:t>
            </a:r>
            <a:r>
              <a:rPr lang="en-US" dirty="0">
                <a:latin typeface="Arial" panose="020B0604020202020204" pitchFamily="34" charset="0"/>
                <a:cs typeface="Arial" panose="020B0604020202020204" pitchFamily="34" charset="0"/>
              </a:rPr>
              <a:t>whether each of these </a:t>
            </a:r>
            <a:r>
              <a:rPr lang="en-US" dirty="0" smtClean="0">
                <a:latin typeface="Arial" panose="020B0604020202020204" pitchFamily="34" charset="0"/>
                <a:cs typeface="Arial" panose="020B0604020202020204" pitchFamily="34" charset="0"/>
              </a:rPr>
              <a:t>samples </a:t>
            </a:r>
            <a:r>
              <a:rPr lang="en-US" dirty="0">
                <a:latin typeface="Arial" panose="020B0604020202020204" pitchFamily="34" charset="0"/>
                <a:cs typeface="Arial" panose="020B0604020202020204" pitchFamily="34" charset="0"/>
              </a:rPr>
              <a:t>is biased.</a:t>
            </a:r>
          </a:p>
          <a:p>
            <a:pPr marL="804863" lvl="1" indent="-347663">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medical practice wants to find out patients' opinions of its service. They ask all the people in the waiting room one Friday morning, </a:t>
            </a:r>
            <a:endParaRPr lang="en-US"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ask 50 people who use a bottle bank what they think of recycling, </a:t>
            </a:r>
            <a:endParaRPr lang="en-US"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head-teacher asks the first 5 people on the register in each tutor group what they think of the new school logo.</a:t>
            </a:r>
          </a:p>
          <a:p>
            <a:pPr marL="804863" lvl="1" indent="-347663">
              <a:buClr>
                <a:srgbClr val="C00000"/>
              </a:buClr>
              <a:buFont typeface="+mj-lt"/>
              <a:buAutoNum type="alphaLcPeriod"/>
              <a:tabLst>
                <a:tab pos="2743200" algn="l"/>
              </a:tabLst>
            </a:pPr>
            <a:r>
              <a:rPr lang="en-US" dirty="0" smtClean="0">
                <a:latin typeface="Arial" panose="020B0604020202020204" pitchFamily="34" charset="0"/>
                <a:cs typeface="Arial" panose="020B0604020202020204" pitchFamily="34" charset="0"/>
              </a:rPr>
              <a:t>A </a:t>
            </a:r>
            <a:r>
              <a:rPr lang="en-US" dirty="0">
                <a:latin typeface="Arial" panose="020B0604020202020204" pitchFamily="34" charset="0"/>
                <a:cs typeface="Arial" panose="020B0604020202020204" pitchFamily="34" charset="0"/>
              </a:rPr>
              <a:t>market research company wants to find out views on a new advertising </a:t>
            </a:r>
            <a:r>
              <a:rPr lang="en-US" dirty="0" smtClean="0">
                <a:latin typeface="Arial" panose="020B0604020202020204" pitchFamily="34" charset="0"/>
                <a:cs typeface="Arial" panose="020B0604020202020204" pitchFamily="34" charset="0"/>
              </a:rPr>
              <a:t>campaign.</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It </a:t>
            </a:r>
            <a:r>
              <a:rPr lang="en-US" dirty="0">
                <a:latin typeface="Arial" panose="020B0604020202020204" pitchFamily="34" charset="0"/>
                <a:cs typeface="Arial" panose="020B0604020202020204" pitchFamily="34" charset="0"/>
              </a:rPr>
              <a:t>conducts a telephone survey of 2 people in each of 20 towns.</a:t>
            </a:r>
            <a:endParaRPr lang="pl-PL" dirty="0">
              <a:latin typeface="Arial" panose="020B0604020202020204" pitchFamily="34" charset="0"/>
              <a:cs typeface="Arial" panose="020B0604020202020204" pitchFamily="34" charset="0"/>
            </a:endParaRPr>
          </a:p>
        </p:txBody>
      </p:sp>
      <p:grpSp>
        <p:nvGrpSpPr>
          <p:cNvPr id="11" name="Group 10"/>
          <p:cNvGrpSpPr/>
          <p:nvPr/>
        </p:nvGrpSpPr>
        <p:grpSpPr>
          <a:xfrm>
            <a:off x="251518" y="1196752"/>
            <a:ext cx="5256585" cy="1056019"/>
            <a:chOff x="150162" y="6494199"/>
            <a:chExt cx="5256585" cy="1056019"/>
          </a:xfrm>
        </p:grpSpPr>
        <p:sp>
          <p:nvSpPr>
            <p:cNvPr id="12" name="Rectangle 11"/>
            <p:cNvSpPr/>
            <p:nvPr/>
          </p:nvSpPr>
          <p:spPr>
            <a:xfrm flipH="1">
              <a:off x="150162" y="6673055"/>
              <a:ext cx="5256585" cy="87716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In order to reduce </a:t>
              </a:r>
              <a:r>
                <a:rPr lang="en-US" b="1" dirty="0">
                  <a:solidFill>
                    <a:schemeClr val="tx1"/>
                  </a:solidFill>
                  <a:latin typeface="Arial" panose="020B0604020202020204" pitchFamily="34" charset="0"/>
                  <a:cs typeface="Arial" panose="020B0604020202020204" pitchFamily="34" charset="0"/>
                </a:rPr>
                <a:t>bias</a:t>
              </a:r>
              <a:r>
                <a:rPr lang="en-US" dirty="0">
                  <a:solidFill>
                    <a:schemeClr val="tx1"/>
                  </a:solidFill>
                  <a:latin typeface="Arial" panose="020B0604020202020204" pitchFamily="34" charset="0"/>
                  <a:cs typeface="Arial" panose="020B0604020202020204" pitchFamily="34" charset="0"/>
                </a:rPr>
                <a:t>, a sample must - as far as possible - represent the whole population.</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2</a:t>
              </a:r>
              <a:endParaRPr lang="en-US" b="1" dirty="0">
                <a:latin typeface="Arial" panose="020B0604020202020204" pitchFamily="34" charset="0"/>
                <a:cs typeface="Arial" panose="020B0604020202020204" pitchFamily="34" charset="0"/>
              </a:endParaRPr>
            </a:p>
          </p:txBody>
        </p:sp>
      </p:gr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Tree>
    <p:extLst>
      <p:ext uri="{BB962C8B-B14F-4D97-AF65-F5344CB8AC3E}">
        <p14:creationId xmlns:p14="http://schemas.microsoft.com/office/powerpoint/2010/main" val="2789599003"/>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440</a:t>
            </a:r>
            <a:endParaRPr lang="en-GB" sz="1400" b="1" dirty="0">
              <a:latin typeface="Calibri" panose="020F0502020204030204" pitchFamily="34" charset="0"/>
            </a:endParaRPr>
          </a:p>
        </p:txBody>
      </p:sp>
      <p:sp>
        <p:nvSpPr>
          <p:cNvPr id="3" name="Rectangle 2"/>
          <p:cNvSpPr/>
          <p:nvPr/>
        </p:nvSpPr>
        <p:spPr>
          <a:xfrm>
            <a:off x="251520" y="2852936"/>
            <a:ext cx="5256584" cy="3908762"/>
          </a:xfrm>
          <a:prstGeom prst="rect">
            <a:avLst/>
          </a:prstGeom>
        </p:spPr>
        <p:txBody>
          <a:bodyPr wrap="square">
            <a:spAutoFit/>
          </a:bodyPr>
          <a:lstStyle/>
          <a:p>
            <a:pPr marL="457200" indent="-457200">
              <a:buClr>
                <a:srgbClr val="C00000"/>
              </a:buClr>
              <a:buFont typeface="+mj-lt"/>
              <a:buAutoNum type="arabicPeriod" startAt="4"/>
              <a:tabLst>
                <a:tab pos="914400" algn="l"/>
                <a:tab pos="2743200" algn="l"/>
              </a:tabLst>
            </a:pPr>
            <a:r>
              <a:rPr lang="en-US" sz="2000" dirty="0" smtClean="0">
                <a:latin typeface="Arial" panose="020B0604020202020204" pitchFamily="34" charset="0"/>
                <a:cs typeface="Arial" panose="020B0604020202020204" pitchFamily="34" charset="0"/>
              </a:rPr>
              <a:t>Here </a:t>
            </a:r>
            <a:r>
              <a:rPr lang="en-US" sz="2000" dirty="0">
                <a:latin typeface="Arial" panose="020B0604020202020204" pitchFamily="34" charset="0"/>
                <a:cs typeface="Arial" panose="020B0604020202020204" pitchFamily="34" charset="0"/>
              </a:rPr>
              <a:t>is a display of random numbers.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Follow </a:t>
            </a:r>
            <a:r>
              <a:rPr lang="en-US" sz="2000" dirty="0">
                <a:latin typeface="Arial" panose="020B0604020202020204" pitchFamily="34" charset="0"/>
                <a:cs typeface="Arial" panose="020B0604020202020204" pitchFamily="34" charset="0"/>
              </a:rPr>
              <a:t>these steps to get seven random numbers between 0 and 50. Start with 86 and write the digits in pairs: 86</a:t>
            </a:r>
            <a:r>
              <a:rPr lang="en-US" sz="2000" dirty="0" smtClean="0">
                <a:latin typeface="Arial" panose="020B0604020202020204" pitchFamily="34" charset="0"/>
                <a:cs typeface="Arial" panose="020B0604020202020204" pitchFamily="34" charset="0"/>
              </a:rPr>
              <a:t>, 13, ... Cross </a:t>
            </a:r>
            <a:r>
              <a:rPr lang="en-US" sz="2000" dirty="0">
                <a:latin typeface="Arial" panose="020B0604020202020204" pitchFamily="34" charset="0"/>
                <a:cs typeface="Arial" panose="020B0604020202020204" pitchFamily="34" charset="0"/>
              </a:rPr>
              <a:t>out any over 50 and any </a:t>
            </a:r>
            <a:r>
              <a:rPr lang="en-US" sz="2000" dirty="0" smtClean="0">
                <a:latin typeface="Arial" panose="020B0604020202020204" pitchFamily="34" charset="0"/>
                <a:cs typeface="Arial" panose="020B0604020202020204" pitchFamily="34" charset="0"/>
              </a:rPr>
              <a:t>repeats.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Continue </a:t>
            </a:r>
            <a:r>
              <a:rPr lang="en-US" sz="2000" dirty="0">
                <a:latin typeface="Arial" panose="020B0604020202020204" pitchFamily="34" charset="0"/>
                <a:cs typeface="Arial" panose="020B0604020202020204" pitchFamily="34" charset="0"/>
              </a:rPr>
              <a:t>until you have seven </a:t>
            </a:r>
            <a:r>
              <a:rPr lang="en-US" sz="2000" dirty="0" smtClean="0">
                <a:latin typeface="Arial" panose="020B0604020202020204" pitchFamily="34" charset="0"/>
                <a:cs typeface="Arial" panose="020B0604020202020204" pitchFamily="34" charset="0"/>
              </a:rPr>
              <a:t>numbers.</a:t>
            </a:r>
          </a:p>
          <a:p>
            <a:pPr marL="804863"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Use </a:t>
            </a:r>
            <a:r>
              <a:rPr lang="en-US" sz="2000" dirty="0">
                <a:latin typeface="Arial" panose="020B0604020202020204" pitchFamily="34" charset="0"/>
                <a:cs typeface="Arial" panose="020B0604020202020204" pitchFamily="34" charset="0"/>
              </a:rPr>
              <a:t>the display to give six random numbers between 0 and 99.</a:t>
            </a:r>
            <a:endParaRPr lang="pl-PL" sz="2000" dirty="0">
              <a:latin typeface="Arial" panose="020B0604020202020204" pitchFamily="34" charset="0"/>
              <a:cs typeface="Arial" panose="020B0604020202020204" pitchFamily="34" charset="0"/>
            </a:endParaRPr>
          </a:p>
        </p:txBody>
      </p:sp>
      <p:grpSp>
        <p:nvGrpSpPr>
          <p:cNvPr id="11" name="Group 10"/>
          <p:cNvGrpSpPr/>
          <p:nvPr/>
        </p:nvGrpSpPr>
        <p:grpSpPr>
          <a:xfrm>
            <a:off x="251518" y="1196752"/>
            <a:ext cx="5256585" cy="1610017"/>
            <a:chOff x="150162" y="6494199"/>
            <a:chExt cx="5256585" cy="1610017"/>
          </a:xfrm>
        </p:grpSpPr>
        <p:sp>
          <p:nvSpPr>
            <p:cNvPr id="12" name="Rectangle 11"/>
            <p:cNvSpPr/>
            <p:nvPr/>
          </p:nvSpPr>
          <p:spPr>
            <a:xfrm flipH="1">
              <a:off x="150162" y="6673055"/>
              <a:ext cx="5256585" cy="143116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In </a:t>
              </a:r>
              <a:r>
                <a:rPr lang="en-US" dirty="0" smtClean="0">
                  <a:solidFill>
                    <a:schemeClr val="tx1"/>
                  </a:solidFill>
                  <a:latin typeface="Arial" panose="020B0604020202020204" pitchFamily="34" charset="0"/>
                  <a:cs typeface="Arial" panose="020B0604020202020204" pitchFamily="34" charset="0"/>
                </a:rPr>
                <a:t>a </a:t>
              </a:r>
              <a:r>
                <a:rPr lang="en-US" b="1" dirty="0">
                  <a:solidFill>
                    <a:schemeClr val="tx1"/>
                  </a:solidFill>
                  <a:latin typeface="Arial" panose="020B0604020202020204" pitchFamily="34" charset="0"/>
                  <a:cs typeface="Arial" panose="020B0604020202020204" pitchFamily="34" charset="0"/>
                </a:rPr>
                <a:t>random </a:t>
              </a:r>
              <a:r>
                <a:rPr lang="en-US" dirty="0">
                  <a:solidFill>
                    <a:schemeClr val="tx1"/>
                  </a:solidFill>
                  <a:latin typeface="Arial" panose="020B0604020202020204" pitchFamily="34" charset="0"/>
                  <a:cs typeface="Arial" panose="020B0604020202020204" pitchFamily="34" charset="0"/>
                </a:rPr>
                <a:t>sample each item has the same chance of being chosen.</a:t>
              </a:r>
            </a:p>
            <a:p>
              <a:r>
                <a:rPr lang="en-US" dirty="0">
                  <a:solidFill>
                    <a:schemeClr val="tx1"/>
                  </a:solidFill>
                  <a:latin typeface="Arial" panose="020B0604020202020204" pitchFamily="34" charset="0"/>
                  <a:cs typeface="Arial" panose="020B0604020202020204" pitchFamily="34" charset="0"/>
                </a:rPr>
                <a:t>To select a simple random sample, draw names from a hat or use a table of random numbers..</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3</a:t>
              </a:r>
              <a:endParaRPr lang="en-US" b="1" dirty="0">
                <a:latin typeface="Arial" panose="020B0604020202020204" pitchFamily="34" charset="0"/>
                <a:cs typeface="Arial" panose="020B0604020202020204" pitchFamily="34" charset="0"/>
              </a:endParaRPr>
            </a:p>
          </p:txBody>
        </p:sp>
      </p:grpSp>
      <p:sp>
        <p:nvSpPr>
          <p:cNvPr id="2" name="Rectangle 1"/>
          <p:cNvSpPr/>
          <p:nvPr/>
        </p:nvSpPr>
        <p:spPr>
          <a:xfrm>
            <a:off x="1187624" y="3286725"/>
            <a:ext cx="3528394" cy="646331"/>
          </a:xfrm>
          <a:prstGeom prst="rect">
            <a:avLst/>
          </a:prstGeom>
          <a:gradFill flip="none" rotWithShape="1">
            <a:gsLst>
              <a:gs pos="0">
                <a:schemeClr val="accent1">
                  <a:lumMod val="5000"/>
                  <a:lumOff val="95000"/>
                </a:schemeClr>
              </a:gs>
              <a:gs pos="40000">
                <a:srgbClr val="92D050"/>
              </a:gs>
              <a:gs pos="73000">
                <a:schemeClr val="bg1"/>
              </a:gs>
              <a:gs pos="100000">
                <a:srgbClr val="92D050"/>
              </a:gs>
            </a:gsLst>
            <a:lin ang="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r>
              <a:rPr lang="en-US" dirty="0" smtClean="0"/>
              <a:t>86136078784880569909326</a:t>
            </a:r>
            <a:br>
              <a:rPr lang="en-US" dirty="0" smtClean="0"/>
            </a:br>
            <a:r>
              <a:rPr lang="en-US" dirty="0" smtClean="0"/>
              <a:t>602317798795097905131992…</a:t>
            </a:r>
            <a:endParaRPr lang="en-US" dirty="0"/>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87796392"/>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3298"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441</a:t>
            </a:r>
            <a:endParaRPr lang="en-GB" sz="1400" b="1" dirty="0">
              <a:latin typeface="Calibri" panose="020F0502020204030204" pitchFamily="34" charset="0"/>
            </a:endParaRPr>
          </a:p>
        </p:txBody>
      </p:sp>
      <p:grpSp>
        <p:nvGrpSpPr>
          <p:cNvPr id="19" name="Group 18"/>
          <p:cNvGrpSpPr/>
          <p:nvPr/>
        </p:nvGrpSpPr>
        <p:grpSpPr>
          <a:xfrm>
            <a:off x="179512" y="1196751"/>
            <a:ext cx="8712968" cy="5337585"/>
            <a:chOff x="3483872" y="1089029"/>
            <a:chExt cx="5264592" cy="5337585"/>
          </a:xfrm>
        </p:grpSpPr>
        <p:sp>
          <p:nvSpPr>
            <p:cNvPr id="20" name="Round Diagonal Corner Rectangle 19"/>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 Diagonal Corner Rectangle 21"/>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1</a:t>
              </a:r>
              <a:endParaRPr lang="en-US" sz="2000" b="1" dirty="0">
                <a:solidFill>
                  <a:schemeClr val="bg1"/>
                </a:solidFill>
                <a:latin typeface="Arial" panose="020B0604020202020204" pitchFamily="34" charset="0"/>
                <a:cs typeface="Arial" panose="020B0604020202020204" pitchFamily="34" charset="0"/>
              </a:endParaRPr>
            </a:p>
          </p:txBody>
        </p:sp>
        <p:sp>
          <p:nvSpPr>
            <p:cNvPr id="23" name="Rectangle 22"/>
            <p:cNvSpPr/>
            <p:nvPr/>
          </p:nvSpPr>
          <p:spPr>
            <a:xfrm>
              <a:off x="3558865" y="1618055"/>
              <a:ext cx="5146090" cy="4708981"/>
            </a:xfrm>
            <a:prstGeom prst="rect">
              <a:avLst/>
            </a:prstGeom>
          </p:spPr>
          <p:txBody>
            <a:bodyPr wrap="square">
              <a:spAutoFit/>
            </a:bodyPr>
            <a:lstStyle/>
            <a:p>
              <a:pPr>
                <a:spcAft>
                  <a:spcPts val="0"/>
                </a:spcAft>
                <a:tabLst>
                  <a:tab pos="4972050" algn="r"/>
                </a:tabLst>
              </a:pPr>
              <a:r>
                <a:rPr lang="en-US" sz="2500" dirty="0"/>
                <a:t>Describe how you could select a random sample of size 15 from a population of 90 people</a:t>
              </a:r>
              <a:r>
                <a:rPr lang="en-US" sz="2500" dirty="0" smtClean="0"/>
                <a:t>.</a:t>
              </a:r>
              <a:br>
                <a:rPr lang="en-US" sz="2500" dirty="0" smtClean="0"/>
              </a:br>
              <a:endParaRPr lang="en-US" sz="2500" dirty="0"/>
            </a:p>
            <a:p>
              <a:pPr>
                <a:spcAft>
                  <a:spcPts val="0"/>
                </a:spcAft>
                <a:tabLst>
                  <a:tab pos="4972050" algn="r"/>
                </a:tabLst>
              </a:pPr>
              <a:r>
                <a:rPr lang="en-US" sz="2500" dirty="0">
                  <a:latin typeface="Comic Sans MS" panose="030F0702030302020204" pitchFamily="66" charset="0"/>
                </a:rPr>
                <a:t>List them in alphabetical order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of </a:t>
              </a:r>
              <a:r>
                <a:rPr lang="en-US" sz="2500" dirty="0">
                  <a:latin typeface="Comic Sans MS" panose="030F0702030302020204" pitchFamily="66" charset="0"/>
                </a:rPr>
                <a:t>their last names. Number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the </a:t>
              </a:r>
              <a:r>
                <a:rPr lang="en-US" sz="2500" dirty="0">
                  <a:latin typeface="Comic Sans MS" panose="030F0702030302020204" pitchFamily="66" charset="0"/>
                </a:rPr>
                <a:t>list from 1 to 90.</a:t>
              </a:r>
            </a:p>
            <a:p>
              <a:pPr>
                <a:spcAft>
                  <a:spcPts val="0"/>
                </a:spcAft>
                <a:tabLst>
                  <a:tab pos="4972050" algn="r"/>
                </a:tabLst>
              </a:pPr>
              <a:r>
                <a:rPr lang="en-US" sz="2500" dirty="0">
                  <a:latin typeface="Comic Sans MS" panose="030F0702030302020204" pitchFamily="66" charset="0"/>
                </a:rPr>
                <a:t>Use a </a:t>
              </a:r>
              <a:r>
                <a:rPr lang="en-US" sz="2500" dirty="0" smtClean="0">
                  <a:latin typeface="Comic Sans MS" panose="030F0702030302020204" pitchFamily="66" charset="0"/>
                </a:rPr>
                <a:t>calculator to </a:t>
              </a:r>
              <a:r>
                <a:rPr lang="en-US" sz="2500" dirty="0">
                  <a:latin typeface="Comic Sans MS" panose="030F0702030302020204" pitchFamily="66" charset="0"/>
                </a:rPr>
                <a:t>generate 15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random </a:t>
              </a:r>
              <a:r>
                <a:rPr lang="en-US" sz="2500" dirty="0">
                  <a:latin typeface="Comic Sans MS" panose="030F0702030302020204" pitchFamily="66" charset="0"/>
                </a:rPr>
                <a:t>numbers between 1 and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90</a:t>
              </a:r>
              <a:r>
                <a:rPr lang="en-US" sz="2500" dirty="0">
                  <a:latin typeface="Comic Sans MS" panose="030F0702030302020204" pitchFamily="66" charset="0"/>
                </a:rPr>
                <a:t>. Ignore any repeated numbers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or </a:t>
              </a:r>
              <a:r>
                <a:rPr lang="en-US" sz="2500" dirty="0">
                  <a:latin typeface="Comic Sans MS" panose="030F0702030302020204" pitchFamily="66" charset="0"/>
                </a:rPr>
                <a:t>numbers greater than 90.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Choose </a:t>
              </a:r>
              <a:r>
                <a:rPr lang="en-US" sz="2500" dirty="0">
                  <a:latin typeface="Comic Sans MS" panose="030F0702030302020204" pitchFamily="66" charset="0"/>
                </a:rPr>
                <a:t>these people from the </a:t>
              </a:r>
              <a:r>
                <a:rPr lang="en-US" sz="2500" dirty="0" smtClean="0">
                  <a:latin typeface="Comic Sans MS" panose="030F0702030302020204" pitchFamily="66" charset="0"/>
                </a:rPr>
                <a:t/>
              </a:r>
              <a:br>
                <a:rPr lang="en-US" sz="2500" dirty="0" smtClean="0">
                  <a:latin typeface="Comic Sans MS" panose="030F0702030302020204" pitchFamily="66" charset="0"/>
                </a:rPr>
              </a:br>
              <a:r>
                <a:rPr lang="en-US" sz="2500" dirty="0" smtClean="0">
                  <a:latin typeface="Comic Sans MS" panose="030F0702030302020204" pitchFamily="66" charset="0"/>
                </a:rPr>
                <a:t>list</a:t>
              </a:r>
              <a:r>
                <a:rPr lang="en-US" sz="2500" dirty="0">
                  <a:latin typeface="Comic Sans MS" panose="030F0702030302020204" pitchFamily="66" charset="0"/>
                </a:rPr>
                <a:t>.</a:t>
              </a:r>
            </a:p>
          </p:txBody>
        </p:sp>
      </p:grpSp>
      <p:sp>
        <p:nvSpPr>
          <p:cNvPr id="24" name="Rectangle 23"/>
          <p:cNvSpPr/>
          <p:nvPr/>
        </p:nvSpPr>
        <p:spPr>
          <a:xfrm flipH="1">
            <a:off x="5364087" y="2924944"/>
            <a:ext cx="3416318"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Explain how to list the population.</a:t>
            </a:r>
          </a:p>
        </p:txBody>
      </p:sp>
      <p:sp>
        <p:nvSpPr>
          <p:cNvPr id="25" name="Rectangle 24"/>
          <p:cNvSpPr/>
          <p:nvPr/>
        </p:nvSpPr>
        <p:spPr>
          <a:xfrm flipH="1">
            <a:off x="5364086" y="4019580"/>
            <a:ext cx="3416319" cy="156966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dirty="0">
                <a:solidFill>
                  <a:schemeClr val="tx1"/>
                </a:solidFill>
                <a:latin typeface="Arial" panose="020B0604020202020204" pitchFamily="34" charset="0"/>
                <a:cs typeface="Arial" panose="020B0604020202020204" pitchFamily="34" charset="0"/>
              </a:rPr>
              <a:t>Explain how to use random numbers to choose the sample from the population list.</a:t>
            </a:r>
            <a:endParaRPr lang="en-US" sz="2400" i="1"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a:stCxn id="25" idx="3"/>
          </p:cNvCxnSpPr>
          <p:nvPr/>
        </p:nvCxnSpPr>
        <p:spPr>
          <a:xfrm flipH="1">
            <a:off x="4529369" y="4804410"/>
            <a:ext cx="83471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24" idx="3"/>
          </p:cNvCxnSpPr>
          <p:nvPr/>
        </p:nvCxnSpPr>
        <p:spPr>
          <a:xfrm flipH="1">
            <a:off x="4562049" y="3340443"/>
            <a:ext cx="802038" cy="13498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7274906"/>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441</a:t>
            </a:r>
            <a:endParaRPr lang="en-GB" sz="1400" b="1" dirty="0">
              <a:latin typeface="Calibri" panose="020F0502020204030204" pitchFamily="34" charset="0"/>
            </a:endParaRPr>
          </a:p>
        </p:txBody>
      </p:sp>
      <p:sp>
        <p:nvSpPr>
          <p:cNvPr id="3" name="Rectangle 2"/>
          <p:cNvSpPr/>
          <p:nvPr/>
        </p:nvSpPr>
        <p:spPr>
          <a:xfrm>
            <a:off x="251520" y="1234495"/>
            <a:ext cx="5256584" cy="2800767"/>
          </a:xfrm>
          <a:prstGeom prst="rect">
            <a:avLst/>
          </a:prstGeom>
        </p:spPr>
        <p:txBody>
          <a:bodyPr wrap="square">
            <a:spAutoFit/>
          </a:bodyPr>
          <a:lstStyle/>
          <a:p>
            <a:pPr marL="457200" indent="-457200">
              <a:buClr>
                <a:srgbClr val="C00000"/>
              </a:buClr>
              <a:buFont typeface="+mj-lt"/>
              <a:buAutoNum type="arabicPeriod" startAt="5"/>
              <a:tabLst>
                <a:tab pos="914400" algn="l"/>
                <a:tab pos="2743200" algn="l"/>
              </a:tabLst>
            </a:pPr>
            <a:r>
              <a:rPr lang="en-US" sz="2200" b="1" dirty="0">
                <a:solidFill>
                  <a:srgbClr val="C00000"/>
                </a:solidFill>
                <a:latin typeface="Arial" panose="020B0604020202020204" pitchFamily="34" charset="0"/>
                <a:cs typeface="Arial" panose="020B0604020202020204" pitchFamily="34" charset="0"/>
              </a:rPr>
              <a:t>Real / Communication </a:t>
            </a:r>
            <a:r>
              <a:rPr lang="en-US" sz="2200" dirty="0">
                <a:latin typeface="Arial" panose="020B0604020202020204" pitchFamily="34" charset="0"/>
                <a:cs typeface="Arial" panose="020B0604020202020204" pitchFamily="34" charset="0"/>
              </a:rPr>
              <a:t>A company with 60 employees needs to try out a new flexi-time scheme. It decides on a random sample of 8 </a:t>
            </a:r>
            <a:r>
              <a:rPr lang="en-US" sz="2200" dirty="0" smtClean="0">
                <a:latin typeface="Arial" panose="020B0604020202020204" pitchFamily="34" charset="0"/>
                <a:cs typeface="Arial" panose="020B0604020202020204" pitchFamily="34" charset="0"/>
              </a:rPr>
              <a:t>employees.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Explain </a:t>
            </a:r>
            <a:r>
              <a:rPr lang="en-US" sz="2200" dirty="0">
                <a:latin typeface="Arial" panose="020B0604020202020204" pitchFamily="34" charset="0"/>
                <a:cs typeface="Arial" panose="020B0604020202020204" pitchFamily="34" charset="0"/>
              </a:rPr>
              <a:t>how it could use this table of random numbers to select a </a:t>
            </a:r>
            <a:r>
              <a:rPr lang="en-US" sz="2200" dirty="0" smtClean="0">
                <a:latin typeface="Arial" panose="020B0604020202020204" pitchFamily="34" charset="0"/>
                <a:cs typeface="Arial" panose="020B0604020202020204" pitchFamily="34" charset="0"/>
              </a:rPr>
              <a:t>sample.</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down the numbers of the employees who will be in the sample.</a:t>
            </a:r>
            <a:endParaRPr lang="pl-PL" sz="2200" dirty="0">
              <a:latin typeface="Arial" panose="020B0604020202020204" pitchFamily="34" charset="0"/>
              <a:cs typeface="Arial" panose="020B0604020202020204" pitchFamily="34" charset="0"/>
            </a:endParaRPr>
          </a:p>
        </p:txBody>
      </p:sp>
      <p:sp>
        <p:nvSpPr>
          <p:cNvPr id="2" name="Rectangle 1"/>
          <p:cNvSpPr/>
          <p:nvPr/>
        </p:nvSpPr>
        <p:spPr>
          <a:xfrm>
            <a:off x="265264" y="4005064"/>
            <a:ext cx="5242840" cy="415498"/>
          </a:xfrm>
          <a:prstGeom prst="rect">
            <a:avLst/>
          </a:prstGeom>
          <a:gradFill flip="none" rotWithShape="1">
            <a:gsLst>
              <a:gs pos="0">
                <a:schemeClr val="accent1">
                  <a:lumMod val="5000"/>
                  <a:lumOff val="95000"/>
                </a:schemeClr>
              </a:gs>
              <a:gs pos="40000">
                <a:srgbClr val="92D050"/>
              </a:gs>
              <a:gs pos="73000">
                <a:schemeClr val="bg1"/>
              </a:gs>
              <a:gs pos="100000">
                <a:srgbClr val="92D050"/>
              </a:gs>
            </a:gsLst>
            <a:lin ang="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r>
              <a:rPr lang="en-US" sz="2100" dirty="0" smtClean="0"/>
              <a:t>46126712480699241483783765733947..</a:t>
            </a:r>
            <a:endParaRPr lang="en-US" sz="2100" dirty="0"/>
          </a:p>
        </p:txBody>
      </p:sp>
      <p:grpSp>
        <p:nvGrpSpPr>
          <p:cNvPr id="10" name="Group 9"/>
          <p:cNvGrpSpPr/>
          <p:nvPr/>
        </p:nvGrpSpPr>
        <p:grpSpPr>
          <a:xfrm>
            <a:off x="251520" y="4433337"/>
            <a:ext cx="5213924" cy="2164015"/>
            <a:chOff x="150164" y="6494199"/>
            <a:chExt cx="5213924" cy="2164015"/>
          </a:xfrm>
        </p:grpSpPr>
        <p:sp>
          <p:nvSpPr>
            <p:cNvPr id="15" name="Rectangle 14"/>
            <p:cNvSpPr/>
            <p:nvPr/>
          </p:nvSpPr>
          <p:spPr>
            <a:xfrm flipH="1">
              <a:off x="150164" y="6673055"/>
              <a:ext cx="5213924" cy="198515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A population may divide into groups such as age range or gender. These groups are called </a:t>
              </a:r>
              <a:r>
                <a:rPr lang="en-US" b="1" dirty="0">
                  <a:solidFill>
                    <a:schemeClr val="tx1"/>
                  </a:solidFill>
                  <a:latin typeface="Arial" panose="020B0604020202020204" pitchFamily="34" charset="0"/>
                  <a:cs typeface="Arial" panose="020B0604020202020204" pitchFamily="34" charset="0"/>
                </a:rPr>
                <a:t>strata</a:t>
              </a:r>
              <a:r>
                <a:rPr lang="en-US" dirty="0">
                  <a:solidFill>
                    <a:schemeClr val="tx1"/>
                  </a:solidFill>
                  <a:latin typeface="Arial" panose="020B0604020202020204" pitchFamily="34" charset="0"/>
                  <a:cs typeface="Arial" panose="020B0604020202020204" pitchFamily="34" charset="0"/>
                </a:rPr>
                <a:t>. In a </a:t>
              </a:r>
              <a:r>
                <a:rPr lang="en-US" b="1" dirty="0">
                  <a:solidFill>
                    <a:schemeClr val="tx1"/>
                  </a:solidFill>
                  <a:latin typeface="Arial" panose="020B0604020202020204" pitchFamily="34" charset="0"/>
                  <a:cs typeface="Arial" panose="020B0604020202020204" pitchFamily="34" charset="0"/>
                </a:rPr>
                <a:t>stratified sample</a:t>
              </a:r>
              <a:r>
                <a:rPr lang="en-US" dirty="0">
                  <a:solidFill>
                    <a:schemeClr val="tx1"/>
                  </a:solidFill>
                  <a:latin typeface="Arial" panose="020B0604020202020204" pitchFamily="34" charset="0"/>
                  <a:cs typeface="Arial" panose="020B0604020202020204" pitchFamily="34" charset="0"/>
                </a:rPr>
                <a:t>, the number of people taken from each group is proportional to the group size.</a:t>
              </a:r>
            </a:p>
            <a:p>
              <a:r>
                <a:rPr lang="en-US" dirty="0">
                  <a:solidFill>
                    <a:schemeClr val="tx1"/>
                  </a:solidFill>
                  <a:latin typeface="Arial" panose="020B0604020202020204" pitchFamily="34" charset="0"/>
                  <a:cs typeface="Arial" panose="020B0604020202020204" pitchFamily="34" charset="0"/>
                </a:rPr>
                <a:t>Strata is the plural of stratum (meaning 'layer').</a:t>
              </a:r>
            </a:p>
          </p:txBody>
        </p:sp>
        <p:sp>
          <p:nvSpPr>
            <p:cNvPr id="16" name="Pentagon 15"/>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4</a:t>
              </a:r>
              <a:endParaRPr lang="en-US" b="1" dirty="0">
                <a:latin typeface="Arial" panose="020B0604020202020204" pitchFamily="34" charset="0"/>
                <a:cs typeface="Arial" panose="020B0604020202020204" pitchFamily="34" charset="0"/>
              </a:endParaRPr>
            </a:p>
          </p:txBody>
        </p:sp>
      </p:grpSp>
      <p:pic>
        <p:nvPicPr>
          <p:cNvPr id="17" name="Picture 1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810149830"/>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441</a:t>
            </a:r>
            <a:endParaRPr lang="en-GB" sz="1400" b="1" dirty="0">
              <a:latin typeface="Calibri" panose="020F0502020204030204" pitchFamily="34" charset="0"/>
            </a:endParaRPr>
          </a:p>
        </p:txBody>
      </p:sp>
      <p:sp>
        <p:nvSpPr>
          <p:cNvPr id="3" name="Rectangle 2"/>
          <p:cNvSpPr/>
          <p:nvPr/>
        </p:nvSpPr>
        <p:spPr>
          <a:xfrm>
            <a:off x="251520" y="1234495"/>
            <a:ext cx="5256584" cy="5647700"/>
          </a:xfrm>
          <a:prstGeom prst="rect">
            <a:avLst/>
          </a:prstGeom>
        </p:spPr>
        <p:txBody>
          <a:bodyPr wrap="square">
            <a:spAutoFit/>
          </a:bodyPr>
          <a:lstStyle/>
          <a:p>
            <a:pPr marL="401638" indent="-401638">
              <a:buClr>
                <a:srgbClr val="C00000"/>
              </a:buClr>
              <a:buFont typeface="+mj-lt"/>
              <a:buAutoNum type="arabicPeriod" startAt="6"/>
              <a:tabLst>
                <a:tab pos="914400" algn="l"/>
                <a:tab pos="2743200" algn="l"/>
              </a:tabLst>
            </a:pPr>
            <a:r>
              <a:rPr lang="en-US" sz="1870" b="1" dirty="0">
                <a:solidFill>
                  <a:srgbClr val="C00000"/>
                </a:solidFill>
                <a:latin typeface="Arial" panose="020B0604020202020204" pitchFamily="34" charset="0"/>
                <a:cs typeface="Arial" panose="020B0604020202020204" pitchFamily="34" charset="0"/>
              </a:rPr>
              <a:t>Reasoning</a:t>
            </a:r>
            <a:r>
              <a:rPr lang="en-US" sz="1870" dirty="0">
                <a:solidFill>
                  <a:srgbClr val="C00000"/>
                </a:solidFill>
                <a:latin typeface="Arial" panose="020B0604020202020204" pitchFamily="34" charset="0"/>
                <a:cs typeface="Arial" panose="020B0604020202020204" pitchFamily="34" charset="0"/>
              </a:rPr>
              <a:t> </a:t>
            </a:r>
            <a:r>
              <a:rPr lang="en-US" sz="1870" dirty="0">
                <a:latin typeface="Arial" panose="020B0604020202020204" pitchFamily="34" charset="0"/>
                <a:cs typeface="Arial" panose="020B0604020202020204" pitchFamily="34" charset="0"/>
              </a:rPr>
              <a:t>Jasmine wants to collect some data on the sports enjoyed by members of her local leisure centre. There are 1000 members, 400 of whom are male, </a:t>
            </a:r>
            <a:endParaRPr lang="en-US" sz="187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Jasmine </a:t>
            </a:r>
            <a:r>
              <a:rPr lang="en-US" sz="1870" dirty="0">
                <a:latin typeface="Arial" panose="020B0604020202020204" pitchFamily="34" charset="0"/>
                <a:cs typeface="Arial" panose="020B0604020202020204" pitchFamily="34" charset="0"/>
              </a:rPr>
              <a:t>wants a sample of 10% of the members. How many members should she ask? </a:t>
            </a:r>
            <a:endParaRPr lang="en-US" sz="187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Describe </a:t>
            </a:r>
            <a:r>
              <a:rPr lang="en-US" sz="1870" dirty="0">
                <a:latin typeface="Arial" panose="020B0604020202020204" pitchFamily="34" charset="0"/>
                <a:cs typeface="Arial" panose="020B0604020202020204" pitchFamily="34" charset="0"/>
              </a:rPr>
              <a:t>how Jasmine could select a simple random </a:t>
            </a:r>
            <a:r>
              <a:rPr lang="en-US" sz="1870" dirty="0" smtClean="0">
                <a:latin typeface="Arial" panose="020B0604020202020204" pitchFamily="34" charset="0"/>
                <a:cs typeface="Arial" panose="020B0604020202020204" pitchFamily="34" charset="0"/>
              </a:rPr>
              <a:t>sample.</a:t>
            </a:r>
            <a:br>
              <a:rPr lang="en-US" sz="1870" dirty="0" smtClean="0">
                <a:latin typeface="Arial" panose="020B0604020202020204" pitchFamily="34" charset="0"/>
                <a:cs typeface="Arial" panose="020B0604020202020204" pitchFamily="34" charset="0"/>
              </a:rPr>
            </a:br>
            <a:r>
              <a:rPr lang="en-US" sz="1870" dirty="0" smtClean="0">
                <a:latin typeface="Arial" panose="020B0604020202020204" pitchFamily="34" charset="0"/>
                <a:cs typeface="Arial" panose="020B0604020202020204" pitchFamily="34" charset="0"/>
              </a:rPr>
              <a:t>She </a:t>
            </a:r>
            <a:r>
              <a:rPr lang="en-US" sz="1870" dirty="0">
                <a:latin typeface="Arial" panose="020B0604020202020204" pitchFamily="34" charset="0"/>
                <a:cs typeface="Arial" panose="020B0604020202020204" pitchFamily="34" charset="0"/>
              </a:rPr>
              <a:t>decides to ask 50 males picked at random and 50 females picked at random, </a:t>
            </a:r>
            <a:endParaRPr lang="en-US" sz="187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What </a:t>
            </a:r>
            <a:r>
              <a:rPr lang="en-US" sz="1870" dirty="0">
                <a:latin typeface="Arial" panose="020B0604020202020204" pitchFamily="34" charset="0"/>
                <a:cs typeface="Arial" panose="020B0604020202020204" pitchFamily="34" charset="0"/>
              </a:rPr>
              <a:t>percentage of the males a re selected? </a:t>
            </a:r>
            <a:endParaRPr lang="en-US" sz="187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1870" dirty="0" smtClean="0">
                <a:latin typeface="Arial" panose="020B0604020202020204" pitchFamily="34" charset="0"/>
                <a:cs typeface="Arial" panose="020B0604020202020204" pitchFamily="34" charset="0"/>
              </a:rPr>
              <a:t>What </a:t>
            </a:r>
            <a:r>
              <a:rPr lang="en-US" sz="1870" dirty="0">
                <a:latin typeface="Arial" panose="020B0604020202020204" pitchFamily="34" charset="0"/>
                <a:cs typeface="Arial" panose="020B0604020202020204" pitchFamily="34" charset="0"/>
              </a:rPr>
              <a:t>percentage of the females are selected?</a:t>
            </a:r>
          </a:p>
          <a:p>
            <a:pPr lvl="1">
              <a:buClr>
                <a:srgbClr val="C00000"/>
              </a:buClr>
              <a:tabLst>
                <a:tab pos="2743200" algn="l"/>
              </a:tabLst>
            </a:pPr>
            <a:r>
              <a:rPr lang="en-US" sz="1870" b="1" dirty="0">
                <a:solidFill>
                  <a:srgbClr val="C00000"/>
                </a:solidFill>
                <a:latin typeface="Arial" panose="020B0604020202020204" pitchFamily="34" charset="0"/>
                <a:cs typeface="Arial" panose="020B0604020202020204" pitchFamily="34" charset="0"/>
              </a:rPr>
              <a:t>Discussion </a:t>
            </a:r>
            <a:r>
              <a:rPr lang="en-US" sz="1870" dirty="0">
                <a:latin typeface="Arial" panose="020B0604020202020204" pitchFamily="34" charset="0"/>
                <a:cs typeface="Arial" panose="020B0604020202020204" pitchFamily="34" charset="0"/>
              </a:rPr>
              <a:t>Is she right to ask the same number of males and females? Explain your answer.</a:t>
            </a:r>
            <a:endParaRPr lang="pl-PL" sz="187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72832092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441</a:t>
            </a:r>
            <a:endParaRPr lang="en-GB" sz="1400" b="1" dirty="0">
              <a:latin typeface="Calibri" panose="020F0502020204030204" pitchFamily="34" charset="0"/>
            </a:endParaRPr>
          </a:p>
        </p:txBody>
      </p:sp>
      <p:sp>
        <p:nvSpPr>
          <p:cNvPr id="3" name="Rectangle 2"/>
          <p:cNvSpPr/>
          <p:nvPr/>
        </p:nvSpPr>
        <p:spPr>
          <a:xfrm>
            <a:off x="251520" y="1234495"/>
            <a:ext cx="5256584" cy="3170099"/>
          </a:xfrm>
          <a:prstGeom prst="rect">
            <a:avLst/>
          </a:prstGeom>
        </p:spPr>
        <p:txBody>
          <a:bodyPr wrap="square">
            <a:spAutoFit/>
          </a:bodyPr>
          <a:lstStyle/>
          <a:p>
            <a:pPr marL="347663" indent="-347663">
              <a:buClr>
                <a:srgbClr val="C00000"/>
              </a:buClr>
              <a:buFont typeface="+mj-lt"/>
              <a:buAutoNum type="arabicPeriod" startAt="7"/>
              <a:tabLst>
                <a:tab pos="914400" algn="l"/>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table shows the number of students in each school year, </a:t>
            </a:r>
            <a:endParaRPr lang="en-US" sz="200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Alfie </a:t>
            </a:r>
            <a:r>
              <a:rPr lang="en-US" sz="2000" dirty="0">
                <a:latin typeface="Arial" panose="020B0604020202020204" pitchFamily="34" charset="0"/>
                <a:cs typeface="Arial" panose="020B0604020202020204" pitchFamily="34" charset="0"/>
              </a:rPr>
              <a:t>chooses a sample of 100 </a:t>
            </a:r>
            <a:r>
              <a:rPr lang="en-US" sz="2000" dirty="0" smtClean="0">
                <a:latin typeface="Arial" panose="020B0604020202020204" pitchFamily="34" charset="0"/>
                <a:cs typeface="Arial" panose="020B0604020202020204" pitchFamily="34" charset="0"/>
              </a:rPr>
              <a:t>students.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Show </a:t>
            </a:r>
            <a:r>
              <a:rPr lang="en-US" sz="2000" dirty="0">
                <a:latin typeface="Arial" panose="020B0604020202020204" pitchFamily="34" charset="0"/>
                <a:cs typeface="Arial" panose="020B0604020202020204" pitchFamily="34" charset="0"/>
              </a:rPr>
              <a:t>that this is 10% of the total number of students.</a:t>
            </a: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10% of each year group, </a:t>
            </a:r>
            <a:endParaRPr lang="en-US" sz="200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Show </a:t>
            </a:r>
            <a:r>
              <a:rPr lang="en-US" sz="2000" dirty="0">
                <a:latin typeface="Arial" panose="020B0604020202020204" pitchFamily="34" charset="0"/>
                <a:cs typeface="Arial" panose="020B0604020202020204" pitchFamily="34" charset="0"/>
              </a:rPr>
              <a:t>that taking 10% of each year group gives a sample of 100 students in total.</a:t>
            </a:r>
            <a:endParaRPr lang="pl-PL" sz="2000" dirty="0">
              <a:latin typeface="Arial" panose="020B0604020202020204" pitchFamily="34" charset="0"/>
              <a:cs typeface="Arial" panose="020B0604020202020204" pitchFamily="34" charset="0"/>
            </a:endParaRPr>
          </a:p>
        </p:txBody>
      </p:sp>
      <p:sp>
        <p:nvSpPr>
          <p:cNvPr id="6" name="Rectangle 5"/>
          <p:cNvSpPr/>
          <p:nvPr/>
        </p:nvSpPr>
        <p:spPr>
          <a:xfrm flipH="1">
            <a:off x="5580112" y="5889466"/>
            <a:ext cx="3178945" cy="70788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Q7a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r>
              <a:rPr lang="en-US" sz="2000" dirty="0" smtClean="0">
                <a:solidFill>
                  <a:schemeClr val="tx1"/>
                </a:solidFill>
                <a:latin typeface="Arial" panose="020B0604020202020204" pitchFamily="34" charset="0"/>
                <a:cs typeface="Arial" panose="020B0604020202020204" pitchFamily="34" charset="0"/>
              </a:rPr>
              <a:t>Work </a:t>
            </a:r>
            <a:r>
              <a:rPr lang="en-US" sz="2000" dirty="0">
                <a:solidFill>
                  <a:schemeClr val="tx1"/>
                </a:solidFill>
                <a:latin typeface="Arial" panose="020B0604020202020204" pitchFamily="34" charset="0"/>
                <a:cs typeface="Arial" panose="020B0604020202020204" pitchFamily="34" charset="0"/>
              </a:rPr>
              <a:t>out the total number of </a:t>
            </a:r>
            <a:r>
              <a:rPr lang="en-US" sz="2000" dirty="0" smtClean="0">
                <a:solidFill>
                  <a:schemeClr val="tx1"/>
                </a:solidFill>
                <a:latin typeface="Arial" panose="020B0604020202020204" pitchFamily="34" charset="0"/>
                <a:cs typeface="Arial" panose="020B0604020202020204" pitchFamily="34" charset="0"/>
              </a:rPr>
              <a:t>students.</a:t>
            </a:r>
            <a:endParaRPr lang="en-US" sz="20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030248121"/>
              </p:ext>
            </p:extLst>
          </p:nvPr>
        </p:nvGraphicFramePr>
        <p:xfrm>
          <a:off x="1979712" y="4149080"/>
          <a:ext cx="3456384" cy="2377440"/>
        </p:xfrm>
        <a:graphic>
          <a:graphicData uri="http://schemas.openxmlformats.org/drawingml/2006/table">
            <a:tbl>
              <a:tblPr firstRow="1" bandRow="1">
                <a:tableStyleId>{5940675A-B579-460E-94D1-54222C63F5DA}</a:tableStyleId>
              </a:tblPr>
              <a:tblGrid>
                <a:gridCol w="792088"/>
                <a:gridCol w="2664296"/>
              </a:tblGrid>
              <a:tr h="313628">
                <a:tc>
                  <a:txBody>
                    <a:bodyPr/>
                    <a:lstStyle/>
                    <a:p>
                      <a:pPr algn="ctr"/>
                      <a:r>
                        <a:rPr lang="en-US" sz="2000" b="1" i="0" dirty="0" smtClean="0">
                          <a:latin typeface="Arial" panose="020B0604020202020204" pitchFamily="34" charset="0"/>
                          <a:cs typeface="Arial" panose="020B0604020202020204" pitchFamily="34" charset="0"/>
                        </a:rPr>
                        <a:t>Year</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students</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190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200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6860928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442</a:t>
            </a:r>
            <a:endParaRPr lang="en-GB" sz="1400" b="1" dirty="0">
              <a:latin typeface="Calibri" panose="020F0502020204030204" pitchFamily="34" charset="0"/>
            </a:endParaRPr>
          </a:p>
        </p:txBody>
      </p:sp>
      <p:sp>
        <p:nvSpPr>
          <p:cNvPr id="3" name="Rectangle 2"/>
          <p:cNvSpPr/>
          <p:nvPr/>
        </p:nvSpPr>
        <p:spPr>
          <a:xfrm>
            <a:off x="251520" y="1234495"/>
            <a:ext cx="5256584" cy="4093428"/>
          </a:xfrm>
          <a:prstGeom prst="rect">
            <a:avLst/>
          </a:prstGeom>
        </p:spPr>
        <p:txBody>
          <a:bodyPr wrap="square">
            <a:spAutoFit/>
          </a:bodyPr>
          <a:lstStyle/>
          <a:p>
            <a:pPr marL="347663" indent="-347663">
              <a:buClr>
                <a:srgbClr val="C00000"/>
              </a:buClr>
              <a:buFont typeface="+mj-lt"/>
              <a:buAutoNum type="arabicPeriod" startAt="8"/>
              <a:tabLst>
                <a:tab pos="914400" algn="l"/>
                <a:tab pos="2743200" algn="l"/>
              </a:tabLst>
            </a:pPr>
            <a:r>
              <a:rPr lang="en-US" sz="2000" b="1" dirty="0">
                <a:solidFill>
                  <a:srgbClr val="C00000"/>
                </a:solidFill>
                <a:latin typeface="Arial" panose="020B0604020202020204" pitchFamily="34" charset="0"/>
                <a:cs typeface="Arial" panose="020B0604020202020204" pitchFamily="34" charset="0"/>
              </a:rPr>
              <a:t>Communication</a:t>
            </a:r>
            <a:r>
              <a:rPr lang="en-US" sz="2000" dirty="0">
                <a:solidFill>
                  <a:srgbClr val="C0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 sports dub manager wants to find out what the members think of the new changing room facilities. There are 350 women and 450 men in the dub. </a:t>
            </a:r>
            <a:endParaRPr lang="en-US" sz="200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Explain </a:t>
            </a:r>
            <a:r>
              <a:rPr lang="en-US" sz="2000" dirty="0">
                <a:latin typeface="Arial" panose="020B0604020202020204" pitchFamily="34" charset="0"/>
                <a:cs typeface="Arial" panose="020B0604020202020204" pitchFamily="34" charset="0"/>
              </a:rPr>
              <a:t>why a stratified sample should be used, </a:t>
            </a:r>
            <a:endParaRPr lang="en-US" sz="200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manager wants to survey 10% of the </a:t>
            </a:r>
            <a:r>
              <a:rPr lang="en-US" sz="2000" dirty="0" smtClean="0">
                <a:latin typeface="Arial" panose="020B0604020202020204" pitchFamily="34" charset="0"/>
                <a:cs typeface="Arial" panose="020B0604020202020204" pitchFamily="34" charset="0"/>
              </a:rPr>
              <a:t>members.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women and how many men should be asked? </a:t>
            </a:r>
            <a:endParaRPr lang="en-US" sz="2000" dirty="0" smtClean="0">
              <a:latin typeface="Arial" panose="020B0604020202020204" pitchFamily="34" charset="0"/>
              <a:cs typeface="Arial" panose="020B0604020202020204" pitchFamily="34" charset="0"/>
            </a:endParaRPr>
          </a:p>
          <a:p>
            <a:pPr marL="695325"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club decides to ask 48 </a:t>
            </a:r>
            <a:r>
              <a:rPr lang="en-US" sz="2000" dirty="0" smtClean="0">
                <a:latin typeface="Arial" panose="020B0604020202020204" pitchFamily="34" charset="0"/>
                <a:cs typeface="Arial" panose="020B0604020202020204" pitchFamily="34" charset="0"/>
              </a:rPr>
              <a:t>members. How </a:t>
            </a:r>
            <a:r>
              <a:rPr lang="en-US" sz="2000" dirty="0">
                <a:latin typeface="Arial" panose="020B0604020202020204" pitchFamily="34" charset="0"/>
                <a:cs typeface="Arial" panose="020B0604020202020204" pitchFamily="34" charset="0"/>
              </a:rPr>
              <a:t>many of each gender should it ask?</a:t>
            </a:r>
            <a:endParaRPr lang="pl-PL" sz="2000" dirty="0">
              <a:latin typeface="Arial" panose="020B0604020202020204" pitchFamily="34" charset="0"/>
              <a:cs typeface="Arial" panose="020B0604020202020204" pitchFamily="34" charset="0"/>
            </a:endParaRPr>
          </a:p>
        </p:txBody>
      </p:sp>
      <p:sp>
        <p:nvSpPr>
          <p:cNvPr id="6" name="Rectangle 5"/>
          <p:cNvSpPr/>
          <p:nvPr/>
        </p:nvSpPr>
        <p:spPr>
          <a:xfrm flipH="1">
            <a:off x="265716" y="5373216"/>
            <a:ext cx="5228190"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Work out the sample size as a percentage of the total number of</a:t>
            </a:r>
          </a:p>
          <a:p>
            <a:r>
              <a:rPr lang="en-US" sz="2000" dirty="0" smtClean="0">
                <a:solidFill>
                  <a:schemeClr val="tx1"/>
                </a:solidFill>
                <a:latin typeface="Arial" panose="020B0604020202020204" pitchFamily="34" charset="0"/>
                <a:cs typeface="Arial" panose="020B0604020202020204" pitchFamily="34" charset="0"/>
              </a:rPr>
              <a:t>Members.</a:t>
            </a:r>
            <a:br>
              <a:rPr lang="en-US" sz="2000" dirty="0" smtClean="0">
                <a:solidFill>
                  <a:schemeClr val="tx1"/>
                </a:solidFill>
                <a:latin typeface="Arial" panose="020B0604020202020204" pitchFamily="34" charset="0"/>
                <a:cs typeface="Arial" panose="020B0604020202020204" pitchFamily="34" charset="0"/>
              </a:rPr>
            </a:br>
            <a:endParaRPr lang="en-US" sz="1000" dirty="0">
              <a:solidFill>
                <a:schemeClr val="tx1"/>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2" name="Rectangle 1"/>
          <p:cNvSpPr/>
          <p:nvPr/>
        </p:nvSpPr>
        <p:spPr>
          <a:xfrm>
            <a:off x="1547664" y="5963505"/>
            <a:ext cx="1188146" cy="527580"/>
          </a:xfrm>
          <a:prstGeom prst="rect">
            <a:avLst/>
          </a:prstGeom>
        </p:spPr>
        <p:txBody>
          <a:bodyPr wrap="none">
            <a:spAutoFit/>
          </a:bodyPr>
          <a:lstStyle/>
          <a:p>
            <a14:m xmlns:a14="http://schemas.microsoft.com/office/drawing/2010/main">
              <m:oMath xmlns:m="http://schemas.openxmlformats.org/officeDocument/2006/math">
                <m:f>
                  <m:fPr>
                    <m:ctrlPr>
                      <a:rPr lang="en-US" sz="2000" i="1" smtClean="0">
                        <a:latin typeface="Cambria Math" panose="02040503050406030204" pitchFamily="18" charset="0"/>
                        <a:cs typeface="Arial" panose="020B0604020202020204" pitchFamily="34" charset="0"/>
                      </a:rPr>
                    </m:ctrlPr>
                  </m:fPr>
                  <m:num>
                    <m:r>
                      <a:rPr lang="en-US" sz="2000" b="0" i="1" smtClean="0">
                        <a:latin typeface="Cambria Math" panose="02040503050406030204" pitchFamily="18" charset="0"/>
                        <a:cs typeface="Arial" panose="020B0604020202020204" pitchFamily="34" charset="0"/>
                        <a:sym typeface="Wingdings" panose="05000000000000000000" pitchFamily="2" charset="2"/>
                      </a:rPr>
                      <m:t>48</m:t>
                    </m:r>
                  </m:num>
                  <m:den>
                    <m:r>
                      <a:rPr lang="en-US" sz="2000" i="1">
                        <a:latin typeface="Cambria Math" panose="02040503050406030204" pitchFamily="18" charset="0"/>
                        <a:cs typeface="Arial" panose="020B0604020202020204" pitchFamily="34" charset="0"/>
                        <a:sym typeface="Wingdings" panose="05000000000000000000" pitchFamily="2" charset="2"/>
                      </a:rPr>
                      <m:t></m:t>
                    </m:r>
                  </m:den>
                </m:f>
              </m:oMath>
            </a14:m>
            <a:r>
              <a:rPr lang="en-US" sz="2000" dirty="0" smtClean="0"/>
              <a:t> = </a:t>
            </a:r>
            <a14:m xmlns:a14="http://schemas.microsoft.com/office/drawing/2010/main">
              <m:oMath xmlns:m="http://schemas.openxmlformats.org/officeDocument/2006/math">
                <m:r>
                  <a:rPr lang="en-US" sz="2000" i="1">
                    <a:latin typeface="Cambria Math" panose="02040503050406030204" pitchFamily="18" charset="0"/>
                    <a:cs typeface="Arial" panose="020B0604020202020204" pitchFamily="34" charset="0"/>
                    <a:sym typeface="Wingdings" panose="05000000000000000000" pitchFamily="2" charset="2"/>
                  </a:rPr>
                  <m:t></m:t>
                </m:r>
              </m:oMath>
            </a14:m>
            <a:r>
              <a:rPr lang="en-US" sz="2000" dirty="0" smtClean="0"/>
              <a:t>%</a:t>
            </a:r>
            <a:endParaRPr lang="en-US" sz="2000" dirty="0"/>
          </a:p>
        </p:txBody>
      </p:sp>
    </p:spTree>
    <p:extLst>
      <p:ext uri="{BB962C8B-B14F-4D97-AF65-F5344CB8AC3E}">
        <p14:creationId xmlns:p14="http://schemas.microsoft.com/office/powerpoint/2010/main" val="2857473401"/>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442</a:t>
            </a:r>
            <a:endParaRPr lang="en-GB" sz="1400" b="1" dirty="0">
              <a:latin typeface="Calibri" panose="020F0502020204030204" pitchFamily="34" charset="0"/>
            </a:endParaRPr>
          </a:p>
        </p:txBody>
      </p:sp>
      <p:grpSp>
        <p:nvGrpSpPr>
          <p:cNvPr id="9" name="Group 8"/>
          <p:cNvGrpSpPr/>
          <p:nvPr/>
        </p:nvGrpSpPr>
        <p:grpSpPr>
          <a:xfrm>
            <a:off x="305905" y="1268760"/>
            <a:ext cx="8446220" cy="4393648"/>
            <a:chOff x="3483872" y="1089031"/>
            <a:chExt cx="5264592" cy="4393648"/>
          </a:xfrm>
        </p:grpSpPr>
        <p:sp>
          <p:nvSpPr>
            <p:cNvPr id="10" name="Round Diagonal Corner Rectangle 9"/>
            <p:cNvSpPr/>
            <p:nvPr/>
          </p:nvSpPr>
          <p:spPr>
            <a:xfrm>
              <a:off x="3491880" y="1089031"/>
              <a:ext cx="5256584" cy="439364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39740" y="1666250"/>
              <a:ext cx="5176567" cy="3816429"/>
            </a:xfrm>
            <a:prstGeom prst="rect">
              <a:avLst/>
            </a:prstGeom>
          </p:spPr>
          <p:txBody>
            <a:bodyPr wrap="square">
              <a:spAutoFit/>
            </a:bodyPr>
            <a:lstStyle/>
            <a:p>
              <a:pPr>
                <a:spcAft>
                  <a:spcPts val="0"/>
                </a:spcAft>
                <a:tabLst>
                  <a:tab pos="8010525" algn="r"/>
                </a:tabLst>
              </a:pPr>
              <a:r>
                <a:rPr lang="en-US" sz="2100" dirty="0"/>
                <a:t>A school has 450 students.</a:t>
              </a:r>
            </a:p>
            <a:p>
              <a:pPr>
                <a:spcAft>
                  <a:spcPts val="0"/>
                </a:spcAft>
                <a:tabLst>
                  <a:tab pos="8010525" algn="r"/>
                </a:tabLst>
              </a:pPr>
              <a:r>
                <a:rPr lang="en-US" sz="2100" dirty="0"/>
                <a:t>Each student studies on e of Greek or Spanish or German or French. The table shows the number of students who study each of these languages</a:t>
              </a:r>
              <a:r>
                <a:rPr lang="en-US" sz="2100" dirty="0" smtClean="0"/>
                <a:t>.</a:t>
              </a:r>
              <a:r>
                <a:rPr lang="en-US" sz="2100" dirty="0"/>
                <a:t/>
              </a:r>
              <a:br>
                <a:rPr lang="en-US" sz="2100" dirty="0"/>
              </a:br>
              <a:r>
                <a:rPr lang="en-US" sz="1200" dirty="0" smtClean="0"/>
                <a:t/>
              </a:r>
              <a:br>
                <a:rPr lang="en-US" sz="1200" dirty="0" smtClean="0"/>
              </a:br>
              <a:r>
                <a:rPr lang="en-US" sz="2100" dirty="0" smtClean="0"/>
                <a:t>An </a:t>
              </a:r>
              <a:r>
                <a:rPr lang="en-US" sz="2100" dirty="0"/>
                <a:t>inspector wants to look </a:t>
              </a:r>
              <a:r>
                <a:rPr lang="en-US" sz="2100" dirty="0" smtClean="0"/>
                <a:t/>
              </a:r>
              <a:br>
                <a:rPr lang="en-US" sz="2100" dirty="0" smtClean="0"/>
              </a:br>
              <a:r>
                <a:rPr lang="en-US" sz="2100" dirty="0" smtClean="0"/>
                <a:t>at </a:t>
              </a:r>
              <a:r>
                <a:rPr lang="en-US" sz="2100" dirty="0"/>
                <a:t>the work of </a:t>
              </a:r>
              <a:r>
                <a:rPr lang="en-US" sz="2100" dirty="0" smtClean="0"/>
                <a:t>a </a:t>
              </a:r>
              <a:r>
                <a:rPr lang="en-US" sz="2100" dirty="0"/>
                <a:t>stratified </a:t>
              </a:r>
              <a:r>
                <a:rPr lang="en-US" sz="2100" dirty="0" smtClean="0"/>
                <a:t/>
              </a:r>
              <a:br>
                <a:rPr lang="en-US" sz="2100" dirty="0" smtClean="0"/>
              </a:br>
              <a:r>
                <a:rPr lang="en-US" sz="2100" dirty="0" smtClean="0"/>
                <a:t>sample </a:t>
              </a:r>
              <a:r>
                <a:rPr lang="en-US" sz="2100" dirty="0"/>
                <a:t>of 70 of </a:t>
              </a:r>
              <a:r>
                <a:rPr lang="en-US" sz="2100" dirty="0" smtClean="0"/>
                <a:t>these </a:t>
              </a:r>
              <a:r>
                <a:rPr lang="en-US" sz="2100" dirty="0"/>
                <a:t>students.</a:t>
              </a:r>
            </a:p>
            <a:p>
              <a:pPr>
                <a:spcAft>
                  <a:spcPts val="0"/>
                </a:spcAft>
                <a:tabLst>
                  <a:tab pos="8010525" algn="r"/>
                </a:tabLst>
              </a:pPr>
              <a:r>
                <a:rPr lang="en-US" sz="2100" dirty="0"/>
                <a:t>Find the number of students </a:t>
              </a:r>
              <a:r>
                <a:rPr lang="en-US" sz="2100" dirty="0" smtClean="0"/>
                <a:t/>
              </a:r>
              <a:br>
                <a:rPr lang="en-US" sz="2100" dirty="0" smtClean="0"/>
              </a:br>
              <a:r>
                <a:rPr lang="en-US" sz="2100" dirty="0" smtClean="0"/>
                <a:t>studying </a:t>
              </a:r>
              <a:r>
                <a:rPr lang="en-US" sz="2100" dirty="0"/>
                <a:t>each of these </a:t>
              </a:r>
              <a:r>
                <a:rPr lang="en-US" sz="2100" dirty="0" smtClean="0"/>
                <a:t/>
              </a:r>
              <a:br>
                <a:rPr lang="en-US" sz="2100" dirty="0" smtClean="0"/>
              </a:br>
              <a:r>
                <a:rPr lang="en-US" sz="2100" dirty="0" smtClean="0"/>
                <a:t>languages </a:t>
              </a:r>
              <a:r>
                <a:rPr lang="en-US" sz="2100" dirty="0"/>
                <a:t>that </a:t>
              </a:r>
              <a:r>
                <a:rPr lang="en-US" sz="2100" dirty="0" smtClean="0"/>
                <a:t>should </a:t>
              </a:r>
              <a:r>
                <a:rPr lang="en-US" sz="2100" dirty="0"/>
                <a:t>be in the sample. </a:t>
              </a:r>
              <a:r>
                <a:rPr lang="en-US" sz="2100" dirty="0" smtClean="0"/>
                <a:t>	</a:t>
              </a:r>
              <a:r>
                <a:rPr lang="en-US" sz="2100" b="1" dirty="0" smtClean="0"/>
                <a:t>(</a:t>
              </a:r>
              <a:r>
                <a:rPr lang="en-US" sz="2100" b="1" dirty="0"/>
                <a:t>3 marks)</a:t>
              </a:r>
            </a:p>
            <a:p>
              <a:pPr>
                <a:spcAft>
                  <a:spcPts val="0"/>
                </a:spcAft>
                <a:tabLst>
                  <a:tab pos="8010525" algn="r"/>
                </a:tabLst>
              </a:pPr>
              <a:r>
                <a:rPr lang="en-US" sz="2100" dirty="0" smtClean="0"/>
                <a:t>	</a:t>
              </a:r>
              <a:r>
                <a:rPr lang="en-US" sz="2100" i="1" dirty="0" smtClean="0"/>
                <a:t>Nov </a:t>
              </a:r>
              <a:r>
                <a:rPr lang="en-US" sz="2100" i="1" dirty="0"/>
                <a:t>2006, </a:t>
              </a:r>
              <a:r>
                <a:rPr lang="en-US" sz="2100" i="1" dirty="0" smtClean="0"/>
                <a:t>Q15</a:t>
              </a:r>
              <a:r>
                <a:rPr lang="en-US" sz="2100" i="1" dirty="0"/>
                <a:t>, 5525/06J</a:t>
              </a:r>
              <a:endParaRPr lang="en-US" sz="2100" b="1" i="1" dirty="0"/>
            </a:p>
          </p:txBody>
        </p:sp>
      </p:gr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3709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84028187"/>
              </p:ext>
            </p:extLst>
          </p:nvPr>
        </p:nvGraphicFramePr>
        <p:xfrm>
          <a:off x="4283968" y="2887960"/>
          <a:ext cx="4320480" cy="1981200"/>
        </p:xfrm>
        <a:graphic>
          <a:graphicData uri="http://schemas.openxmlformats.org/drawingml/2006/table">
            <a:tbl>
              <a:tblPr firstRow="1" bandRow="1">
                <a:tableStyleId>{5940675A-B579-460E-94D1-54222C63F5DA}</a:tableStyleId>
              </a:tblPr>
              <a:tblGrid>
                <a:gridCol w="1363028"/>
                <a:gridCol w="2957452"/>
              </a:tblGrid>
              <a:tr h="313628">
                <a:tc>
                  <a:txBody>
                    <a:bodyPr/>
                    <a:lstStyle/>
                    <a:p>
                      <a:pPr algn="ctr"/>
                      <a:r>
                        <a:rPr lang="en-US" sz="2000" b="1" i="0" dirty="0" smtClean="0">
                          <a:latin typeface="Arial" panose="020B0604020202020204" pitchFamily="34" charset="0"/>
                          <a:cs typeface="Arial" panose="020B0604020202020204" pitchFamily="34" charset="0"/>
                        </a:rPr>
                        <a:t>Language</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Students</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Greek</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Spanish</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German</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French</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4" name="Rectangle 13"/>
          <p:cNvSpPr/>
          <p:nvPr/>
        </p:nvSpPr>
        <p:spPr>
          <a:xfrm flipH="1">
            <a:off x="251941" y="5805264"/>
            <a:ext cx="8500183" cy="70788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Show all your calculations clearly. You could add columns to the table</a:t>
            </a:r>
          </a:p>
        </p:txBody>
      </p:sp>
    </p:spTree>
    <p:extLst>
      <p:ext uri="{BB962C8B-B14F-4D97-AF65-F5344CB8AC3E}">
        <p14:creationId xmlns:p14="http://schemas.microsoft.com/office/powerpoint/2010/main" val="3941912344"/>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 name="Rectangle 1"/>
          <p:cNvSpPr/>
          <p:nvPr/>
        </p:nvSpPr>
        <p:spPr>
          <a:xfrm>
            <a:off x="179512" y="1124744"/>
            <a:ext cx="8712968" cy="5478423"/>
          </a:xfrm>
          <a:prstGeom prst="rect">
            <a:avLst/>
          </a:prstGeom>
        </p:spPr>
        <p:txBody>
          <a:bodyPr wrap="square" numCol="1" spcCol="182880">
            <a:spAutoFit/>
          </a:bodyPr>
          <a:lstStyle/>
          <a:p>
            <a:pPr>
              <a:buClr>
                <a:srgbClr val="0070C0"/>
              </a:buClr>
              <a:tabLst>
                <a:tab pos="804863" algn="l"/>
                <a:tab pos="8521700" algn="r"/>
              </a:tabLst>
            </a:pPr>
            <a:r>
              <a:rPr lang="en-US" sz="2500" b="1" dirty="0" smtClean="0">
                <a:solidFill>
                  <a:srgbClr val="FF0000"/>
                </a:solidFill>
                <a:latin typeface="Arial" panose="020B0604020202020204" pitchFamily="34" charset="0"/>
                <a:cs typeface="Arial" panose="020B0604020202020204" pitchFamily="34" charset="0"/>
              </a:rPr>
              <a:t>14 </a:t>
            </a:r>
            <a:r>
              <a:rPr lang="en-US" sz="2500" b="1" dirty="0">
                <a:solidFill>
                  <a:srgbClr val="FF0000"/>
                </a:solidFill>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Further statistics 	439</a:t>
            </a: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Prior knowledge </a:t>
            </a:r>
            <a:r>
              <a:rPr lang="en-US" sz="2500" dirty="0">
                <a:latin typeface="Arial" panose="020B0604020202020204" pitchFamily="34" charset="0"/>
                <a:cs typeface="Arial" panose="020B0604020202020204" pitchFamily="34" charset="0"/>
              </a:rPr>
              <a:t>check </a:t>
            </a:r>
            <a:r>
              <a:rPr lang="en-US" sz="2500" dirty="0" smtClean="0">
                <a:latin typeface="Arial" panose="020B0604020202020204" pitchFamily="34" charset="0"/>
                <a:cs typeface="Arial" panose="020B0604020202020204" pitchFamily="34" charset="0"/>
              </a:rPr>
              <a:t>	439</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14.1</a:t>
            </a:r>
            <a:r>
              <a:rPr lang="en-US" sz="2500" dirty="0" smtClean="0">
                <a:latin typeface="Arial" panose="020B0604020202020204" pitchFamily="34" charset="0"/>
                <a:cs typeface="Arial" panose="020B0604020202020204" pitchFamily="34" charset="0"/>
              </a:rPr>
              <a:t>	Sampling 	440</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14.2</a:t>
            </a:r>
            <a:r>
              <a:rPr lang="en-US" sz="2500" dirty="0" smtClean="0">
                <a:latin typeface="Arial" panose="020B0604020202020204" pitchFamily="34" charset="0"/>
                <a:cs typeface="Arial" panose="020B0604020202020204" pitchFamily="34" charset="0"/>
              </a:rPr>
              <a:t>	Cumulative </a:t>
            </a:r>
            <a:r>
              <a:rPr lang="en-US" sz="2500" dirty="0">
                <a:latin typeface="Arial" panose="020B0604020202020204" pitchFamily="34" charset="0"/>
                <a:cs typeface="Arial" panose="020B0604020202020204" pitchFamily="34" charset="0"/>
              </a:rPr>
              <a:t>frequency </a:t>
            </a:r>
            <a:r>
              <a:rPr lang="en-US" sz="2500" dirty="0" smtClean="0">
                <a:latin typeface="Arial" panose="020B0604020202020204" pitchFamily="34" charset="0"/>
                <a:cs typeface="Arial" panose="020B0604020202020204" pitchFamily="34" charset="0"/>
              </a:rPr>
              <a:t>	443</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14.3</a:t>
            </a:r>
            <a:r>
              <a:rPr lang="en-US" sz="2500" dirty="0" smtClean="0">
                <a:latin typeface="Arial" panose="020B0604020202020204" pitchFamily="34" charset="0"/>
                <a:cs typeface="Arial" panose="020B0604020202020204" pitchFamily="34" charset="0"/>
              </a:rPr>
              <a:t>	Box </a:t>
            </a:r>
            <a:r>
              <a:rPr lang="en-US" sz="2500" dirty="0">
                <a:latin typeface="Arial" panose="020B0604020202020204" pitchFamily="34" charset="0"/>
                <a:cs typeface="Arial" panose="020B0604020202020204" pitchFamily="34" charset="0"/>
              </a:rPr>
              <a:t>plots </a:t>
            </a:r>
            <a:r>
              <a:rPr lang="en-US" sz="2500" dirty="0" smtClean="0">
                <a:latin typeface="Arial" panose="020B0604020202020204" pitchFamily="34" charset="0"/>
                <a:cs typeface="Arial" panose="020B0604020202020204" pitchFamily="34" charset="0"/>
              </a:rPr>
              <a:t>	446</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14.4</a:t>
            </a:r>
            <a:r>
              <a:rPr lang="en-US" sz="2500" dirty="0" smtClean="0">
                <a:latin typeface="Arial" panose="020B0604020202020204" pitchFamily="34" charset="0"/>
                <a:cs typeface="Arial" panose="020B0604020202020204" pitchFamily="34" charset="0"/>
              </a:rPr>
              <a:t>	Drawing </a:t>
            </a:r>
            <a:r>
              <a:rPr lang="en-US" sz="2500" dirty="0">
                <a:latin typeface="Arial" panose="020B0604020202020204" pitchFamily="34" charset="0"/>
                <a:cs typeface="Arial" panose="020B0604020202020204" pitchFamily="34" charset="0"/>
              </a:rPr>
              <a:t>histograms </a:t>
            </a:r>
            <a:r>
              <a:rPr lang="en-US" sz="2500" dirty="0" smtClean="0">
                <a:latin typeface="Arial" panose="020B0604020202020204" pitchFamily="34" charset="0"/>
                <a:cs typeface="Arial" panose="020B0604020202020204" pitchFamily="34" charset="0"/>
              </a:rPr>
              <a:t>	449</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14.5</a:t>
            </a:r>
            <a:r>
              <a:rPr lang="en-US" sz="2500" dirty="0" smtClean="0">
                <a:latin typeface="Arial" panose="020B0604020202020204" pitchFamily="34" charset="0"/>
                <a:cs typeface="Arial" panose="020B0604020202020204" pitchFamily="34" charset="0"/>
              </a:rPr>
              <a:t>	Interpreting </a:t>
            </a:r>
            <a:r>
              <a:rPr lang="en-US" sz="2500" dirty="0">
                <a:latin typeface="Arial" panose="020B0604020202020204" pitchFamily="34" charset="0"/>
                <a:cs typeface="Arial" panose="020B0604020202020204" pitchFamily="34" charset="0"/>
              </a:rPr>
              <a:t>histograms </a:t>
            </a:r>
            <a:r>
              <a:rPr lang="en-US" sz="2500" dirty="0" smtClean="0">
                <a:latin typeface="Arial" panose="020B0604020202020204" pitchFamily="34" charset="0"/>
                <a:cs typeface="Arial" panose="020B0604020202020204" pitchFamily="34" charset="0"/>
              </a:rPr>
              <a:t>	450</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b="1" dirty="0" smtClean="0">
                <a:latin typeface="Arial" panose="020B0604020202020204" pitchFamily="34" charset="0"/>
                <a:cs typeface="Arial" panose="020B0604020202020204" pitchFamily="34" charset="0"/>
              </a:rPr>
              <a:t>14.6</a:t>
            </a:r>
            <a:r>
              <a:rPr lang="en-US" sz="2500" dirty="0" smtClean="0">
                <a:latin typeface="Arial" panose="020B0604020202020204" pitchFamily="34" charset="0"/>
                <a:cs typeface="Arial" panose="020B0604020202020204" pitchFamily="34" charset="0"/>
              </a:rPr>
              <a:t>	Comparing </a:t>
            </a:r>
            <a:r>
              <a:rPr lang="en-US" sz="2500" dirty="0">
                <a:latin typeface="Arial" panose="020B0604020202020204" pitchFamily="34" charset="0"/>
                <a:cs typeface="Arial" panose="020B0604020202020204" pitchFamily="34" charset="0"/>
              </a:rPr>
              <a:t>and describing populations </a:t>
            </a:r>
            <a:r>
              <a:rPr lang="en-US" sz="2500" dirty="0" smtClean="0">
                <a:latin typeface="Arial" panose="020B0604020202020204" pitchFamily="34" charset="0"/>
                <a:cs typeface="Arial" panose="020B0604020202020204" pitchFamily="34" charset="0"/>
              </a:rPr>
              <a:t>	453 </a:t>
            </a:r>
          </a:p>
          <a:p>
            <a:pPr>
              <a:buClr>
                <a:srgbClr val="0070C0"/>
              </a:buClr>
              <a:tabLst>
                <a:tab pos="804863" algn="l"/>
                <a:tab pos="8521700" algn="r"/>
              </a:tabLst>
            </a:pPr>
            <a:r>
              <a:rPr lang="en-US" sz="2500" dirty="0">
                <a:latin typeface="Arial" panose="020B0604020202020204" pitchFamily="34" charset="0"/>
                <a:cs typeface="Arial" panose="020B0604020202020204" pitchFamily="34" charset="0"/>
              </a:rPr>
              <a:t>	</a:t>
            </a:r>
            <a:r>
              <a:rPr lang="en-US" sz="2500" dirty="0" smtClean="0">
                <a:latin typeface="Arial" panose="020B0604020202020204" pitchFamily="34" charset="0"/>
                <a:cs typeface="Arial" panose="020B0604020202020204" pitchFamily="34" charset="0"/>
              </a:rPr>
              <a:t>Problem-solving</a:t>
            </a:r>
            <a:r>
              <a:rPr lang="en-US" sz="2500" dirty="0">
                <a:latin typeface="Arial" panose="020B0604020202020204" pitchFamily="34" charset="0"/>
                <a:cs typeface="Arial" panose="020B0604020202020204" pitchFamily="34" charset="0"/>
              </a:rPr>
              <a:t>: Brain training </a:t>
            </a:r>
            <a:r>
              <a:rPr lang="en-US" sz="2500" dirty="0" smtClean="0">
                <a:latin typeface="Arial" panose="020B0604020202020204" pitchFamily="34" charset="0"/>
                <a:cs typeface="Arial" panose="020B0604020202020204" pitchFamily="34" charset="0"/>
              </a:rPr>
              <a:t>	456</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Checkup 	457</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Strengthen 	458</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Extend 	463</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Knowledge </a:t>
            </a:r>
            <a:r>
              <a:rPr lang="en-US" sz="2500" dirty="0">
                <a:latin typeface="Arial" panose="020B0604020202020204" pitchFamily="34" charset="0"/>
                <a:cs typeface="Arial" panose="020B0604020202020204" pitchFamily="34" charset="0"/>
              </a:rPr>
              <a:t>check </a:t>
            </a:r>
            <a:r>
              <a:rPr lang="en-US" sz="2500" dirty="0" smtClean="0">
                <a:latin typeface="Arial" panose="020B0604020202020204" pitchFamily="34" charset="0"/>
                <a:cs typeface="Arial" panose="020B0604020202020204" pitchFamily="34" charset="0"/>
              </a:rPr>
              <a:t>	466</a:t>
            </a:r>
            <a:endParaRPr lang="en-US" sz="2500" dirty="0">
              <a:latin typeface="Arial" panose="020B0604020202020204" pitchFamily="34" charset="0"/>
              <a:cs typeface="Arial" panose="020B0604020202020204" pitchFamily="34" charset="0"/>
            </a:endParaRPr>
          </a:p>
          <a:p>
            <a:pPr>
              <a:buClr>
                <a:srgbClr val="0070C0"/>
              </a:buClr>
              <a:tabLst>
                <a:tab pos="804863" algn="l"/>
                <a:tab pos="8521700" algn="r"/>
              </a:tabLst>
            </a:pPr>
            <a:r>
              <a:rPr lang="en-US" sz="2500" dirty="0" smtClean="0">
                <a:latin typeface="Arial" panose="020B0604020202020204" pitchFamily="34" charset="0"/>
                <a:cs typeface="Arial" panose="020B0604020202020204" pitchFamily="34" charset="0"/>
              </a:rPr>
              <a:t>	Unit </a:t>
            </a:r>
            <a:r>
              <a:rPr lang="en-US" sz="2500" dirty="0">
                <a:latin typeface="Arial" panose="020B0604020202020204" pitchFamily="34" charset="0"/>
                <a:cs typeface="Arial" panose="020B0604020202020204" pitchFamily="34" charset="0"/>
              </a:rPr>
              <a:t>test </a:t>
            </a:r>
            <a:r>
              <a:rPr lang="en-US" sz="2500" dirty="0" smtClean="0">
                <a:latin typeface="Arial" panose="020B0604020202020204" pitchFamily="34" charset="0"/>
                <a:cs typeface="Arial" panose="020B0604020202020204" pitchFamily="34" charset="0"/>
              </a:rPr>
              <a:t>	468</a:t>
            </a:r>
            <a:endParaRPr lang="en-US" sz="2500" dirty="0">
              <a:latin typeface="Arial" panose="020B0604020202020204" pitchFamily="34" charset="0"/>
              <a:cs typeface="Arial" panose="020B0604020202020204" pitchFamily="34" charset="0"/>
            </a:endParaRPr>
          </a:p>
        </p:txBody>
      </p:sp>
      <p:sp>
        <p:nvSpPr>
          <p:cNvPr id="6" name="Round Same Side Corner Rectangle 5">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iv</a:t>
            </a:r>
            <a:endParaRPr lang="en-GB" sz="1400" b="1" dirty="0">
              <a:latin typeface="Calibri" panose="020F0502020204030204" pitchFamily="34" charset="0"/>
            </a:endParaRPr>
          </a:p>
        </p:txBody>
      </p:sp>
    </p:spTree>
    <p:extLst>
      <p:ext uri="{BB962C8B-B14F-4D97-AF65-F5344CB8AC3E}">
        <p14:creationId xmlns:p14="http://schemas.microsoft.com/office/powerpoint/2010/main" val="2748104566"/>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442</a:t>
            </a:r>
            <a:endParaRPr lang="en-GB" sz="1400" b="1" dirty="0">
              <a:latin typeface="Calibri" panose="020F0502020204030204" pitchFamily="34" charset="0"/>
            </a:endParaRPr>
          </a:p>
        </p:txBody>
      </p:sp>
      <p:sp>
        <p:nvSpPr>
          <p:cNvPr id="3" name="Rectangle 2"/>
          <p:cNvSpPr/>
          <p:nvPr/>
        </p:nvSpPr>
        <p:spPr>
          <a:xfrm>
            <a:off x="251520" y="1234495"/>
            <a:ext cx="5256584" cy="4708981"/>
          </a:xfrm>
          <a:prstGeom prst="rect">
            <a:avLst/>
          </a:prstGeom>
        </p:spPr>
        <p:txBody>
          <a:bodyPr wrap="square">
            <a:spAutoFit/>
          </a:bodyPr>
          <a:lstStyle/>
          <a:p>
            <a:pPr marL="457200" indent="-457200">
              <a:buClr>
                <a:srgbClr val="C00000"/>
              </a:buClr>
              <a:buFont typeface="+mj-lt"/>
              <a:buAutoNum type="arabicPeriod" startAt="10"/>
              <a:tabLst>
                <a:tab pos="914400" algn="l"/>
                <a:tab pos="2743200" algn="l"/>
              </a:tabLst>
            </a:pPr>
            <a:r>
              <a:rPr lang="en-US" sz="2000" b="1" dirty="0" smtClean="0">
                <a:solidFill>
                  <a:srgbClr val="C00000"/>
                </a:solidFill>
                <a:latin typeface="Arial" panose="020B0604020202020204" pitchFamily="34" charset="0"/>
                <a:cs typeface="Arial" panose="020B0604020202020204" pitchFamily="34" charset="0"/>
              </a:rPr>
              <a:t>STEM </a:t>
            </a:r>
            <a:r>
              <a:rPr lang="en-US" sz="2000" b="1" dirty="0">
                <a:solidFill>
                  <a:srgbClr val="C00000"/>
                </a:solidFill>
                <a:latin typeface="Arial" panose="020B0604020202020204" pitchFamily="34" charset="0"/>
                <a:cs typeface="Arial" panose="020B0604020202020204" pitchFamily="34" charset="0"/>
              </a:rPr>
              <a:t>/ Problem-solving </a:t>
            </a:r>
            <a:r>
              <a:rPr lang="en-US" sz="2000" dirty="0">
                <a:latin typeface="Arial" panose="020B0604020202020204" pitchFamily="34" charset="0"/>
                <a:cs typeface="Arial" panose="020B0604020202020204" pitchFamily="34" charset="0"/>
              </a:rPr>
              <a:t>A scientist wishes to find out how many fish are in a </a:t>
            </a:r>
            <a:r>
              <a:rPr lang="en-US" sz="2000" dirty="0" smtClean="0">
                <a:latin typeface="Arial" panose="020B0604020202020204" pitchFamily="34" charset="0"/>
                <a:cs typeface="Arial" panose="020B0604020202020204" pitchFamily="34" charset="0"/>
              </a:rPr>
              <a:t>lake.</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He </a:t>
            </a:r>
            <a:r>
              <a:rPr lang="en-US" sz="2000" dirty="0">
                <a:latin typeface="Arial" panose="020B0604020202020204" pitchFamily="34" charset="0"/>
                <a:cs typeface="Arial" panose="020B0604020202020204" pitchFamily="34" charset="0"/>
              </a:rPr>
              <a:t>catches 40 fish and marks them with a small </a:t>
            </a:r>
            <a:r>
              <a:rPr lang="en-US" sz="2000" dirty="0" smtClean="0">
                <a:latin typeface="Arial" panose="020B0604020202020204" pitchFamily="34" charset="0"/>
                <a:cs typeface="Arial" panose="020B0604020202020204" pitchFamily="34" charset="0"/>
              </a:rPr>
              <a:t>tag.</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Two </a:t>
            </a:r>
            <a:r>
              <a:rPr lang="en-US" sz="2000" dirty="0">
                <a:latin typeface="Arial" panose="020B0604020202020204" pitchFamily="34" charset="0"/>
                <a:cs typeface="Arial" panose="020B0604020202020204" pitchFamily="34" charset="0"/>
              </a:rPr>
              <a:t>weeks later, he returns to the lake and catches another 40 fish. Five of the fish he catches have been marked with his tag. </a:t>
            </a:r>
            <a:endParaRPr lang="en-US" sz="2000" dirty="0" smtClean="0">
              <a:latin typeface="Arial" panose="020B0604020202020204" pitchFamily="34" charset="0"/>
              <a:cs typeface="Arial" panose="020B0604020202020204" pitchFamily="34" charset="0"/>
            </a:endParaRPr>
          </a:p>
          <a:p>
            <a:pPr marL="804863"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fraction of the fish he catches in the second sample are tagged?</a:t>
            </a:r>
          </a:p>
          <a:p>
            <a:pPr marL="804863" lvl="1" indent="-347663">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Assume </a:t>
            </a:r>
            <a:r>
              <a:rPr lang="en-US" sz="2000" dirty="0">
                <a:latin typeface="Arial" panose="020B0604020202020204" pitchFamily="34" charset="0"/>
                <a:cs typeface="Arial" panose="020B0604020202020204" pitchFamily="34" charset="0"/>
              </a:rPr>
              <a:t>the fraction tagged in the sample is the same as the fraction tagged in the lake.</a:t>
            </a:r>
          </a:p>
          <a:p>
            <a:pPr marL="347663" indent="-347663">
              <a:buClr>
                <a:srgbClr val="C00000"/>
              </a:buClr>
              <a:buFont typeface="+mj-lt"/>
              <a:buAutoNum type="arabicPeriod" startAt="10"/>
              <a:tabLst>
                <a:tab pos="914400" algn="l"/>
                <a:tab pos="2743200" algn="l"/>
              </a:tabLst>
            </a:pPr>
            <a:r>
              <a:rPr lang="en-US" sz="2000" dirty="0">
                <a:latin typeface="Arial" panose="020B0604020202020204" pitchFamily="34" charset="0"/>
                <a:cs typeface="Arial" panose="020B0604020202020204" pitchFamily="34" charset="0"/>
              </a:rPr>
              <a:t>Estimate how many fish are in the lake.</a:t>
            </a:r>
            <a:endParaRPr lang="pl-PL" sz="2000" dirty="0">
              <a:latin typeface="Arial" panose="020B0604020202020204" pitchFamily="34" charset="0"/>
              <a:cs typeface="Arial" panose="020B0604020202020204" pitchFamily="34" charset="0"/>
            </a:endParaRPr>
          </a:p>
        </p:txBody>
      </p:sp>
      <p:sp>
        <p:nvSpPr>
          <p:cNvPr id="6" name="Rectangle 5"/>
          <p:cNvSpPr/>
          <p:nvPr/>
        </p:nvSpPr>
        <p:spPr>
          <a:xfrm flipH="1">
            <a:off x="265716" y="5581689"/>
            <a:ext cx="5228190"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Q10b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Let/be the number of fish in the lake. Write an expression for the fraction of tagged fish in the lake.</a:t>
            </a:r>
            <a:endParaRPr lang="en-US" sz="10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260344842"/>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442</a:t>
            </a:r>
            <a:endParaRPr lang="en-GB" sz="1400" b="1" dirty="0">
              <a:latin typeface="Calibri" panose="020F0502020204030204" pitchFamily="34" charset="0"/>
            </a:endParaRPr>
          </a:p>
        </p:txBody>
      </p:sp>
      <p:sp>
        <p:nvSpPr>
          <p:cNvPr id="3" name="Rectangle 2"/>
          <p:cNvSpPr/>
          <p:nvPr/>
        </p:nvSpPr>
        <p:spPr>
          <a:xfrm>
            <a:off x="251520" y="1234495"/>
            <a:ext cx="5256584" cy="5170646"/>
          </a:xfrm>
          <a:prstGeom prst="rect">
            <a:avLst/>
          </a:prstGeom>
        </p:spPr>
        <p:txBody>
          <a:bodyPr wrap="square">
            <a:spAutoFit/>
          </a:bodyPr>
          <a:lstStyle/>
          <a:p>
            <a:pPr marL="685800" indent="-685800">
              <a:buClr>
                <a:srgbClr val="C00000"/>
              </a:buClr>
              <a:buFont typeface="+mj-lt"/>
              <a:buAutoNum type="arabicPeriod" startAt="11"/>
              <a:tabLst>
                <a:tab pos="914400" algn="l"/>
                <a:tab pos="2743200" algn="l"/>
              </a:tabLst>
            </a:pPr>
            <a:r>
              <a:rPr lang="en-US" sz="3000" b="1" dirty="0" smtClean="0">
                <a:solidFill>
                  <a:srgbClr val="C00000"/>
                </a:solidFill>
                <a:latin typeface="Arial" panose="020B0604020202020204" pitchFamily="34" charset="0"/>
                <a:cs typeface="Arial" panose="020B0604020202020204" pitchFamily="34" charset="0"/>
              </a:rPr>
              <a:t>STEM </a:t>
            </a:r>
            <a:r>
              <a:rPr lang="en-US" sz="3000" b="1" dirty="0">
                <a:solidFill>
                  <a:srgbClr val="C00000"/>
                </a:solidFill>
                <a:latin typeface="Arial" panose="020B0604020202020204" pitchFamily="34" charset="0"/>
                <a:cs typeface="Arial" panose="020B0604020202020204" pitchFamily="34" charset="0"/>
              </a:rPr>
              <a:t>/ Problem-solving </a:t>
            </a:r>
            <a:r>
              <a:rPr lang="en-US" sz="3000" dirty="0">
                <a:latin typeface="Arial" panose="020B0604020202020204" pitchFamily="34" charset="0"/>
                <a:cs typeface="Arial" panose="020B0604020202020204" pitchFamily="34" charset="0"/>
              </a:rPr>
              <a:t>A naturalist captures 30 bats in a cave and tags them. There are approximately 600 bats in the </a:t>
            </a:r>
            <a:r>
              <a:rPr lang="en-US" sz="3000" dirty="0" smtClean="0">
                <a:latin typeface="Arial" panose="020B0604020202020204" pitchFamily="34" charset="0"/>
                <a:cs typeface="Arial" panose="020B0604020202020204" pitchFamily="34" charset="0"/>
              </a:rPr>
              <a:t>colony.</a:t>
            </a:r>
            <a:br>
              <a:rPr lang="en-US" sz="3000" dirty="0" smtClean="0">
                <a:latin typeface="Arial" panose="020B0604020202020204" pitchFamily="34" charset="0"/>
                <a:cs typeface="Arial" panose="020B0604020202020204" pitchFamily="34" charset="0"/>
              </a:rPr>
            </a:b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naturalist returns a month later and captures 40 bats. How many would she expect to find tagged?.</a:t>
            </a:r>
            <a:endParaRPr lang="pl-PL" sz="30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pic>
        <p:nvPicPr>
          <p:cNvPr id="1026" name="Picture 2" descr="Image result for bat"/>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2843808" y="5661248"/>
            <a:ext cx="2664296" cy="1033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56829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443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59866604"/>
              </p:ext>
            </p:extLst>
          </p:nvPr>
        </p:nvGraphicFramePr>
        <p:xfrm>
          <a:off x="251518" y="1268760"/>
          <a:ext cx="8568952" cy="4714840"/>
        </p:xfrm>
        <a:graphic>
          <a:graphicData uri="http://schemas.openxmlformats.org/drawingml/2006/table">
            <a:tbl>
              <a:tblPr firstRow="1" bandRow="1">
                <a:effectLst/>
                <a:tableStyleId>{5940675A-B579-460E-94D1-54222C63F5DA}</a:tableStyleId>
              </a:tblPr>
              <a:tblGrid>
                <a:gridCol w="2142238"/>
                <a:gridCol w="2754308"/>
                <a:gridCol w="367240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Draw and interpret cumulative frequency tables and diagrams.</a:t>
                      </a: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Work out the median, quartiles and interquartile range from a cumulative frequency diagram.</a:t>
                      </a:r>
                      <a:endParaRPr lang="en-US" sz="24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400" dirty="0" smtClean="0">
                          <a:latin typeface="Arial" panose="020B0604020202020204" pitchFamily="34" charset="0"/>
                          <a:cs typeface="Arial" panose="020B0604020202020204" pitchFamily="34" charset="0"/>
                        </a:rPr>
                        <a:t>Having a 'running total' of data helps you work out how many data values are less than or greater than a given number.</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Arial" panose="020B0604020202020204" pitchFamily="34" charset="0"/>
                        <a:buNone/>
                      </a:pPr>
                      <a:r>
                        <a:rPr lang="en-US" sz="2600" dirty="0" smtClean="0">
                          <a:latin typeface="Arial" panose="020B0604020202020204" pitchFamily="34" charset="0"/>
                          <a:cs typeface="Arial" panose="020B0604020202020204" pitchFamily="34" charset="0"/>
                        </a:rPr>
                        <a:t>How many lengths of wood are</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less than or equal to 5 m long</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less than or equal to 10m long </a:t>
                      </a:r>
                    </a:p>
                    <a:p>
                      <a:pPr marL="342900" indent="-342900">
                        <a:buFont typeface="Arial" panose="020B0604020202020204" pitchFamily="34" charset="0"/>
                        <a:buChar char="•"/>
                      </a:pPr>
                      <a:r>
                        <a:rPr lang="en-US" sz="2600" dirty="0" smtClean="0">
                          <a:latin typeface="Arial" panose="020B0604020202020204" pitchFamily="34" charset="0"/>
                          <a:cs typeface="Arial" panose="020B0604020202020204" pitchFamily="34" charset="0"/>
                        </a:rPr>
                        <a:t>more than 5m long?</a:t>
                      </a:r>
                      <a:endParaRPr lang="en-US" sz="26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14.2</a:t>
            </a:r>
            <a:endParaRPr lang="en-US" sz="2460" dirty="0">
              <a:solidFill>
                <a:schemeClr val="tx1"/>
              </a:solidFill>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844079626"/>
              </p:ext>
            </p:extLst>
          </p:nvPr>
        </p:nvGraphicFramePr>
        <p:xfrm>
          <a:off x="5220072" y="3987512"/>
          <a:ext cx="3456384" cy="1889760"/>
        </p:xfrm>
        <a:graphic>
          <a:graphicData uri="http://schemas.openxmlformats.org/drawingml/2006/table">
            <a:tbl>
              <a:tblPr firstRow="1" bandRow="1">
                <a:tableStyleId>{5940675A-B579-460E-94D1-54222C63F5DA}</a:tableStyleId>
              </a:tblPr>
              <a:tblGrid>
                <a:gridCol w="2042297"/>
                <a:gridCol w="1414087"/>
              </a:tblGrid>
              <a:tr h="600410">
                <a:tc>
                  <a:txBody>
                    <a:bodyPr/>
                    <a:lstStyle/>
                    <a:p>
                      <a:pPr algn="ctr"/>
                      <a:r>
                        <a:rPr lang="en-US" sz="2000" b="1" i="0" dirty="0" smtClean="0">
                          <a:latin typeface="Arial" panose="020B0604020202020204" pitchFamily="34" charset="0"/>
                          <a:cs typeface="Arial" panose="020B0604020202020204" pitchFamily="34" charset="0"/>
                        </a:rPr>
                        <a:t>Length of</a:t>
                      </a:r>
                      <a:r>
                        <a:rPr lang="en-US" sz="2000" b="1" i="0" baseline="0" dirty="0" smtClean="0">
                          <a:latin typeface="Arial" panose="020B0604020202020204" pitchFamily="34" charset="0"/>
                          <a:cs typeface="Arial" panose="020B0604020202020204" pitchFamily="34" charset="0"/>
                        </a:rPr>
                        <a:t> wood, / (m)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Frequency</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39362">
                <a:tc>
                  <a:txBody>
                    <a:bodyPr/>
                    <a:lstStyle/>
                    <a:p>
                      <a:pPr algn="ctr"/>
                      <a:r>
                        <a:rPr lang="en-US" sz="2000" dirty="0" smtClean="0">
                          <a:latin typeface="Arial" panose="020B0604020202020204" pitchFamily="34" charset="0"/>
                          <a:cs typeface="Arial" panose="020B0604020202020204" pitchFamily="34" charset="0"/>
                        </a:rPr>
                        <a:t>0 ≤ </a:t>
                      </a:r>
                      <a:r>
                        <a:rPr lang="en-US" sz="2000" i="1" dirty="0" smtClean="0">
                          <a:latin typeface="Arial" panose="020B0604020202020204" pitchFamily="34" charset="0"/>
                          <a:cs typeface="Arial" panose="020B0604020202020204" pitchFamily="34" charset="0"/>
                        </a:rPr>
                        <a:t>l</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362">
                <a:tc>
                  <a:txBody>
                    <a:bodyPr/>
                    <a:lstStyle/>
                    <a:p>
                      <a:pPr algn="ctr"/>
                      <a:r>
                        <a:rPr lang="en-US" sz="2000" dirty="0" smtClean="0">
                          <a:latin typeface="Arial" panose="020B0604020202020204" pitchFamily="34" charset="0"/>
                          <a:cs typeface="Arial" panose="020B0604020202020204" pitchFamily="34" charset="0"/>
                        </a:rPr>
                        <a:t>5 &lt; l ≤ 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362">
                <a:tc>
                  <a:txBody>
                    <a:bodyPr/>
                    <a:lstStyle/>
                    <a:p>
                      <a:pPr algn="ctr"/>
                      <a:r>
                        <a:rPr lang="en-US" sz="2000" dirty="0" smtClean="0">
                          <a:latin typeface="Arial" panose="020B0604020202020204" pitchFamily="34" charset="0"/>
                          <a:cs typeface="Arial" panose="020B0604020202020204" pitchFamily="34" charset="0"/>
                        </a:rPr>
                        <a:t>8 &lt; l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83928377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443</a:t>
            </a:r>
            <a:endParaRPr lang="en-GB" sz="1400" b="1" dirty="0">
              <a:latin typeface="Calibri" panose="020F0502020204030204" pitchFamily="34" charset="0"/>
            </a:endParaRPr>
          </a:p>
        </p:txBody>
      </p:sp>
      <p:sp>
        <p:nvSpPr>
          <p:cNvPr id="3" name="Rectangle 2"/>
          <p:cNvSpPr/>
          <p:nvPr/>
        </p:nvSpPr>
        <p:spPr>
          <a:xfrm>
            <a:off x="251520" y="1234495"/>
            <a:ext cx="4896544" cy="2677656"/>
          </a:xfrm>
          <a:prstGeom prst="rect">
            <a:avLst/>
          </a:prstGeom>
        </p:spPr>
        <p:txBody>
          <a:bodyPr wrap="square">
            <a:spAutoFit/>
          </a:bodyPr>
          <a:lstStyle/>
          <a:p>
            <a:pPr marL="514350" indent="-514350">
              <a:buClr>
                <a:srgbClr val="C00000"/>
              </a:buClr>
              <a:buFont typeface="+mj-lt"/>
              <a:buAutoNum type="arabicPeriod"/>
              <a:tabLst>
                <a:tab pos="914400" algn="l"/>
                <a:tab pos="2743200" algn="l"/>
              </a:tabLst>
            </a:pPr>
            <a:r>
              <a:rPr lang="en-US" sz="2400" dirty="0">
                <a:latin typeface="Arial" panose="020B0604020202020204" pitchFamily="34" charset="0"/>
                <a:cs typeface="Arial" panose="020B0604020202020204" pitchFamily="34" charset="0"/>
              </a:rPr>
              <a:t>For 11,14,15,16,18, 21, 22,25,26,27,30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down the median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which </a:t>
            </a:r>
            <a:r>
              <a:rPr lang="en-US" sz="2400" dirty="0">
                <a:latin typeface="Arial" panose="020B0604020202020204" pitchFamily="34" charset="0"/>
                <a:cs typeface="Arial" panose="020B0604020202020204" pitchFamily="34" charset="0"/>
              </a:rPr>
              <a:t>value is</a:t>
            </a:r>
          </a:p>
          <a:p>
            <a:pPr marL="1428750" lvl="2" indent="-5143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¼ </a:t>
            </a:r>
            <a:r>
              <a:rPr lang="en-US" sz="2400" dirty="0">
                <a:latin typeface="Arial" panose="020B0604020202020204" pitchFamily="34" charset="0"/>
                <a:cs typeface="Arial" panose="020B0604020202020204" pitchFamily="34" charset="0"/>
              </a:rPr>
              <a:t>of the way into the list </a:t>
            </a:r>
            <a:endParaRPr lang="en-US" sz="2400" dirty="0" smtClean="0">
              <a:latin typeface="Arial" panose="020B0604020202020204" pitchFamily="34" charset="0"/>
              <a:cs typeface="Arial" panose="020B0604020202020204" pitchFamily="34" charset="0"/>
            </a:endParaRPr>
          </a:p>
          <a:p>
            <a:pPr marL="1428750" lvl="2" indent="-5143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¾ of </a:t>
            </a:r>
            <a:r>
              <a:rPr lang="en-US" sz="2400" dirty="0">
                <a:latin typeface="Arial" panose="020B0604020202020204" pitchFamily="34" charset="0"/>
                <a:cs typeface="Arial" panose="020B0604020202020204" pitchFamily="34" charset="0"/>
              </a:rPr>
              <a:t>the way into the list?</a:t>
            </a:r>
            <a:endParaRPr lang="pl-PL" sz="24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grpSp>
        <p:nvGrpSpPr>
          <p:cNvPr id="8" name="Group 7"/>
          <p:cNvGrpSpPr/>
          <p:nvPr/>
        </p:nvGrpSpPr>
        <p:grpSpPr>
          <a:xfrm>
            <a:off x="251520" y="3991997"/>
            <a:ext cx="5213924" cy="2533347"/>
            <a:chOff x="150164" y="6494199"/>
            <a:chExt cx="5213924" cy="2533347"/>
          </a:xfrm>
        </p:grpSpPr>
        <p:sp>
          <p:nvSpPr>
            <p:cNvPr id="9" name="Rectangle 8"/>
            <p:cNvSpPr/>
            <p:nvPr/>
          </p:nvSpPr>
          <p:spPr>
            <a:xfrm flipH="1">
              <a:off x="150164" y="6673055"/>
              <a:ext cx="5213924" cy="2354491"/>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a:solidFill>
                    <a:schemeClr val="tx1"/>
                  </a:solidFill>
                  <a:latin typeface="Arial" panose="020B0604020202020204" pitchFamily="34" charset="0"/>
                  <a:cs typeface="Arial" panose="020B0604020202020204" pitchFamily="34" charset="0"/>
                </a:rPr>
                <a:t>A </a:t>
              </a:r>
              <a:r>
                <a:rPr lang="en-US" sz="2200" b="1" dirty="0">
                  <a:solidFill>
                    <a:schemeClr val="tx1"/>
                  </a:solidFill>
                  <a:latin typeface="Arial" panose="020B0604020202020204" pitchFamily="34" charset="0"/>
                  <a:cs typeface="Arial" panose="020B0604020202020204" pitchFamily="34" charset="0"/>
                </a:rPr>
                <a:t>cumulative frequency </a:t>
              </a:r>
              <a:r>
                <a:rPr lang="en-US" sz="2200" dirty="0">
                  <a:solidFill>
                    <a:schemeClr val="tx1"/>
                  </a:solidFill>
                  <a:latin typeface="Arial" panose="020B0604020202020204" pitchFamily="34" charset="0"/>
                  <a:cs typeface="Arial" panose="020B0604020202020204" pitchFamily="34" charset="0"/>
                </a:rPr>
                <a:t>table shows how many data values are less than or equal to the </a:t>
              </a:r>
              <a:r>
                <a:rPr lang="en-US" sz="2200" b="1" dirty="0">
                  <a:solidFill>
                    <a:schemeClr val="tx1"/>
                  </a:solidFill>
                  <a:latin typeface="Arial" panose="020B0604020202020204" pitchFamily="34" charset="0"/>
                  <a:cs typeface="Arial" panose="020B0604020202020204" pitchFamily="34" charset="0"/>
                </a:rPr>
                <a:t>upper class boundary </a:t>
              </a:r>
              <a:r>
                <a:rPr lang="en-US" sz="2200" dirty="0">
                  <a:solidFill>
                    <a:schemeClr val="tx1"/>
                  </a:solidFill>
                  <a:latin typeface="Arial" panose="020B0604020202020204" pitchFamily="34" charset="0"/>
                  <a:cs typeface="Arial" panose="020B0604020202020204" pitchFamily="34" charset="0"/>
                </a:rPr>
                <a:t>of each data class.</a:t>
              </a:r>
            </a:p>
            <a:p>
              <a:r>
                <a:rPr lang="en-US" sz="2200" dirty="0">
                  <a:solidFill>
                    <a:schemeClr val="tx1"/>
                  </a:solidFill>
                  <a:latin typeface="Arial" panose="020B0604020202020204" pitchFamily="34" charset="0"/>
                  <a:cs typeface="Arial" panose="020B0604020202020204" pitchFamily="34" charset="0"/>
                </a:rPr>
                <a:t>The </a:t>
              </a:r>
              <a:r>
                <a:rPr lang="en-US" sz="2200" b="1" dirty="0">
                  <a:solidFill>
                    <a:schemeClr val="tx1"/>
                  </a:solidFill>
                  <a:latin typeface="Arial" panose="020B0604020202020204" pitchFamily="34" charset="0"/>
                  <a:cs typeface="Arial" panose="020B0604020202020204" pitchFamily="34" charset="0"/>
                </a:rPr>
                <a:t>upper class boundary </a:t>
              </a:r>
              <a:r>
                <a:rPr lang="en-US" sz="2200" dirty="0">
                  <a:solidFill>
                    <a:schemeClr val="tx1"/>
                  </a:solidFill>
                  <a:latin typeface="Arial" panose="020B0604020202020204" pitchFamily="34" charset="0"/>
                  <a:cs typeface="Arial" panose="020B0604020202020204" pitchFamily="34" charset="0"/>
                </a:rPr>
                <a:t>is the highest possible value in each class.</a:t>
              </a:r>
            </a:p>
          </p:txBody>
        </p:sp>
        <p:sp>
          <p:nvSpPr>
            <p:cNvPr id="10" name="Pentagon 9"/>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6</a:t>
              </a:r>
              <a:endParaRPr lang="en-US" b="1" dirty="0">
                <a:latin typeface="Arial" panose="020B0604020202020204" pitchFamily="34" charset="0"/>
                <a:cs typeface="Arial" panose="020B0604020202020204" pitchFamily="34" charset="0"/>
              </a:endParaRPr>
            </a:p>
          </p:txBody>
        </p:sp>
      </p:grpSp>
      <p:sp>
        <p:nvSpPr>
          <p:cNvPr id="11" name="Flowchart: Delay 10"/>
          <p:cNvSpPr/>
          <p:nvPr/>
        </p:nvSpPr>
        <p:spPr>
          <a:xfrm flipH="1">
            <a:off x="5148064" y="1196752"/>
            <a:ext cx="432048" cy="2974101"/>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746631"/>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443</a:t>
            </a:r>
            <a:endParaRPr lang="en-GB" sz="1400" b="1" dirty="0">
              <a:latin typeface="Calibri" panose="020F0502020204030204" pitchFamily="34" charset="0"/>
            </a:endParaRPr>
          </a:p>
        </p:txBody>
      </p:sp>
      <p:sp>
        <p:nvSpPr>
          <p:cNvPr id="3" name="Rectangle 2"/>
          <p:cNvSpPr/>
          <p:nvPr/>
        </p:nvSpPr>
        <p:spPr>
          <a:xfrm>
            <a:off x="251520" y="1234495"/>
            <a:ext cx="8568952" cy="830997"/>
          </a:xfrm>
          <a:prstGeom prst="rect">
            <a:avLst/>
          </a:prstGeom>
        </p:spPr>
        <p:txBody>
          <a:bodyPr wrap="square">
            <a:spAutoFit/>
          </a:bodyPr>
          <a:lstStyle/>
          <a:p>
            <a:pPr marL="514350" indent="-514350">
              <a:buClr>
                <a:srgbClr val="C00000"/>
              </a:buClr>
              <a:buFont typeface="+mj-lt"/>
              <a:buAutoNum type="arabicPeriod" startAt="2"/>
              <a:tabLst>
                <a:tab pos="914400" algn="l"/>
                <a:tab pos="2743200" algn="l"/>
              </a:tabLst>
            </a:pPr>
            <a:r>
              <a:rPr lang="en-US" sz="2400" dirty="0">
                <a:latin typeface="Arial" panose="020B0604020202020204" pitchFamily="34" charset="0"/>
                <a:cs typeface="Arial" panose="020B0604020202020204" pitchFamily="34" charset="0"/>
              </a:rPr>
              <a:t>The frequency table shows the masses of 50 cats.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and complete the cumulative frequency table.</a:t>
            </a:r>
            <a:endParaRPr lang="pl-PL" sz="240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124333925"/>
              </p:ext>
            </p:extLst>
          </p:nvPr>
        </p:nvGraphicFramePr>
        <p:xfrm>
          <a:off x="323528" y="2132856"/>
          <a:ext cx="3816424" cy="2377440"/>
        </p:xfrm>
        <a:graphic>
          <a:graphicData uri="http://schemas.openxmlformats.org/drawingml/2006/table">
            <a:tbl>
              <a:tblPr firstRow="1" bandRow="1">
                <a:tableStyleId>{5940675A-B579-460E-94D1-54222C63F5DA}</a:tableStyleId>
              </a:tblPr>
              <a:tblGrid>
                <a:gridCol w="2081686"/>
                <a:gridCol w="1734738"/>
              </a:tblGrid>
              <a:tr h="313628">
                <a:tc>
                  <a:txBody>
                    <a:bodyPr/>
                    <a:lstStyle/>
                    <a:p>
                      <a:pPr algn="ctr"/>
                      <a:r>
                        <a:rPr lang="en-US" sz="2000" b="1" i="0" dirty="0" smtClean="0">
                          <a:latin typeface="Arial" panose="020B0604020202020204" pitchFamily="34" charset="0"/>
                          <a:cs typeface="Arial" panose="020B0604020202020204" pitchFamily="34" charset="0"/>
                        </a:rPr>
                        <a:t>Mass, </a:t>
                      </a:r>
                      <a:r>
                        <a:rPr lang="en-US" sz="2000" b="1" i="1" dirty="0" smtClean="0">
                          <a:latin typeface="Arial" panose="020B0604020202020204" pitchFamily="34" charset="0"/>
                          <a:cs typeface="Arial" panose="020B0604020202020204" pitchFamily="34" charset="0"/>
                        </a:rPr>
                        <a:t>m</a:t>
                      </a:r>
                      <a:r>
                        <a:rPr lang="en-US" sz="2000" b="1" i="0" dirty="0" smtClean="0">
                          <a:latin typeface="Arial" panose="020B0604020202020204" pitchFamily="34" charset="0"/>
                          <a:cs typeface="Arial" panose="020B0604020202020204" pitchFamily="34" charset="0"/>
                        </a:rPr>
                        <a:t> (kg)</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302427375"/>
              </p:ext>
            </p:extLst>
          </p:nvPr>
        </p:nvGraphicFramePr>
        <p:xfrm>
          <a:off x="4283968" y="2132856"/>
          <a:ext cx="4536504" cy="2377440"/>
        </p:xfrm>
        <a:graphic>
          <a:graphicData uri="http://schemas.openxmlformats.org/drawingml/2006/table">
            <a:tbl>
              <a:tblPr firstRow="1" bandRow="1">
                <a:tableStyleId>{5940675A-B579-460E-94D1-54222C63F5DA}</a:tableStyleId>
              </a:tblPr>
              <a:tblGrid>
                <a:gridCol w="1710485"/>
                <a:gridCol w="2826019"/>
              </a:tblGrid>
              <a:tr h="313628">
                <a:tc>
                  <a:txBody>
                    <a:bodyPr/>
                    <a:lstStyle/>
                    <a:p>
                      <a:pPr algn="ctr"/>
                      <a:r>
                        <a:rPr lang="en-US" sz="2000" b="1" i="0" dirty="0" smtClean="0">
                          <a:latin typeface="Arial" panose="020B0604020202020204" pitchFamily="34" charset="0"/>
                          <a:cs typeface="Arial" panose="020B0604020202020204" pitchFamily="34" charset="0"/>
                        </a:rPr>
                        <a:t>Mass, </a:t>
                      </a:r>
                      <a:r>
                        <a:rPr lang="en-US" sz="2000" b="1" i="1" dirty="0" smtClean="0">
                          <a:latin typeface="Arial" panose="020B0604020202020204" pitchFamily="34" charset="0"/>
                          <a:cs typeface="Arial" panose="020B0604020202020204" pitchFamily="34" charset="0"/>
                        </a:rPr>
                        <a:t>m</a:t>
                      </a:r>
                      <a:r>
                        <a:rPr lang="en-US" sz="2000" b="1" i="0" dirty="0" smtClean="0">
                          <a:latin typeface="Arial" panose="020B0604020202020204" pitchFamily="34" charset="0"/>
                          <a:cs typeface="Arial" panose="020B0604020202020204" pitchFamily="34" charset="0"/>
                        </a:rPr>
                        <a:t> (kg)</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Cumulative 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3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 + 12 = </a:t>
                      </a:r>
                      <a:r>
                        <a:rPr lang="en-US" sz="2000" dirty="0" smtClean="0">
                          <a:latin typeface="Arial" panose="020B0604020202020204" pitchFamily="34" charset="0"/>
                          <a:cs typeface="Arial" panose="020B0604020202020204" pitchFamily="34" charset="0"/>
                          <a:sym typeface="Wingdings" panose="05000000000000000000" pitchFamily="2" charset="2"/>
                        </a:rPr>
                        <a:t></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pSp>
        <p:nvGrpSpPr>
          <p:cNvPr id="15" name="Group 14"/>
          <p:cNvGrpSpPr/>
          <p:nvPr/>
        </p:nvGrpSpPr>
        <p:grpSpPr>
          <a:xfrm>
            <a:off x="251519" y="5517232"/>
            <a:ext cx="8568951" cy="1117575"/>
            <a:chOff x="150163" y="6494199"/>
            <a:chExt cx="8568951" cy="1117575"/>
          </a:xfrm>
        </p:grpSpPr>
        <p:sp>
          <p:nvSpPr>
            <p:cNvPr id="16" name="Rectangle 15"/>
            <p:cNvSpPr/>
            <p:nvPr/>
          </p:nvSpPr>
          <p:spPr>
            <a:xfrm flipH="1">
              <a:off x="150163" y="6673055"/>
              <a:ext cx="8568951" cy="938719"/>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A </a:t>
              </a:r>
              <a:r>
                <a:rPr lang="en-US" sz="2000" b="1" dirty="0">
                  <a:solidFill>
                    <a:schemeClr val="tx1"/>
                  </a:solidFill>
                  <a:latin typeface="Arial" panose="020B0604020202020204" pitchFamily="34" charset="0"/>
                  <a:cs typeface="Arial" panose="020B0604020202020204" pitchFamily="34" charset="0"/>
                </a:rPr>
                <a:t>cumulative frequency diagram </a:t>
              </a:r>
              <a:r>
                <a:rPr lang="en-US" sz="2000" dirty="0">
                  <a:solidFill>
                    <a:schemeClr val="tx1"/>
                  </a:solidFill>
                  <a:latin typeface="Arial" panose="020B0604020202020204" pitchFamily="34" charset="0"/>
                  <a:cs typeface="Arial" panose="020B0604020202020204" pitchFamily="34" charset="0"/>
                </a:rPr>
                <a:t>has data values on the </a:t>
              </a:r>
              <a:r>
                <a:rPr lang="en-US" sz="2000" i="1" dirty="0" smtClean="0">
                  <a:solidFill>
                    <a:schemeClr val="tx1"/>
                  </a:solidFill>
                  <a:latin typeface="Arial" panose="020B0604020202020204" pitchFamily="34" charset="0"/>
                  <a:cs typeface="Arial" panose="020B0604020202020204" pitchFamily="34" charset="0"/>
                </a:rPr>
                <a:t>x</a:t>
              </a:r>
              <a:r>
                <a:rPr lang="en-US" sz="2000" dirty="0" smtClean="0">
                  <a:solidFill>
                    <a:schemeClr val="tx1"/>
                  </a:solidFill>
                  <a:latin typeface="Arial" panose="020B0604020202020204" pitchFamily="34" charset="0"/>
                  <a:cs typeface="Arial" panose="020B0604020202020204" pitchFamily="34" charset="0"/>
                </a:rPr>
                <a:t>-axis </a:t>
              </a:r>
              <a:r>
                <a:rPr lang="en-US" sz="2000" dirty="0">
                  <a:solidFill>
                    <a:schemeClr val="tx1"/>
                  </a:solidFill>
                  <a:latin typeface="Arial" panose="020B0604020202020204" pitchFamily="34" charset="0"/>
                  <a:cs typeface="Arial" panose="020B0604020202020204" pitchFamily="34" charset="0"/>
                </a:rPr>
                <a:t>and cumulative frequency on the </a:t>
              </a:r>
              <a:r>
                <a:rPr lang="en-US" sz="2000" i="1" dirty="0">
                  <a:solidFill>
                    <a:schemeClr val="tx1"/>
                  </a:solidFill>
                  <a:latin typeface="Arial" panose="020B0604020202020204" pitchFamily="34" charset="0"/>
                  <a:cs typeface="Arial" panose="020B0604020202020204" pitchFamily="34" charset="0"/>
                </a:rPr>
                <a:t>y</a:t>
              </a:r>
              <a:r>
                <a:rPr lang="en-US" sz="2000" dirty="0">
                  <a:solidFill>
                    <a:schemeClr val="tx1"/>
                  </a:solidFill>
                  <a:latin typeface="Arial" panose="020B0604020202020204" pitchFamily="34" charset="0"/>
                  <a:cs typeface="Arial" panose="020B0604020202020204" pitchFamily="34" charset="0"/>
                </a:rPr>
                <a:t>-axis.</a:t>
              </a:r>
            </a:p>
          </p:txBody>
        </p:sp>
        <p:sp>
          <p:nvSpPr>
            <p:cNvPr id="17" name="Pentagon 16"/>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58937985"/>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443</a:t>
            </a:r>
            <a:endParaRPr lang="en-GB" sz="1400" b="1" dirty="0">
              <a:latin typeface="Calibri" panose="020F0502020204030204" pitchFamily="34" charset="0"/>
            </a:endParaRPr>
          </a:p>
        </p:txBody>
      </p:sp>
      <p:sp>
        <p:nvSpPr>
          <p:cNvPr id="3" name="Rectangle 2"/>
          <p:cNvSpPr/>
          <p:nvPr/>
        </p:nvSpPr>
        <p:spPr>
          <a:xfrm>
            <a:off x="251520" y="1234495"/>
            <a:ext cx="2160240" cy="3323987"/>
          </a:xfrm>
          <a:prstGeom prst="rect">
            <a:avLst/>
          </a:prstGeom>
        </p:spPr>
        <p:txBody>
          <a:bodyPr wrap="square">
            <a:spAutoFit/>
          </a:bodyPr>
          <a:lstStyle/>
          <a:p>
            <a:pPr marL="342900" indent="-342900">
              <a:buClr>
                <a:srgbClr val="C00000"/>
              </a:buClr>
              <a:buFont typeface="+mj-lt"/>
              <a:buAutoNum type="arabicPeriod" startAt="3"/>
              <a:tabLst>
                <a:tab pos="914400" algn="l"/>
                <a:tab pos="2743200" algn="l"/>
              </a:tabLst>
            </a:pPr>
            <a:r>
              <a:rPr lang="en-US" sz="2100" b="1" dirty="0">
                <a:solidFill>
                  <a:srgbClr val="C00000"/>
                </a:solidFill>
                <a:latin typeface="Arial" panose="020B0604020202020204" pitchFamily="34" charset="0"/>
                <a:cs typeface="Arial" panose="020B0604020202020204" pitchFamily="34" charset="0"/>
              </a:rPr>
              <a:t>STEM</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This frequency table gives the heights of 70 giraffes. Draw a cumulative frequency table for this data.</a:t>
            </a:r>
            <a:endParaRPr lang="pl-PL" sz="210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4071665863"/>
              </p:ext>
            </p:extLst>
          </p:nvPr>
        </p:nvGraphicFramePr>
        <p:xfrm>
          <a:off x="2411760" y="1268760"/>
          <a:ext cx="3024059" cy="3870960"/>
        </p:xfrm>
        <a:graphic>
          <a:graphicData uri="http://schemas.openxmlformats.org/drawingml/2006/table">
            <a:tbl>
              <a:tblPr firstRow="1" bandRow="1">
                <a:tableStyleId>{5940675A-B579-460E-94D1-54222C63F5DA}</a:tableStyleId>
              </a:tblPr>
              <a:tblGrid>
                <a:gridCol w="1576894"/>
                <a:gridCol w="1447165"/>
              </a:tblGrid>
              <a:tr h="313628">
                <a:tc>
                  <a:txBody>
                    <a:bodyPr/>
                    <a:lstStyle/>
                    <a:p>
                      <a:pPr algn="ctr"/>
                      <a:r>
                        <a:rPr lang="en-US" sz="2000" b="1" i="0" dirty="0" smtClean="0">
                          <a:latin typeface="Arial" panose="020B0604020202020204" pitchFamily="34" charset="0"/>
                          <a:cs typeface="Arial" panose="020B0604020202020204" pitchFamily="34" charset="0"/>
                        </a:rPr>
                        <a:t>Height, </a:t>
                      </a:r>
                      <a:br>
                        <a:rPr lang="en-US" sz="2000" b="1" i="0" dirty="0" smtClean="0">
                          <a:latin typeface="Arial" panose="020B0604020202020204" pitchFamily="34" charset="0"/>
                          <a:cs typeface="Arial" panose="020B0604020202020204" pitchFamily="34" charset="0"/>
                        </a:rPr>
                      </a:br>
                      <a:r>
                        <a:rPr lang="en-US" sz="2000" b="1" i="1" dirty="0" smtClean="0">
                          <a:latin typeface="Arial" panose="020B0604020202020204" pitchFamily="34" charset="0"/>
                          <a:cs typeface="Arial" panose="020B0604020202020204" pitchFamily="34" charset="0"/>
                        </a:rPr>
                        <a:t>h</a:t>
                      </a:r>
                      <a:r>
                        <a:rPr lang="en-US" sz="2000" b="1" i="0" dirty="0" smtClean="0">
                          <a:latin typeface="Arial" panose="020B0604020202020204" pitchFamily="34" charset="0"/>
                          <a:cs typeface="Arial" panose="020B0604020202020204" pitchFamily="34" charset="0"/>
                        </a:rPr>
                        <a:t> (m)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4.0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4.2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4.4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4.6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4.8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4.8 &lt;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5.0&lt;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5.2&lt;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5.4&lt; </a:t>
                      </a:r>
                      <a:r>
                        <a:rPr lang="en-US" sz="2000" i="1" dirty="0" smtClean="0">
                          <a:latin typeface="Arial" panose="020B0604020202020204" pitchFamily="34" charset="0"/>
                          <a:cs typeface="Arial" panose="020B0604020202020204" pitchFamily="34" charset="0"/>
                        </a:rPr>
                        <a:t>m</a:t>
                      </a:r>
                      <a:r>
                        <a:rPr lang="en-US" sz="2000" dirty="0" smtClean="0">
                          <a:latin typeface="Arial" panose="020B0604020202020204" pitchFamily="34" charset="0"/>
                          <a:cs typeface="Arial" panose="020B0604020202020204" pitchFamily="34" charset="0"/>
                        </a:rPr>
                        <a:t> ≤ 5.6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2400" y="1268760"/>
            <a:ext cx="548640" cy="548640"/>
          </a:xfrm>
          <a:prstGeom prst="rect">
            <a:avLst/>
          </a:prstGeom>
        </p:spPr>
      </p:pic>
      <p:sp>
        <p:nvSpPr>
          <p:cNvPr id="18" name="Rectangle 17"/>
          <p:cNvSpPr/>
          <p:nvPr/>
        </p:nvSpPr>
        <p:spPr>
          <a:xfrm flipH="1">
            <a:off x="251520" y="5396299"/>
            <a:ext cx="5204539" cy="115416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Q3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Start every height group with the shortest height given in the </a:t>
            </a:r>
            <a:r>
              <a:rPr lang="en-US" sz="2300" dirty="0" smtClean="0">
                <a:solidFill>
                  <a:schemeClr val="tx1"/>
                </a:solidFill>
                <a:latin typeface="Arial" panose="020B0604020202020204" pitchFamily="34" charset="0"/>
                <a:cs typeface="Arial" panose="020B0604020202020204" pitchFamily="34" charset="0"/>
              </a:rPr>
              <a:t>table: 4.0 </a:t>
            </a:r>
            <a:r>
              <a:rPr lang="en-US" sz="2300" dirty="0">
                <a:solidFill>
                  <a:schemeClr val="tx1"/>
                </a:solidFill>
                <a:latin typeface="Arial" panose="020B0604020202020204" pitchFamily="34" charset="0"/>
                <a:cs typeface="Arial" panose="020B0604020202020204" pitchFamily="34" charset="0"/>
              </a:rPr>
              <a:t>&lt; h ≤</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4.2, 4.0 &lt; h </a:t>
            </a:r>
            <a:r>
              <a:rPr lang="en-US" sz="2300" dirty="0" smtClean="0">
                <a:solidFill>
                  <a:schemeClr val="tx1"/>
                </a:solidFill>
                <a:latin typeface="Arial" panose="020B0604020202020204" pitchFamily="34" charset="0"/>
                <a:cs typeface="Arial" panose="020B0604020202020204" pitchFamily="34" charset="0"/>
              </a:rPr>
              <a:t>≤ </a:t>
            </a:r>
            <a:r>
              <a:rPr lang="en-US" sz="2300" dirty="0">
                <a:solidFill>
                  <a:schemeClr val="tx1"/>
                </a:solidFill>
                <a:latin typeface="Arial" panose="020B0604020202020204" pitchFamily="34" charset="0"/>
                <a:cs typeface="Arial" panose="020B0604020202020204" pitchFamily="34" charset="0"/>
              </a:rPr>
              <a:t>4.4, etc.</a:t>
            </a:r>
          </a:p>
        </p:txBody>
      </p:sp>
    </p:spTree>
    <p:extLst>
      <p:ext uri="{BB962C8B-B14F-4D97-AF65-F5344CB8AC3E}">
        <p14:creationId xmlns:p14="http://schemas.microsoft.com/office/powerpoint/2010/main" val="143108448"/>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444</a:t>
            </a:r>
            <a:endParaRPr lang="en-GB" sz="1400" b="1" dirty="0">
              <a:latin typeface="Calibri" panose="020F0502020204030204" pitchFamily="34" charset="0"/>
            </a:endParaRPr>
          </a:p>
        </p:txBody>
      </p:sp>
      <p:grpSp>
        <p:nvGrpSpPr>
          <p:cNvPr id="18" name="Group 17"/>
          <p:cNvGrpSpPr/>
          <p:nvPr/>
        </p:nvGrpSpPr>
        <p:grpSpPr>
          <a:xfrm>
            <a:off x="179512" y="1196751"/>
            <a:ext cx="8712968" cy="5337585"/>
            <a:chOff x="3483872" y="1089029"/>
            <a:chExt cx="5264592" cy="5337585"/>
          </a:xfrm>
        </p:grpSpPr>
        <p:sp>
          <p:nvSpPr>
            <p:cNvPr id="19" name="Round Diagonal Corner Rectangle 18"/>
            <p:cNvSpPr/>
            <p:nvPr/>
          </p:nvSpPr>
          <p:spPr>
            <a:xfrm>
              <a:off x="3491880" y="1089029"/>
              <a:ext cx="5256584" cy="5337585"/>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Arial" panose="020B0604020202020204" pitchFamily="34" charset="0"/>
                  <a:cs typeface="Arial" panose="020B0604020202020204" pitchFamily="34" charset="0"/>
                </a:rPr>
                <a:t>Example 2</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3558865" y="1618055"/>
              <a:ext cx="2622567" cy="4708981"/>
            </a:xfrm>
            <a:prstGeom prst="rect">
              <a:avLst/>
            </a:prstGeom>
          </p:spPr>
          <p:txBody>
            <a:bodyPr wrap="square">
              <a:spAutoFit/>
            </a:bodyPr>
            <a:lstStyle/>
            <a:p>
              <a:pPr>
                <a:spcAft>
                  <a:spcPts val="0"/>
                </a:spcAft>
                <a:tabLst>
                  <a:tab pos="4972050" algn="r"/>
                </a:tabLst>
              </a:pPr>
              <a:r>
                <a:rPr lang="en-US" sz="2500" dirty="0"/>
                <a:t>The cumulative frequency table shows the amount of pocket money for 40 teenagers, </a:t>
              </a:r>
              <a:endParaRPr lang="en-US" sz="2500" dirty="0" smtClean="0"/>
            </a:p>
            <a:p>
              <a:pPr marL="457200" indent="-457200">
                <a:spcAft>
                  <a:spcPts val="0"/>
                </a:spcAft>
                <a:buFont typeface="+mj-lt"/>
                <a:buAutoNum type="alphaLcPeriod"/>
                <a:tabLst>
                  <a:tab pos="4972050" algn="r"/>
                </a:tabLst>
              </a:pPr>
              <a:r>
                <a:rPr lang="en-US" sz="2500" dirty="0" smtClean="0"/>
                <a:t>Draw </a:t>
              </a:r>
              <a:r>
                <a:rPr lang="en-US" sz="2500" dirty="0"/>
                <a:t>a cumulative </a:t>
              </a:r>
              <a:r>
                <a:rPr lang="en-US" sz="2500" dirty="0" smtClean="0"/>
                <a:t>frequency </a:t>
              </a:r>
              <a:r>
                <a:rPr lang="en-US" sz="2500" dirty="0"/>
                <a:t>diagram, </a:t>
              </a:r>
              <a:endParaRPr lang="en-US" sz="2500" dirty="0" smtClean="0"/>
            </a:p>
            <a:p>
              <a:pPr marL="457200" indent="-457200">
                <a:spcAft>
                  <a:spcPts val="0"/>
                </a:spcAft>
                <a:buFont typeface="+mj-lt"/>
                <a:buAutoNum type="alphaLcPeriod"/>
                <a:tabLst>
                  <a:tab pos="4972050" algn="r"/>
                </a:tabLst>
              </a:pPr>
              <a:r>
                <a:rPr lang="en-US" sz="2500" dirty="0" smtClean="0"/>
                <a:t>Use </a:t>
              </a:r>
              <a:r>
                <a:rPr lang="en-US" sz="2500" dirty="0"/>
                <a:t>the cumulative frequency diagram to find an estimate for the median amount of pocket money, </a:t>
              </a:r>
              <a:endParaRPr lang="en-US" sz="2500" dirty="0" smtClean="0"/>
            </a:p>
            <a:p>
              <a:pPr marL="457200" indent="-457200">
                <a:spcAft>
                  <a:spcPts val="0"/>
                </a:spcAft>
                <a:buFont typeface="+mj-lt"/>
                <a:buAutoNum type="alphaLcPeriod"/>
                <a:tabLst>
                  <a:tab pos="4972050" algn="r"/>
                </a:tabLst>
              </a:pPr>
              <a:r>
                <a:rPr lang="en-US" sz="2500" dirty="0" smtClean="0"/>
                <a:t>Estimate </a:t>
              </a:r>
              <a:r>
                <a:rPr lang="en-US" sz="2500" dirty="0"/>
                <a:t>the </a:t>
              </a:r>
              <a:r>
                <a:rPr lang="en-US" sz="2500" dirty="0" smtClean="0"/>
                <a:t>range</a:t>
              </a:r>
              <a:r>
                <a:rPr lang="en-US" sz="2500" dirty="0"/>
                <a:t>.</a:t>
              </a:r>
              <a:endParaRPr lang="en-US" sz="2500" dirty="0">
                <a:latin typeface="Comic Sans MS" panose="030F0702030302020204" pitchFamily="66" charset="0"/>
              </a:endParaRPr>
            </a:p>
          </p:txBody>
        </p:sp>
      </p:grpSp>
      <p:graphicFrame>
        <p:nvGraphicFramePr>
          <p:cNvPr id="27" name="Table 26"/>
          <p:cNvGraphicFramePr>
            <a:graphicFrameLocks noGrp="1"/>
          </p:cNvGraphicFramePr>
          <p:nvPr>
            <p:extLst>
              <p:ext uri="{D42A27DB-BD31-4B8C-83A1-F6EECF244321}">
                <p14:modId xmlns:p14="http://schemas.microsoft.com/office/powerpoint/2010/main" val="2856897497"/>
              </p:ext>
            </p:extLst>
          </p:nvPr>
        </p:nvGraphicFramePr>
        <p:xfrm>
          <a:off x="4788024" y="1844824"/>
          <a:ext cx="3960440" cy="3566160"/>
        </p:xfrm>
        <a:graphic>
          <a:graphicData uri="http://schemas.openxmlformats.org/drawingml/2006/table">
            <a:tbl>
              <a:tblPr firstRow="1" bandRow="1">
                <a:tableStyleId>{5940675A-B579-460E-94D1-54222C63F5DA}</a:tableStyleId>
              </a:tblPr>
              <a:tblGrid>
                <a:gridCol w="2120236"/>
                <a:gridCol w="1840204"/>
              </a:tblGrid>
              <a:tr h="313628">
                <a:tc>
                  <a:txBody>
                    <a:bodyPr/>
                    <a:lstStyle/>
                    <a:p>
                      <a:pPr algn="ctr"/>
                      <a:r>
                        <a:rPr lang="en-US" sz="2400" b="1" i="0" dirty="0" smtClean="0">
                          <a:latin typeface="Arial" panose="020B0604020202020204" pitchFamily="34" charset="0"/>
                          <a:cs typeface="Arial" panose="020B0604020202020204" pitchFamily="34" charset="0"/>
                        </a:rPr>
                        <a:t>Pocket Money, </a:t>
                      </a:r>
                      <a:r>
                        <a:rPr lang="en-US" sz="2400" b="1" i="1" dirty="0" smtClean="0">
                          <a:latin typeface="Arial" panose="020B0604020202020204" pitchFamily="34" charset="0"/>
                          <a:cs typeface="Arial" panose="020B0604020202020204" pitchFamily="34" charset="0"/>
                        </a:rPr>
                        <a:t>x</a:t>
                      </a:r>
                      <a:r>
                        <a:rPr lang="en-US" sz="2400" b="1" i="0" dirty="0" smtClean="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400" b="1" dirty="0" smtClean="0">
                          <a:latin typeface="Arial" panose="020B0604020202020204" pitchFamily="34" charset="0"/>
                          <a:cs typeface="Arial" panose="020B0604020202020204" pitchFamily="34" charset="0"/>
                        </a:rPr>
                        <a:t>Cumulative Frequency</a:t>
                      </a:r>
                      <a:endParaRPr lang="en-US" sz="24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400" dirty="0" smtClean="0">
                          <a:latin typeface="Arial" panose="020B0604020202020204" pitchFamily="34" charset="0"/>
                          <a:cs typeface="Arial" panose="020B0604020202020204" pitchFamily="34" charset="0"/>
                        </a:rPr>
                        <a:t>0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1</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1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2</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2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3</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19</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3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4</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32</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4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5</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39</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400" dirty="0" smtClean="0">
                          <a:latin typeface="Arial" panose="020B0604020202020204" pitchFamily="34" charset="0"/>
                          <a:cs typeface="Arial" panose="020B0604020202020204" pitchFamily="34" charset="0"/>
                        </a:rPr>
                        <a:t>5 ≤ </a:t>
                      </a:r>
                      <a:r>
                        <a:rPr lang="en-US" sz="2400" i="1" dirty="0" smtClean="0">
                          <a:latin typeface="Arial" panose="020B0604020202020204" pitchFamily="34" charset="0"/>
                          <a:cs typeface="Arial" panose="020B0604020202020204" pitchFamily="34" charset="0"/>
                        </a:rPr>
                        <a:t>m</a:t>
                      </a:r>
                      <a:r>
                        <a:rPr lang="en-US" sz="2400" dirty="0" smtClean="0">
                          <a:latin typeface="Arial" panose="020B0604020202020204" pitchFamily="34" charset="0"/>
                          <a:cs typeface="Arial" panose="020B0604020202020204" pitchFamily="34" charset="0"/>
                        </a:rPr>
                        <a:t> ≤ 6</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400" dirty="0" smtClean="0">
                          <a:latin typeface="Arial" panose="020B0604020202020204" pitchFamily="34" charset="0"/>
                          <a:cs typeface="Arial" panose="020B0604020202020204" pitchFamily="34" charset="0"/>
                        </a:rPr>
                        <a:t>40</a:t>
                      </a:r>
                      <a:endParaRPr lang="en-US" sz="24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43537663"/>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444</a:t>
            </a:r>
            <a:endParaRPr lang="en-GB" sz="1400" b="1" dirty="0">
              <a:latin typeface="Calibri" panose="020F0502020204030204" pitchFamily="34" charset="0"/>
            </a:endParaRPr>
          </a:p>
        </p:txBody>
      </p:sp>
      <p:grpSp>
        <p:nvGrpSpPr>
          <p:cNvPr id="18" name="Group 17"/>
          <p:cNvGrpSpPr/>
          <p:nvPr/>
        </p:nvGrpSpPr>
        <p:grpSpPr>
          <a:xfrm>
            <a:off x="179512" y="1196753"/>
            <a:ext cx="8712968" cy="5400599"/>
            <a:chOff x="3483872" y="1089031"/>
            <a:chExt cx="5264592" cy="5400599"/>
          </a:xfrm>
        </p:grpSpPr>
        <p:sp>
          <p:nvSpPr>
            <p:cNvPr id="19" name="Round Diagonal Corner Rectangle 18"/>
            <p:cNvSpPr/>
            <p:nvPr/>
          </p:nvSpPr>
          <p:spPr>
            <a:xfrm>
              <a:off x="3491880" y="1098669"/>
              <a:ext cx="5256584" cy="5390961"/>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 Diagonal Corner Rectangle 19"/>
            <p:cNvSpPr/>
            <p:nvPr/>
          </p:nvSpPr>
          <p:spPr>
            <a:xfrm>
              <a:off x="3483872" y="1089031"/>
              <a:ext cx="5256584" cy="428544"/>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solidFill>
                    <a:schemeClr val="bg1"/>
                  </a:solidFill>
                  <a:latin typeface="Arial" panose="020B0604020202020204" pitchFamily="34" charset="0"/>
                  <a:cs typeface="Arial" panose="020B0604020202020204" pitchFamily="34" charset="0"/>
                </a:rPr>
                <a:t>Example 2 - Answer</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3558865" y="2169150"/>
              <a:ext cx="3449238" cy="4316566"/>
            </a:xfrm>
            <a:prstGeom prst="rect">
              <a:avLst/>
            </a:prstGeom>
          </p:spPr>
          <p:txBody>
            <a:bodyPr wrap="square">
              <a:spAutoFit/>
            </a:bodyPr>
            <a:lstStyle/>
            <a:p>
              <a:pPr marL="457200" indent="-457200">
                <a:spcAft>
                  <a:spcPts val="0"/>
                </a:spcAft>
                <a:buFont typeface="+mj-lt"/>
                <a:buAutoNum type="alphaLcPeriod"/>
                <a:tabLst>
                  <a:tab pos="4972050" algn="r"/>
                </a:tabLst>
              </a:pP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1000" dirty="0" smtClean="0">
                  <a:latin typeface="Comic Sans MS" panose="030F0702030302020204" pitchFamily="66" charset="0"/>
                </a:rPr>
                <a:t/>
              </a:r>
              <a:br>
                <a:rPr lang="en-US" sz="1000" dirty="0" smtClean="0">
                  <a:latin typeface="Comic Sans MS" panose="030F0702030302020204" pitchFamily="66" charset="0"/>
                </a:rPr>
              </a:br>
              <a:r>
                <a:rPr lang="en-US" sz="2200" dirty="0" smtClean="0">
                  <a:latin typeface="Comic Sans MS" panose="030F0702030302020204" pitchFamily="66" charset="0"/>
                </a:rPr>
                <a:t/>
              </a:r>
              <a:br>
                <a:rPr lang="en-US" sz="2200" dirty="0" smtClean="0">
                  <a:latin typeface="Comic Sans MS" panose="030F0702030302020204" pitchFamily="66" charset="0"/>
                </a:rPr>
              </a:br>
              <a:r>
                <a:rPr lang="en-US" sz="2200" dirty="0" smtClean="0">
                  <a:latin typeface="Comic Sans MS" panose="030F0702030302020204" pitchFamily="66" charset="0"/>
                </a:rPr>
                <a:t> </a:t>
              </a:r>
            </a:p>
            <a:p>
              <a:pPr marL="457200" indent="-457200">
                <a:spcAft>
                  <a:spcPts val="0"/>
                </a:spcAft>
                <a:buFont typeface="+mj-lt"/>
                <a:buAutoNum type="alphaLcPeriod"/>
                <a:tabLst>
                  <a:tab pos="4972050" algn="r"/>
                </a:tabLst>
              </a:pPr>
              <a:r>
                <a:rPr lang="en-US" sz="2200" dirty="0" smtClean="0">
                  <a:latin typeface="Comic Sans MS" panose="030F0702030302020204" pitchFamily="66" charset="0"/>
                </a:rPr>
                <a:t>An </a:t>
              </a:r>
              <a:r>
                <a:rPr lang="en-US" sz="2200" dirty="0">
                  <a:latin typeface="Comic Sans MS" panose="030F0702030302020204" pitchFamily="66" charset="0"/>
                </a:rPr>
                <a:t>estimate for the median is £3.10</a:t>
              </a:r>
              <a:r>
                <a:rPr lang="en-US" sz="2200" dirty="0" smtClean="0">
                  <a:latin typeface="Comic Sans MS" panose="030F0702030302020204" pitchFamily="66" charset="0"/>
                </a:rPr>
                <a:t>.</a:t>
              </a:r>
              <a:endParaRPr lang="en-US" sz="2200" dirty="0">
                <a:latin typeface="Comic Sans MS" panose="030F0702030302020204" pitchFamily="66" charset="0"/>
              </a:endParaRPr>
            </a:p>
            <a:p>
              <a:pPr marL="457200" indent="-457200">
                <a:spcAft>
                  <a:spcPts val="0"/>
                </a:spcAft>
                <a:buFont typeface="+mj-lt"/>
                <a:buAutoNum type="alphaLcPeriod"/>
                <a:tabLst>
                  <a:tab pos="4972050" algn="r"/>
                </a:tabLst>
              </a:pPr>
              <a:r>
                <a:rPr lang="en-US" sz="2200" dirty="0">
                  <a:latin typeface="Comic Sans MS" panose="030F0702030302020204" pitchFamily="66" charset="0"/>
                </a:rPr>
                <a:t>Lowest possible value = </a:t>
              </a:r>
              <a:r>
                <a:rPr lang="en-US" sz="2200" dirty="0" smtClean="0">
                  <a:latin typeface="Comic Sans MS" panose="030F0702030302020204" pitchFamily="66" charset="0"/>
                </a:rPr>
                <a:t>£0</a:t>
              </a:r>
              <a:br>
                <a:rPr lang="en-US" sz="2200" dirty="0" smtClean="0">
                  <a:latin typeface="Comic Sans MS" panose="030F0702030302020204" pitchFamily="66" charset="0"/>
                </a:rPr>
              </a:br>
              <a:r>
                <a:rPr lang="en-US" sz="2200" dirty="0" smtClean="0">
                  <a:latin typeface="Comic Sans MS" panose="030F0702030302020204" pitchFamily="66" charset="0"/>
                </a:rPr>
                <a:t>Highest </a:t>
              </a:r>
              <a:r>
                <a:rPr lang="en-US" sz="2200" dirty="0">
                  <a:latin typeface="Comic Sans MS" panose="030F0702030302020204" pitchFamily="66" charset="0"/>
                </a:rPr>
                <a:t>possible value = £</a:t>
              </a:r>
              <a:r>
                <a:rPr lang="en-US" sz="2200" dirty="0" smtClean="0">
                  <a:latin typeface="Comic Sans MS" panose="030F0702030302020204" pitchFamily="66" charset="0"/>
                </a:rPr>
                <a:t>6</a:t>
              </a:r>
              <a:br>
                <a:rPr lang="en-US" sz="2200" dirty="0" smtClean="0">
                  <a:latin typeface="Comic Sans MS" panose="030F0702030302020204" pitchFamily="66" charset="0"/>
                </a:rPr>
              </a:br>
              <a:r>
                <a:rPr lang="en-US" sz="2200" dirty="0" smtClean="0">
                  <a:latin typeface="Comic Sans MS" panose="030F0702030302020204" pitchFamily="66" charset="0"/>
                </a:rPr>
                <a:t>An </a:t>
              </a:r>
              <a:r>
                <a:rPr lang="en-US" sz="2200" dirty="0">
                  <a:latin typeface="Comic Sans MS" panose="030F0702030302020204" pitchFamily="66" charset="0"/>
                </a:rPr>
                <a:t>estimate for the range = </a:t>
              </a:r>
              <a:r>
                <a:rPr lang="en-US" sz="2200" dirty="0" smtClean="0">
                  <a:latin typeface="Comic Sans MS" panose="030F0702030302020204" pitchFamily="66" charset="0"/>
                </a:rPr>
                <a:t>6-0 </a:t>
              </a:r>
              <a:r>
                <a:rPr lang="en-US" sz="2200" dirty="0">
                  <a:latin typeface="Comic Sans MS" panose="030F0702030302020204" pitchFamily="66" charset="0"/>
                </a:rPr>
                <a:t>= </a:t>
              </a:r>
              <a:r>
                <a:rPr lang="en-US" sz="2200" dirty="0" smtClean="0">
                  <a:latin typeface="Comic Sans MS" panose="030F0702030302020204" pitchFamily="66" charset="0"/>
                </a:rPr>
                <a:t>£6</a:t>
              </a:r>
              <a:endParaRPr lang="en-US" sz="2200" dirty="0">
                <a:latin typeface="Comic Sans MS" panose="030F0702030302020204" pitchFamily="66" charset="0"/>
              </a:endParaRPr>
            </a:p>
          </p:txBody>
        </p:sp>
      </p:grpSp>
      <p:sp>
        <p:nvSpPr>
          <p:cNvPr id="23" name="Rectangle 22"/>
          <p:cNvSpPr/>
          <p:nvPr/>
        </p:nvSpPr>
        <p:spPr>
          <a:xfrm flipH="1">
            <a:off x="251520" y="1700808"/>
            <a:ext cx="7416734" cy="35394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a:solidFill>
                  <a:schemeClr val="tx1"/>
                </a:solidFill>
                <a:latin typeface="Arial" panose="020B0604020202020204" pitchFamily="34" charset="0"/>
                <a:cs typeface="Arial" panose="020B0604020202020204" pitchFamily="34" charset="0"/>
              </a:rPr>
              <a:t>Plot (0,0).There are no people with less than £0 pocket money.</a:t>
            </a:r>
          </a:p>
        </p:txBody>
      </p:sp>
      <p:sp>
        <p:nvSpPr>
          <p:cNvPr id="24" name="Rectangle 23"/>
          <p:cNvSpPr/>
          <p:nvPr/>
        </p:nvSpPr>
        <p:spPr>
          <a:xfrm flipH="1">
            <a:off x="4609504" y="2132856"/>
            <a:ext cx="4210968" cy="8771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a:solidFill>
                  <a:schemeClr val="tx1"/>
                </a:solidFill>
                <a:latin typeface="Arial" panose="020B0604020202020204" pitchFamily="34" charset="0"/>
                <a:cs typeface="Arial" panose="020B0604020202020204" pitchFamily="34" charset="0"/>
              </a:rPr>
              <a:t>Plot each frequency at the upper class boundary: (1,2), (2,8), etc. Draw a smooth curve through the points.</a:t>
            </a:r>
            <a:endParaRPr lang="en-US" sz="1700" i="1"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3568" y="2234507"/>
            <a:ext cx="3858951" cy="2835147"/>
          </a:xfrm>
          <a:prstGeom prst="rect">
            <a:avLst/>
          </a:prstGeom>
        </p:spPr>
      </p:pic>
      <p:cxnSp>
        <p:nvCxnSpPr>
          <p:cNvPr id="25" name="Straight Arrow Connector 24"/>
          <p:cNvCxnSpPr>
            <a:stCxn id="24" idx="3"/>
          </p:cNvCxnSpPr>
          <p:nvPr/>
        </p:nvCxnSpPr>
        <p:spPr>
          <a:xfrm flipH="1">
            <a:off x="4283968" y="2571438"/>
            <a:ext cx="325536" cy="11439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flipH="1">
            <a:off x="5404153" y="3068960"/>
            <a:ext cx="3416319" cy="8771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a:solidFill>
                  <a:schemeClr val="tx1"/>
                </a:solidFill>
                <a:latin typeface="Arial" panose="020B0604020202020204" pitchFamily="34" charset="0"/>
                <a:cs typeface="Arial" panose="020B0604020202020204" pitchFamily="34" charset="0"/>
              </a:rPr>
              <a:t>To find the median, draw a line from the halfway cumulative frequency value.</a:t>
            </a:r>
            <a:endParaRPr lang="en-US" sz="1700" i="1" dirty="0">
              <a:solidFill>
                <a:schemeClr val="tx1"/>
              </a:solidFill>
              <a:latin typeface="Arial" panose="020B0604020202020204" pitchFamily="34" charset="0"/>
              <a:cs typeface="Arial" panose="020B0604020202020204" pitchFamily="34" charset="0"/>
            </a:endParaRPr>
          </a:p>
        </p:txBody>
      </p:sp>
      <p:cxnSp>
        <p:nvCxnSpPr>
          <p:cNvPr id="27" name="Straight Arrow Connector 26"/>
          <p:cNvCxnSpPr/>
          <p:nvPr/>
        </p:nvCxnSpPr>
        <p:spPr>
          <a:xfrm flipH="1">
            <a:off x="2483769" y="3356992"/>
            <a:ext cx="2920384" cy="2880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flipH="1">
            <a:off x="5404153" y="4005064"/>
            <a:ext cx="3416319" cy="61555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smtClean="0">
                <a:solidFill>
                  <a:schemeClr val="tx1"/>
                </a:solidFill>
                <a:latin typeface="Arial" panose="020B0604020202020204" pitchFamily="34" charset="0"/>
                <a:cs typeface="Arial" panose="020B0604020202020204" pitchFamily="34" charset="0"/>
              </a:rPr>
              <a:t>Draw a line down to the </a:t>
            </a:r>
            <a:r>
              <a:rPr lang="en-US" sz="1700" i="1" dirty="0" smtClean="0">
                <a:solidFill>
                  <a:schemeClr val="tx1"/>
                </a:solidFill>
                <a:latin typeface="Arial" panose="020B0604020202020204" pitchFamily="34" charset="0"/>
                <a:cs typeface="Arial" panose="020B0604020202020204" pitchFamily="34" charset="0"/>
              </a:rPr>
              <a:t>x</a:t>
            </a:r>
            <a:r>
              <a:rPr lang="en-US" sz="1700" dirty="0" smtClean="0">
                <a:solidFill>
                  <a:schemeClr val="tx1"/>
                </a:solidFill>
                <a:latin typeface="Arial" panose="020B0604020202020204" pitchFamily="34" charset="0"/>
                <a:cs typeface="Arial" panose="020B0604020202020204" pitchFamily="34" charset="0"/>
              </a:rPr>
              <a:t>-axis and read off the value.</a:t>
            </a:r>
            <a:endParaRPr lang="en-US" sz="1700" i="1" dirty="0">
              <a:solidFill>
                <a:schemeClr val="tx1"/>
              </a:solidFill>
              <a:latin typeface="Arial" panose="020B0604020202020204" pitchFamily="34" charset="0"/>
              <a:cs typeface="Arial" panose="020B0604020202020204" pitchFamily="34" charset="0"/>
            </a:endParaRPr>
          </a:p>
        </p:txBody>
      </p:sp>
      <p:cxnSp>
        <p:nvCxnSpPr>
          <p:cNvPr id="29" name="Straight Arrow Connector 28"/>
          <p:cNvCxnSpPr/>
          <p:nvPr/>
        </p:nvCxnSpPr>
        <p:spPr>
          <a:xfrm flipH="1" flipV="1">
            <a:off x="2843808" y="4077072"/>
            <a:ext cx="2560345" cy="22879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flipH="1">
            <a:off x="5855568" y="4712077"/>
            <a:ext cx="2960712" cy="8771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a:solidFill>
                  <a:schemeClr val="tx1"/>
                </a:solidFill>
                <a:latin typeface="Arial" panose="020B0604020202020204" pitchFamily="34" charset="0"/>
                <a:cs typeface="Arial" panose="020B0604020202020204" pitchFamily="34" charset="0"/>
              </a:rPr>
              <a:t>The lowest possible value is the lower class boundary of the lowest class.</a:t>
            </a:r>
            <a:endParaRPr lang="en-US" sz="1700" i="1" dirty="0">
              <a:solidFill>
                <a:schemeClr val="tx1"/>
              </a:solidFill>
              <a:latin typeface="Arial" panose="020B0604020202020204" pitchFamily="34" charset="0"/>
              <a:cs typeface="Arial" panose="020B0604020202020204" pitchFamily="34" charset="0"/>
            </a:endParaRPr>
          </a:p>
        </p:txBody>
      </p:sp>
      <p:cxnSp>
        <p:nvCxnSpPr>
          <p:cNvPr id="31" name="Straight Arrow Connector 30"/>
          <p:cNvCxnSpPr/>
          <p:nvPr/>
        </p:nvCxnSpPr>
        <p:spPr>
          <a:xfrm flipH="1">
            <a:off x="4446736" y="5438972"/>
            <a:ext cx="1408833" cy="14750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flipH="1">
            <a:off x="5868821" y="5648181"/>
            <a:ext cx="2945361" cy="8771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a:solidFill>
                  <a:schemeClr val="tx1"/>
                </a:solidFill>
                <a:latin typeface="Arial" panose="020B0604020202020204" pitchFamily="34" charset="0"/>
                <a:cs typeface="Arial" panose="020B0604020202020204" pitchFamily="34" charset="0"/>
              </a:rPr>
              <a:t>The highest possible value is the upper class boundary of the highest class.</a:t>
            </a:r>
            <a:endParaRPr lang="en-US" sz="17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1366144" y="2054751"/>
            <a:ext cx="435048" cy="244695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4542520" y="5877272"/>
            <a:ext cx="1313048" cy="14401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750589"/>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444</a:t>
            </a:r>
            <a:endParaRPr lang="en-GB" sz="1400" b="1" dirty="0">
              <a:latin typeface="Calibri" panose="020F050202020403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grpSp>
        <p:nvGrpSpPr>
          <p:cNvPr id="18" name="Group 17"/>
          <p:cNvGrpSpPr/>
          <p:nvPr/>
        </p:nvGrpSpPr>
        <p:grpSpPr>
          <a:xfrm>
            <a:off x="305905" y="1268760"/>
            <a:ext cx="5130191" cy="4547537"/>
            <a:chOff x="3483872" y="1089031"/>
            <a:chExt cx="5264592" cy="4547537"/>
          </a:xfrm>
        </p:grpSpPr>
        <p:sp>
          <p:nvSpPr>
            <p:cNvPr id="19" name="Round Diagonal Corner Rectangle 18"/>
            <p:cNvSpPr/>
            <p:nvPr/>
          </p:nvSpPr>
          <p:spPr>
            <a:xfrm>
              <a:off x="3491880" y="1089031"/>
              <a:ext cx="5256584" cy="4547537"/>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Diagonal Corner Rectangle 19"/>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4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22" name="Rectangle 21"/>
            <p:cNvSpPr/>
            <p:nvPr/>
          </p:nvSpPr>
          <p:spPr>
            <a:xfrm>
              <a:off x="3563889" y="1666250"/>
              <a:ext cx="5095139" cy="3970318"/>
            </a:xfrm>
            <a:prstGeom prst="rect">
              <a:avLst/>
            </a:prstGeom>
          </p:spPr>
          <p:txBody>
            <a:bodyPr wrap="square">
              <a:spAutoFit/>
            </a:bodyPr>
            <a:lstStyle/>
            <a:p>
              <a:pPr>
                <a:spcAft>
                  <a:spcPts val="0"/>
                </a:spcAft>
                <a:tabLst>
                  <a:tab pos="4972050" algn="r"/>
                </a:tabLst>
              </a:pPr>
              <a:r>
                <a:rPr lang="en-US" sz="2100" dirty="0"/>
                <a:t>This table </a:t>
              </a:r>
              <a:r>
                <a:rPr lang="en-US" sz="2100" dirty="0" smtClean="0"/>
                <a:t/>
              </a:r>
              <a:br>
                <a:rPr lang="en-US" sz="2100" dirty="0" smtClean="0"/>
              </a:br>
              <a:r>
                <a:rPr lang="en-US" sz="2100" dirty="0" smtClean="0"/>
                <a:t>gives </a:t>
              </a:r>
              <a:r>
                <a:rPr lang="en-US" sz="2100" dirty="0"/>
                <a:t>the </a:t>
              </a:r>
              <a:br>
                <a:rPr lang="en-US" sz="2100" dirty="0"/>
              </a:br>
              <a:r>
                <a:rPr lang="en-US" sz="2100" dirty="0" smtClean="0"/>
                <a:t>times </a:t>
              </a:r>
              <a:r>
                <a:rPr lang="en-US" sz="2100" dirty="0"/>
                <a:t>taken </a:t>
              </a:r>
              <a:r>
                <a:rPr lang="en-US" sz="2100" dirty="0" smtClean="0"/>
                <a:t/>
              </a:r>
              <a:br>
                <a:rPr lang="en-US" sz="2100" dirty="0" smtClean="0"/>
              </a:br>
              <a:r>
                <a:rPr lang="en-US" sz="2100" dirty="0" smtClean="0"/>
                <a:t>by </a:t>
              </a:r>
              <a:r>
                <a:rPr lang="en-US" sz="2100" dirty="0"/>
                <a:t>50 </a:t>
              </a:r>
              <a:r>
                <a:rPr lang="en-US" sz="2100" dirty="0" smtClean="0"/>
                <a:t/>
              </a:r>
              <a:br>
                <a:rPr lang="en-US" sz="2100" dirty="0" smtClean="0"/>
              </a:br>
              <a:r>
                <a:rPr lang="en-US" sz="2100" dirty="0" smtClean="0"/>
                <a:t>students </a:t>
              </a:r>
              <a:r>
                <a:rPr lang="en-US" sz="2100" dirty="0"/>
                <a:t>to </a:t>
              </a:r>
              <a:r>
                <a:rPr lang="en-US" sz="2100" dirty="0" smtClean="0"/>
                <a:t/>
              </a:r>
              <a:br>
                <a:rPr lang="en-US" sz="2100" dirty="0" smtClean="0"/>
              </a:br>
              <a:r>
                <a:rPr lang="en-US" sz="2100" dirty="0" smtClean="0"/>
                <a:t>solve </a:t>
              </a:r>
              <a:r>
                <a:rPr lang="en-US" sz="2100" dirty="0"/>
                <a:t>a </a:t>
              </a:r>
              <a:r>
                <a:rPr lang="en-US" sz="2100" dirty="0" smtClean="0"/>
                <a:t>maths </a:t>
              </a:r>
              <a:br>
                <a:rPr lang="en-US" sz="2100" dirty="0" smtClean="0"/>
              </a:br>
              <a:r>
                <a:rPr lang="en-US" sz="2100" dirty="0" smtClean="0"/>
                <a:t>puzzle. Draw </a:t>
              </a:r>
              <a:br>
                <a:rPr lang="en-US" sz="2100" dirty="0" smtClean="0"/>
              </a:br>
              <a:r>
                <a:rPr lang="en-US" sz="2100" dirty="0" smtClean="0"/>
                <a:t>a cumulative </a:t>
              </a:r>
              <a:r>
                <a:rPr lang="en-US" sz="2100" dirty="0"/>
                <a:t>frequency diagram. </a:t>
              </a:r>
              <a:r>
                <a:rPr lang="en-US" sz="2100" dirty="0" smtClean="0"/>
                <a:t>	</a:t>
              </a:r>
              <a:br>
                <a:rPr lang="en-US" sz="2100" dirty="0" smtClean="0"/>
              </a:br>
              <a:r>
                <a:rPr lang="en-US" sz="2100" dirty="0" smtClean="0"/>
                <a:t>	</a:t>
              </a:r>
              <a:r>
                <a:rPr lang="en-US" sz="2100" b="1" dirty="0" smtClean="0"/>
                <a:t>(</a:t>
              </a:r>
              <a:r>
                <a:rPr lang="en-US" sz="2100" b="1" dirty="0"/>
                <a:t>2 marks)</a:t>
              </a:r>
            </a:p>
            <a:p>
              <a:pPr marL="400050" indent="-400050">
                <a:spcAft>
                  <a:spcPts val="0"/>
                </a:spcAft>
                <a:buFont typeface="+mj-lt"/>
                <a:buAutoNum type="alphaLcPeriod"/>
                <a:tabLst>
                  <a:tab pos="4972050" algn="r"/>
                </a:tabLst>
              </a:pPr>
              <a:r>
                <a:rPr lang="en-US" sz="2100" dirty="0" smtClean="0"/>
                <a:t>Use </a:t>
              </a:r>
              <a:r>
                <a:rPr lang="en-US" sz="2100" dirty="0"/>
                <a:t>the diagram to find an estimate for the median </a:t>
              </a:r>
              <a:r>
                <a:rPr lang="en-US" sz="2100" dirty="0" smtClean="0"/>
                <a:t>time taken</a:t>
              </a:r>
              <a:r>
                <a:rPr lang="en-US" sz="2100" dirty="0"/>
                <a:t>. </a:t>
              </a:r>
              <a:r>
                <a:rPr lang="en-US" sz="2100" dirty="0" smtClean="0"/>
                <a:t>	</a:t>
              </a:r>
              <a:r>
                <a:rPr lang="en-US" sz="2100" b="1" dirty="0" smtClean="0"/>
                <a:t>(</a:t>
              </a:r>
              <a:r>
                <a:rPr lang="en-US" sz="2100" b="1" dirty="0"/>
                <a:t>1 mark)</a:t>
              </a:r>
            </a:p>
            <a:p>
              <a:pPr marL="400050" indent="-400050">
                <a:spcAft>
                  <a:spcPts val="0"/>
                </a:spcAft>
                <a:buFont typeface="+mj-lt"/>
                <a:buAutoNum type="alphaLcPeriod"/>
                <a:tabLst>
                  <a:tab pos="4972050" algn="r"/>
                </a:tabLst>
              </a:pPr>
              <a:r>
                <a:rPr lang="en-US" sz="2100" dirty="0" smtClean="0"/>
                <a:t>Estimate </a:t>
              </a:r>
              <a:r>
                <a:rPr lang="en-US" sz="2100" dirty="0"/>
                <a:t>the range. </a:t>
              </a:r>
              <a:r>
                <a:rPr lang="en-US" sz="2100" dirty="0" smtClean="0"/>
                <a:t>	</a:t>
              </a:r>
              <a:r>
                <a:rPr lang="en-US" sz="2100" b="1" dirty="0" smtClean="0"/>
                <a:t>(</a:t>
              </a:r>
              <a:r>
                <a:rPr lang="en-US" sz="2100" b="1" dirty="0"/>
                <a:t>2 marks)</a:t>
              </a:r>
            </a:p>
          </p:txBody>
        </p:sp>
      </p:grpSp>
      <p:graphicFrame>
        <p:nvGraphicFramePr>
          <p:cNvPr id="11" name="Table 10"/>
          <p:cNvGraphicFramePr>
            <a:graphicFrameLocks noGrp="1"/>
          </p:cNvGraphicFramePr>
          <p:nvPr>
            <p:extLst>
              <p:ext uri="{D42A27DB-BD31-4B8C-83A1-F6EECF244321}">
                <p14:modId xmlns:p14="http://schemas.microsoft.com/office/powerpoint/2010/main" val="3064773223"/>
              </p:ext>
            </p:extLst>
          </p:nvPr>
        </p:nvGraphicFramePr>
        <p:xfrm>
          <a:off x="2258240" y="1844824"/>
          <a:ext cx="3105848" cy="2286000"/>
        </p:xfrm>
        <a:graphic>
          <a:graphicData uri="http://schemas.openxmlformats.org/drawingml/2006/table">
            <a:tbl>
              <a:tblPr firstRow="1" bandRow="1">
                <a:tableStyleId>{5940675A-B579-460E-94D1-54222C63F5DA}</a:tableStyleId>
              </a:tblPr>
              <a:tblGrid>
                <a:gridCol w="1723771"/>
                <a:gridCol w="1382077"/>
              </a:tblGrid>
              <a:tr h="341361">
                <a:tc>
                  <a:txBody>
                    <a:bodyPr/>
                    <a:lstStyle/>
                    <a:p>
                      <a:pPr algn="ctr"/>
                      <a:r>
                        <a:rPr lang="en-US" sz="1900" b="1" i="0" dirty="0" smtClean="0">
                          <a:latin typeface="Arial" panose="020B0604020202020204" pitchFamily="34" charset="0"/>
                          <a:cs typeface="Arial" panose="020B0604020202020204" pitchFamily="34" charset="0"/>
                        </a:rPr>
                        <a:t>Time, </a:t>
                      </a:r>
                      <a:r>
                        <a:rPr lang="en-US" sz="1900" b="1" i="1" dirty="0" smtClean="0">
                          <a:latin typeface="Arial" panose="020B0604020202020204" pitchFamily="34" charset="0"/>
                          <a:cs typeface="Arial" panose="020B0604020202020204" pitchFamily="34" charset="0"/>
                        </a:rPr>
                        <a:t>t</a:t>
                      </a:r>
                      <a:r>
                        <a:rPr lang="en-US" sz="1900" b="1" i="0" dirty="0" smtClean="0">
                          <a:latin typeface="Arial" panose="020B0604020202020204" pitchFamily="34" charset="0"/>
                          <a:cs typeface="Arial" panose="020B0604020202020204" pitchFamily="34" charset="0"/>
                        </a:rPr>
                        <a:t> (mins)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41361">
                <a:tc>
                  <a:txBody>
                    <a:bodyPr/>
                    <a:lstStyle/>
                    <a:p>
                      <a:pPr algn="ctr"/>
                      <a:r>
                        <a:rPr lang="en-US" sz="1900" dirty="0" smtClean="0">
                          <a:latin typeface="Arial" panose="020B0604020202020204" pitchFamily="34" charset="0"/>
                          <a:cs typeface="Arial" panose="020B0604020202020204" pitchFamily="34" charset="0"/>
                        </a:rPr>
                        <a:t>0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2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4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19</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6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8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23" name="Rectangle 22"/>
          <p:cNvSpPr/>
          <p:nvPr/>
        </p:nvSpPr>
        <p:spPr>
          <a:xfrm flipH="1">
            <a:off x="5580112" y="5229200"/>
            <a:ext cx="3213011"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Remember to label both axes and plot your points at the top of the interval.</a:t>
            </a:r>
          </a:p>
        </p:txBody>
      </p:sp>
      <p:sp>
        <p:nvSpPr>
          <p:cNvPr id="4" name="Rectangle 3"/>
          <p:cNvSpPr/>
          <p:nvPr/>
        </p:nvSpPr>
        <p:spPr>
          <a:xfrm>
            <a:off x="305904" y="5937017"/>
            <a:ext cx="5130191" cy="738664"/>
          </a:xfrm>
          <a:prstGeom prst="rect">
            <a:avLst/>
          </a:prstGeom>
        </p:spPr>
        <p:txBody>
          <a:bodyPr wrap="square">
            <a:spAutoFit/>
          </a:bodyPr>
          <a:lstStyle/>
          <a:p>
            <a:r>
              <a:rPr lang="en-US" sz="2100" b="1" dirty="0">
                <a:solidFill>
                  <a:srgbClr val="C00000"/>
                </a:solidFill>
              </a:rPr>
              <a:t>Discussion</a:t>
            </a:r>
            <a:r>
              <a:rPr lang="en-US" sz="2100" dirty="0">
                <a:solidFill>
                  <a:srgbClr val="C00000"/>
                </a:solidFill>
              </a:rPr>
              <a:t> </a:t>
            </a:r>
            <a:r>
              <a:rPr lang="en-US" sz="2100" dirty="0"/>
              <a:t>Why are your values for the median and range estimates?</a:t>
            </a:r>
          </a:p>
        </p:txBody>
      </p:sp>
    </p:spTree>
    <p:extLst>
      <p:ext uri="{BB962C8B-B14F-4D97-AF65-F5344CB8AC3E}">
        <p14:creationId xmlns:p14="http://schemas.microsoft.com/office/powerpoint/2010/main" val="1736975943"/>
      </p:ext>
    </p:extLst>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444</a:t>
            </a:r>
            <a:endParaRPr lang="en-GB" sz="1400" b="1" dirty="0">
              <a:latin typeface="Calibri" panose="020F0502020204030204" pitchFamily="34" charset="0"/>
            </a:endParaRPr>
          </a:p>
        </p:txBody>
      </p:sp>
      <p:sp>
        <p:nvSpPr>
          <p:cNvPr id="3" name="Rectangle 2"/>
          <p:cNvSpPr/>
          <p:nvPr/>
        </p:nvSpPr>
        <p:spPr>
          <a:xfrm>
            <a:off x="251520" y="1234495"/>
            <a:ext cx="5256584" cy="2308324"/>
          </a:xfrm>
          <a:prstGeom prst="rect">
            <a:avLst/>
          </a:prstGeom>
        </p:spPr>
        <p:txBody>
          <a:bodyPr wrap="square">
            <a:spAutoFit/>
          </a:bodyPr>
          <a:lstStyle/>
          <a:p>
            <a:pPr marL="400050" indent="-400050">
              <a:buClr>
                <a:srgbClr val="C00000"/>
              </a:buClr>
              <a:buFont typeface="+mj-lt"/>
              <a:buAutoNum type="arabicPeriod" startAt="5"/>
              <a:tabLst>
                <a:tab pos="914400" algn="l"/>
                <a:tab pos="2743200" algn="l"/>
              </a:tabLst>
            </a:pPr>
            <a:r>
              <a:rPr lang="en-US" sz="2400" b="1" dirty="0">
                <a:solidFill>
                  <a:srgbClr val="C00000"/>
                </a:solidFill>
                <a:latin typeface="Arial" panose="020B0604020202020204" pitchFamily="34" charset="0"/>
                <a:cs typeface="Arial" panose="020B0604020202020204" pitchFamily="34" charset="0"/>
              </a:rPr>
              <a:t>STEM</a:t>
            </a:r>
          </a:p>
          <a:p>
            <a:pPr marL="80010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 cumulative frequency diagram for the giraffe data in </a:t>
            </a:r>
            <a:r>
              <a:rPr lang="en-US" sz="2400" b="1" dirty="0">
                <a:latin typeface="Arial" panose="020B0604020202020204" pitchFamily="34" charset="0"/>
                <a:cs typeface="Arial" panose="020B0604020202020204" pitchFamily="34" charset="0"/>
              </a:rPr>
              <a:t>Q3</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0010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an estimate for the median height of the giraffes.</a:t>
            </a:r>
            <a:endParaRPr lang="pl-PL" sz="24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pSp>
        <p:nvGrpSpPr>
          <p:cNvPr id="15" name="Group 14"/>
          <p:cNvGrpSpPr/>
          <p:nvPr/>
        </p:nvGrpSpPr>
        <p:grpSpPr>
          <a:xfrm>
            <a:off x="303564" y="3645024"/>
            <a:ext cx="5204540" cy="2885559"/>
            <a:chOff x="150162" y="6494199"/>
            <a:chExt cx="5256585" cy="2885559"/>
          </a:xfrm>
        </p:grpSpPr>
        <mc:AlternateContent xmlns:mc="http://schemas.openxmlformats.org/markup-compatibility/2006" xmlns:a14="http://schemas.microsoft.com/office/drawing/2010/main">
          <mc:Choice Requires="a14">
            <p:sp>
              <p:nvSpPr>
                <p:cNvPr id="16" name="Rectangle 15"/>
                <p:cNvSpPr/>
                <p:nvPr/>
              </p:nvSpPr>
              <p:spPr>
                <a:xfrm flipH="1">
                  <a:off x="150162" y="6673055"/>
                  <a:ext cx="5256585" cy="270670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smtClean="0">
                      <a:solidFill>
                        <a:schemeClr val="tx1"/>
                      </a:solidFill>
                      <a:latin typeface="Arial" panose="020B0604020202020204" pitchFamily="34" charset="0"/>
                      <a:cs typeface="Arial" panose="020B0604020202020204" pitchFamily="34" charset="0"/>
                    </a:rPr>
                    <a:t>For a set of </a:t>
                  </a:r>
                  <a:r>
                    <a:rPr lang="en-US" sz="2000" i="1" dirty="0">
                      <a:solidFill>
                        <a:schemeClr val="tx1"/>
                      </a:solidFill>
                      <a:latin typeface="Arial" panose="020B0604020202020204" pitchFamily="34" charset="0"/>
                      <a:cs typeface="Arial" panose="020B0604020202020204" pitchFamily="34" charset="0"/>
                    </a:rPr>
                    <a:t>n</a:t>
                  </a:r>
                  <a:r>
                    <a:rPr lang="en-US" sz="2000" dirty="0">
                      <a:solidFill>
                        <a:schemeClr val="tx1"/>
                      </a:solidFill>
                      <a:latin typeface="Arial" panose="020B0604020202020204" pitchFamily="34" charset="0"/>
                      <a:cs typeface="Arial" panose="020B0604020202020204" pitchFamily="34" charset="0"/>
                    </a:rPr>
                    <a:t> data values on a cumulative frequency diagram </a:t>
                  </a:r>
                  <a:endParaRPr lang="en-US" sz="2000" dirty="0" smtClean="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estimate for the </a:t>
                  </a:r>
                  <a:r>
                    <a:rPr lang="en-US" sz="2000" b="1" dirty="0">
                      <a:solidFill>
                        <a:schemeClr val="tx1"/>
                      </a:solidFill>
                      <a:latin typeface="Arial" panose="020B0604020202020204" pitchFamily="34" charset="0"/>
                      <a:cs typeface="Arial" panose="020B0604020202020204" pitchFamily="34" charset="0"/>
                    </a:rPr>
                    <a:t>lower quartile</a:t>
                  </a:r>
                  <a:r>
                    <a:rPr lang="en-US" sz="2000" dirty="0">
                      <a:solidFill>
                        <a:schemeClr val="tx1"/>
                      </a:solidFill>
                      <a:latin typeface="Arial" panose="020B0604020202020204" pitchFamily="34" charset="0"/>
                      <a:cs typeface="Arial" panose="020B0604020202020204" pitchFamily="34" charset="0"/>
                    </a:rPr>
                    <a:t> (LQ) is the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m:rPr>
                              <m:sty m:val="p"/>
                            </m:rPr>
                            <a:rPr lang="en-US" sz="2000" b="0" i="0" smtClean="0">
                              <a:solidFill>
                                <a:schemeClr val="tx1"/>
                              </a:solidFill>
                              <a:latin typeface="Cambria Math" panose="02040503050406030204" pitchFamily="18" charset="0"/>
                              <a:cs typeface="Arial" panose="020B0604020202020204" pitchFamily="34" charset="0"/>
                            </a:rPr>
                            <m:t>n</m:t>
                          </m:r>
                        </m:num>
                        <m:den>
                          <m:r>
                            <a:rPr lang="en-US" sz="2000" b="0" i="0" smtClean="0">
                              <a:solidFill>
                                <a:schemeClr val="tx1"/>
                              </a:solidFill>
                              <a:latin typeface="Cambria Math" panose="02040503050406030204" pitchFamily="18" charset="0"/>
                              <a:cs typeface="Arial" panose="020B0604020202020204" pitchFamily="34" charset="0"/>
                            </a:rPr>
                            <m:t>4</m:t>
                          </m:r>
                        </m:den>
                      </m:f>
                    </m:oMath>
                  </a14:m>
                  <a:r>
                    <a:rPr lang="en-US" sz="2000" dirty="0">
                      <a:solidFill>
                        <a:schemeClr val="tx1"/>
                      </a:solidFill>
                      <a:latin typeface="Arial" panose="020B0604020202020204" pitchFamily="34" charset="0"/>
                      <a:cs typeface="Arial" panose="020B0604020202020204" pitchFamily="34" charset="0"/>
                    </a:rPr>
                    <a:t> </a:t>
                  </a:r>
                  <a:r>
                    <a:rPr lang="en-US" sz="2000" dirty="0" err="1">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value</a:t>
                  </a:r>
                </a:p>
                <a:p>
                  <a:pPr marL="342900" indent="-34290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estimate for the </a:t>
                  </a:r>
                  <a:r>
                    <a:rPr lang="en-US" sz="2000" b="1" dirty="0">
                      <a:solidFill>
                        <a:schemeClr val="tx1"/>
                      </a:solidFill>
                      <a:latin typeface="Arial" panose="020B0604020202020204" pitchFamily="34" charset="0"/>
                      <a:cs typeface="Arial" panose="020B0604020202020204" pitchFamily="34" charset="0"/>
                    </a:rPr>
                    <a:t>upper quartile</a:t>
                  </a:r>
                  <a:r>
                    <a:rPr lang="en-US" sz="2000" dirty="0">
                      <a:solidFill>
                        <a:schemeClr val="tx1"/>
                      </a:solidFill>
                      <a:latin typeface="Arial" panose="020B0604020202020204" pitchFamily="34" charset="0"/>
                      <a:cs typeface="Arial" panose="020B0604020202020204" pitchFamily="34" charset="0"/>
                    </a:rPr>
                    <a:t> (UQ) is the </a:t>
                  </a:r>
                  <a14:m>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a:rPr lang="en-US" sz="2000" b="0" i="0" smtClean="0">
                              <a:solidFill>
                                <a:schemeClr val="tx1"/>
                              </a:solidFill>
                              <a:latin typeface="Cambria Math" panose="02040503050406030204" pitchFamily="18" charset="0"/>
                              <a:cs typeface="Arial" panose="020B0604020202020204" pitchFamily="34" charset="0"/>
                            </a:rPr>
                            <m:t>3</m:t>
                          </m:r>
                          <m:r>
                            <m:rPr>
                              <m:sty m:val="p"/>
                            </m:rPr>
                            <a:rPr lang="en-US" sz="2000" b="0" i="0" smtClean="0">
                              <a:solidFill>
                                <a:schemeClr val="tx1"/>
                              </a:solidFill>
                              <a:latin typeface="Cambria Math" panose="02040503050406030204" pitchFamily="18" charset="0"/>
                              <a:cs typeface="Arial" panose="020B0604020202020204" pitchFamily="34" charset="0"/>
                            </a:rPr>
                            <m:t>n</m:t>
                          </m:r>
                        </m:num>
                        <m:den>
                          <m:r>
                            <a:rPr lang="en-US" sz="2000" b="0" i="0" smtClean="0">
                              <a:solidFill>
                                <a:schemeClr val="tx1"/>
                              </a:solidFill>
                              <a:latin typeface="Cambria Math" panose="02040503050406030204" pitchFamily="18" charset="0"/>
                              <a:cs typeface="Arial" panose="020B0604020202020204" pitchFamily="34" charset="0"/>
                            </a:rPr>
                            <m:t>4</m:t>
                          </m:r>
                        </m:den>
                      </m:f>
                    </m:oMath>
                  </a14:m>
                  <a:r>
                    <a:rPr lang="en-US" sz="2000" dirty="0" err="1">
                      <a:solidFill>
                        <a:schemeClr val="tx1"/>
                      </a:solidFill>
                      <a:latin typeface="Arial" panose="020B0604020202020204" pitchFamily="34" charset="0"/>
                      <a:cs typeface="Arial" panose="020B0604020202020204" pitchFamily="34" charset="0"/>
                    </a:rPr>
                    <a:t>th</a:t>
                  </a:r>
                  <a:r>
                    <a:rPr lang="en-US" sz="2000" dirty="0">
                      <a:solidFill>
                        <a:schemeClr val="tx1"/>
                      </a:solidFill>
                      <a:latin typeface="Arial" panose="020B0604020202020204" pitchFamily="34" charset="0"/>
                      <a:cs typeface="Arial" panose="020B0604020202020204" pitchFamily="34" charset="0"/>
                    </a:rPr>
                    <a:t> value</a:t>
                  </a:r>
                </a:p>
                <a:p>
                  <a:pPr marL="342900" indent="-342900">
                    <a:buFont typeface="Wingdings" panose="05000000000000000000" pitchFamily="2" charset="2"/>
                    <a:buChar char="§"/>
                  </a:pPr>
                  <a:r>
                    <a:rPr lang="en-US" sz="2000" dirty="0" smtClean="0">
                      <a:solidFill>
                        <a:schemeClr val="tx1"/>
                      </a:solidFill>
                      <a:latin typeface="Arial" panose="020B0604020202020204" pitchFamily="34" charset="0"/>
                      <a:cs typeface="Arial" panose="020B0604020202020204" pitchFamily="34" charset="0"/>
                    </a:rPr>
                    <a:t>the </a:t>
                  </a:r>
                  <a:r>
                    <a:rPr lang="en-US" sz="2000" b="1" dirty="0" smtClean="0">
                      <a:solidFill>
                        <a:schemeClr val="tx1"/>
                      </a:solidFill>
                      <a:latin typeface="Arial" panose="020B0604020202020204" pitchFamily="34" charset="0"/>
                      <a:cs typeface="Arial" panose="020B0604020202020204" pitchFamily="34" charset="0"/>
                    </a:rPr>
                    <a:t>interquartile range </a:t>
                  </a:r>
                  <a:r>
                    <a:rPr lang="en-US" sz="2000" dirty="0" smtClean="0">
                      <a:solidFill>
                        <a:schemeClr val="tx1"/>
                      </a:solidFill>
                      <a:latin typeface="Arial" panose="020B0604020202020204" pitchFamily="34" charset="0"/>
                      <a:cs typeface="Arial" panose="020B0604020202020204" pitchFamily="34" charset="0"/>
                    </a:rPr>
                    <a:t>(</a:t>
                  </a:r>
                  <a:r>
                    <a:rPr lang="en-US" sz="2000" dirty="0">
                      <a:solidFill>
                        <a:schemeClr val="tx1"/>
                      </a:solidFill>
                      <a:latin typeface="Arial" panose="020B0604020202020204" pitchFamily="34" charset="0"/>
                      <a:cs typeface="Arial" panose="020B0604020202020204" pitchFamily="34" charset="0"/>
                    </a:rPr>
                    <a:t>IQR) = UQ - LQ</a:t>
                  </a:r>
                </a:p>
              </p:txBody>
            </p:sp>
          </mc:Choice>
          <mc:Fallback xmlns="">
            <p:sp>
              <p:nvSpPr>
                <p:cNvPr id="16" name="Rectangle 15"/>
                <p:cNvSpPr>
                  <a:spLocks noRot="1" noChangeAspect="1" noMove="1" noResize="1" noEditPoints="1" noAdjustHandles="1" noChangeArrowheads="1" noChangeShapeType="1" noTextEdit="1"/>
                </p:cNvSpPr>
                <p:nvPr/>
              </p:nvSpPr>
              <p:spPr>
                <a:xfrm flipH="1">
                  <a:off x="150162" y="6673055"/>
                  <a:ext cx="5256585" cy="2706703"/>
                </a:xfrm>
                <a:prstGeom prst="rect">
                  <a:avLst/>
                </a:prstGeom>
                <a:blipFill rotWithShape="0">
                  <a:blip r:embed="rId5"/>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7" name="Pentagon 16"/>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8</a:t>
              </a:r>
              <a:endParaRPr lang="en-US"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38429581"/>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5" name="Rounded Rectangle 4"/>
          <p:cNvSpPr/>
          <p:nvPr/>
        </p:nvSpPr>
        <p:spPr>
          <a:xfrm>
            <a:off x="179512" y="2204864"/>
            <a:ext cx="2088232" cy="266429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Unit Openers put the maths you are about to learn into a real-life context. Have a go at the question - it uses maths you have already learnt so you should be able to answer it at the start of the unit.</a:t>
            </a:r>
          </a:p>
        </p:txBody>
      </p:sp>
      <p:sp>
        <p:nvSpPr>
          <p:cNvPr id="10" name="Rounded Rectangle 9"/>
          <p:cNvSpPr/>
          <p:nvPr/>
        </p:nvSpPr>
        <p:spPr>
          <a:xfrm>
            <a:off x="6516216" y="2492897"/>
            <a:ext cx="2376264" cy="1584176"/>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When you have finished the whole unit, a Unit test helps you see how much progress you are making.</a:t>
            </a:r>
          </a:p>
        </p:txBody>
      </p:sp>
      <p:cxnSp>
        <p:nvCxnSpPr>
          <p:cNvPr id="19" name="Straight Arrow Connector 18"/>
          <p:cNvCxnSpPr/>
          <p:nvPr/>
        </p:nvCxnSpPr>
        <p:spPr>
          <a:xfrm flipH="1" flipV="1">
            <a:off x="4572000" y="6313499"/>
            <a:ext cx="57606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ound Same Side Corner Rectangle 3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7784" y="1609360"/>
            <a:ext cx="3744416" cy="4915984"/>
          </a:xfrm>
          <a:prstGeom prst="rect">
            <a:avLst/>
          </a:prstGeom>
        </p:spPr>
      </p:pic>
      <p:sp>
        <p:nvSpPr>
          <p:cNvPr id="9" name="Rounded Rectangle 8"/>
          <p:cNvSpPr/>
          <p:nvPr/>
        </p:nvSpPr>
        <p:spPr>
          <a:xfrm>
            <a:off x="215516" y="5027162"/>
            <a:ext cx="4320480" cy="160671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a:solidFill>
                  <a:schemeClr val="tx1"/>
                </a:solidFill>
                <a:latin typeface="Arial" panose="020B0604020202020204" pitchFamily="34" charset="0"/>
                <a:cs typeface="Arial" panose="020B0604020202020204" pitchFamily="34" charset="0"/>
              </a:rPr>
              <a:t>Use the Prior knowledge check to make sure you are ready to start the main lessons in the unit. It checks your knowledge from Key Stage 3 and from earlier in the GCSE course. Your teacher has </a:t>
            </a:r>
            <a:r>
              <a:rPr lang="en-US" sz="1600" dirty="0" smtClean="0">
                <a:solidFill>
                  <a:schemeClr val="tx1"/>
                </a:solidFill>
                <a:latin typeface="Arial" panose="020B0604020202020204" pitchFamily="34" charset="0"/>
                <a:cs typeface="Arial" panose="020B0604020202020204" pitchFamily="34" charset="0"/>
              </a:rPr>
              <a:t>access </a:t>
            </a:r>
            <a:r>
              <a:rPr lang="en-US" sz="1600" dirty="0">
                <a:solidFill>
                  <a:schemeClr val="tx1"/>
                </a:solidFill>
                <a:latin typeface="Arial" panose="020B0604020202020204" pitchFamily="34" charset="0"/>
                <a:cs typeface="Arial" panose="020B0604020202020204" pitchFamily="34" charset="0"/>
              </a:rPr>
              <a:t>to worksheets if you need to recap anything.</a:t>
            </a:r>
          </a:p>
        </p:txBody>
      </p:sp>
      <p:cxnSp>
        <p:nvCxnSpPr>
          <p:cNvPr id="15" name="Straight Arrow Connector 14"/>
          <p:cNvCxnSpPr/>
          <p:nvPr/>
        </p:nvCxnSpPr>
        <p:spPr>
          <a:xfrm flipV="1">
            <a:off x="2267744" y="4345665"/>
            <a:ext cx="720080" cy="68149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67744" y="3140968"/>
            <a:ext cx="720080" cy="7200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5940152" y="1905870"/>
            <a:ext cx="792088" cy="6230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24"/>
          <p:cNvSpPr/>
          <p:nvPr/>
        </p:nvSpPr>
        <p:spPr>
          <a:xfrm>
            <a:off x="5148064" y="1127072"/>
            <a:ext cx="3744416" cy="512691"/>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helps you to apply the maths you know to some different situations</a:t>
            </a:r>
            <a:endParaRPr lang="en-US" sz="1600" i="1" dirty="0">
              <a:solidFill>
                <a:schemeClr val="tx1"/>
              </a:solidFill>
              <a:latin typeface="Arial" panose="020B0604020202020204" pitchFamily="34" charset="0"/>
              <a:cs typeface="Arial" panose="020B0604020202020204" pitchFamily="34" charset="0"/>
            </a:endParaRPr>
          </a:p>
        </p:txBody>
      </p:sp>
      <p:cxnSp>
        <p:nvCxnSpPr>
          <p:cNvPr id="26" name="Straight Arrow Connector 25"/>
          <p:cNvCxnSpPr/>
          <p:nvPr/>
        </p:nvCxnSpPr>
        <p:spPr>
          <a:xfrm flipH="1">
            <a:off x="5292080" y="1641597"/>
            <a:ext cx="618900" cy="26427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ounded Rectangle 31"/>
          <p:cNvSpPr/>
          <p:nvPr/>
        </p:nvSpPr>
        <p:spPr>
          <a:xfrm>
            <a:off x="6489406" y="4360512"/>
            <a:ext cx="2376264" cy="2273360"/>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Choose only the topics in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a:t>
            </a:r>
            <a:r>
              <a:rPr lang="en-US" sz="1600" dirty="0" err="1" smtClean="0">
                <a:solidFill>
                  <a:schemeClr val="tx1"/>
                </a:solidFill>
                <a:latin typeface="Arial" panose="020B0604020202020204" pitchFamily="34" charset="0"/>
                <a:cs typeface="Arial" panose="020B0604020202020204" pitchFamily="34" charset="0"/>
              </a:rPr>
              <a:t>thay</a:t>
            </a:r>
            <a:r>
              <a:rPr lang="en-US" sz="1600" dirty="0" smtClean="0">
                <a:solidFill>
                  <a:schemeClr val="tx1"/>
                </a:solidFill>
                <a:latin typeface="Arial" panose="020B0604020202020204" pitchFamily="34" charset="0"/>
                <a:cs typeface="Arial" panose="020B0604020202020204" pitchFamily="34" charset="0"/>
              </a:rPr>
              <a:t> you need a bit more practice with. You’ll find more hints here to lead you through specific questions. Then move on to </a:t>
            </a:r>
            <a:r>
              <a:rPr lang="en-US" sz="1600" i="1" dirty="0" smtClean="0">
                <a:solidFill>
                  <a:schemeClr val="tx1"/>
                </a:solidFill>
                <a:latin typeface="Arial" panose="020B0604020202020204" pitchFamily="34" charset="0"/>
                <a:cs typeface="Arial" panose="020B0604020202020204" pitchFamily="34" charset="0"/>
              </a:rPr>
              <a:t>Extend</a:t>
            </a:r>
            <a:endParaRPr lang="en-US" sz="1600" dirty="0">
              <a:solidFill>
                <a:schemeClr val="tx1"/>
              </a:solidFill>
              <a:latin typeface="Arial" panose="020B0604020202020204" pitchFamily="34" charset="0"/>
              <a:cs typeface="Arial" panose="020B0604020202020204" pitchFamily="34" charset="0"/>
            </a:endParaRPr>
          </a:p>
        </p:txBody>
      </p:sp>
      <p:cxnSp>
        <p:nvCxnSpPr>
          <p:cNvPr id="33" name="Straight Arrow Connector 32"/>
          <p:cNvCxnSpPr/>
          <p:nvPr/>
        </p:nvCxnSpPr>
        <p:spPr>
          <a:xfrm flipH="1" flipV="1">
            <a:off x="4932040" y="1905870"/>
            <a:ext cx="1800200" cy="245464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179512" y="1124744"/>
            <a:ext cx="3240360" cy="1008112"/>
          </a:xfrm>
          <a:prstGeom prst="roundRect">
            <a:avLst/>
          </a:prstGeom>
          <a:solidFill>
            <a:schemeClr val="tx2">
              <a:lumMod val="20000"/>
              <a:lumOff val="80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r>
              <a:rPr lang="en-US" sz="1600" dirty="0" smtClean="0">
                <a:solidFill>
                  <a:schemeClr val="tx1"/>
                </a:solidFill>
                <a:latin typeface="Arial" panose="020B0604020202020204" pitchFamily="34" charset="0"/>
                <a:cs typeface="Arial" panose="020B0604020202020204" pitchFamily="34" charset="0"/>
              </a:rPr>
              <a:t>At the end of the Master lessons, take a </a:t>
            </a:r>
            <a:r>
              <a:rPr lang="en-US" sz="1600" i="1" dirty="0" smtClean="0">
                <a:solidFill>
                  <a:schemeClr val="tx1"/>
                </a:solidFill>
                <a:latin typeface="Arial" panose="020B0604020202020204" pitchFamily="34" charset="0"/>
                <a:cs typeface="Arial" panose="020B0604020202020204" pitchFamily="34" charset="0"/>
              </a:rPr>
              <a:t>check-up</a:t>
            </a:r>
            <a:r>
              <a:rPr lang="en-US" sz="1600" dirty="0" smtClean="0">
                <a:solidFill>
                  <a:schemeClr val="tx1"/>
                </a:solidFill>
                <a:latin typeface="Arial" panose="020B0604020202020204" pitchFamily="34" charset="0"/>
                <a:cs typeface="Arial" panose="020B0604020202020204" pitchFamily="34" charset="0"/>
              </a:rPr>
              <a:t> test to help you to decide whether to </a:t>
            </a:r>
            <a:r>
              <a:rPr lang="en-US" sz="1600" i="1" dirty="0" smtClean="0">
                <a:solidFill>
                  <a:schemeClr val="tx1"/>
                </a:solidFill>
                <a:latin typeface="Arial" panose="020B0604020202020204" pitchFamily="34" charset="0"/>
                <a:cs typeface="Arial" panose="020B0604020202020204" pitchFamily="34" charset="0"/>
              </a:rPr>
              <a:t>strengthen</a:t>
            </a:r>
            <a:r>
              <a:rPr lang="en-US" sz="1600" dirty="0" smtClean="0">
                <a:solidFill>
                  <a:schemeClr val="tx1"/>
                </a:solidFill>
                <a:latin typeface="Arial" panose="020B0604020202020204" pitchFamily="34" charset="0"/>
                <a:cs typeface="Arial" panose="020B0604020202020204" pitchFamily="34" charset="0"/>
              </a:rPr>
              <a:t> or </a:t>
            </a:r>
            <a:r>
              <a:rPr lang="en-US" sz="1600" i="1" dirty="0" smtClean="0">
                <a:solidFill>
                  <a:schemeClr val="tx1"/>
                </a:solidFill>
                <a:latin typeface="Arial" panose="020B0604020202020204" pitchFamily="34" charset="0"/>
                <a:cs typeface="Arial" panose="020B0604020202020204" pitchFamily="34" charset="0"/>
              </a:rPr>
              <a:t>Extend</a:t>
            </a:r>
            <a:r>
              <a:rPr lang="en-US" sz="1600" dirty="0" smtClean="0">
                <a:solidFill>
                  <a:schemeClr val="tx1"/>
                </a:solidFill>
                <a:latin typeface="Arial" panose="020B0604020202020204" pitchFamily="34" charset="0"/>
                <a:cs typeface="Arial" panose="020B0604020202020204" pitchFamily="34" charset="0"/>
              </a:rPr>
              <a:t> our learning</a:t>
            </a:r>
            <a:endParaRPr lang="en-US" sz="1600" dirty="0">
              <a:solidFill>
                <a:schemeClr val="tx1"/>
              </a:solidFill>
              <a:latin typeface="Arial" panose="020B0604020202020204" pitchFamily="34" charset="0"/>
              <a:cs typeface="Arial" panose="020B0604020202020204" pitchFamily="34" charset="0"/>
            </a:endParaRPr>
          </a:p>
        </p:txBody>
      </p:sp>
      <p:cxnSp>
        <p:nvCxnSpPr>
          <p:cNvPr id="37" name="Straight Arrow Connector 36"/>
          <p:cNvCxnSpPr/>
          <p:nvPr/>
        </p:nvCxnSpPr>
        <p:spPr>
          <a:xfrm>
            <a:off x="3419872" y="1609360"/>
            <a:ext cx="1008112" cy="29651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386563"/>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445</a:t>
            </a:r>
            <a:endParaRPr lang="en-GB" sz="1400" b="1" dirty="0">
              <a:latin typeface="Calibri" panose="020F0502020204030204" pitchFamily="34" charset="0"/>
            </a:endParaRPr>
          </a:p>
        </p:txBody>
      </p:sp>
      <p:sp>
        <p:nvSpPr>
          <p:cNvPr id="3" name="Rectangle 2"/>
          <p:cNvSpPr/>
          <p:nvPr/>
        </p:nvSpPr>
        <p:spPr>
          <a:xfrm>
            <a:off x="251520" y="1234495"/>
            <a:ext cx="5400600" cy="5293757"/>
          </a:xfrm>
          <a:prstGeom prst="rect">
            <a:avLst/>
          </a:prstGeom>
        </p:spPr>
        <p:txBody>
          <a:bodyPr wrap="square">
            <a:spAutoFit/>
          </a:bodyPr>
          <a:lstStyle/>
          <a:p>
            <a:pPr marL="342900" lvl="1" indent="-342900">
              <a:buClr>
                <a:srgbClr val="C00000"/>
              </a:buClr>
              <a:buFont typeface="+mj-lt"/>
              <a:buAutoNum type="arabicPeriod" startAt="6"/>
              <a:tabLst>
                <a:tab pos="2743200" algn="l"/>
              </a:tabLst>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time taken for 80 runners to complete a 10-kilometre fun run is shown in the table, </a:t>
            </a:r>
            <a:endParaRPr lang="en-US" sz="2600" dirty="0" smtClean="0">
              <a:latin typeface="Arial" panose="020B0604020202020204" pitchFamily="34" charset="0"/>
              <a:cs typeface="Arial" panose="020B0604020202020204" pitchFamily="34" charset="0"/>
            </a:endParaRPr>
          </a:p>
          <a:p>
            <a:pPr marL="685800" lvl="2" indent="-3429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Draw </a:t>
            </a:r>
            <a:r>
              <a:rPr lang="en-US" sz="2600" dirty="0">
                <a:latin typeface="Arial" panose="020B0604020202020204" pitchFamily="34" charset="0"/>
                <a:cs typeface="Arial" panose="020B0604020202020204" pitchFamily="34" charset="0"/>
              </a:rPr>
              <a:t>a cumulative frequency diagram, </a:t>
            </a:r>
            <a:endParaRPr lang="en-US" sz="2600" dirty="0" smtClean="0">
              <a:latin typeface="Arial" panose="020B0604020202020204" pitchFamily="34" charset="0"/>
              <a:cs typeface="Arial" panose="020B0604020202020204" pitchFamily="34" charset="0"/>
            </a:endParaRPr>
          </a:p>
          <a:p>
            <a:pPr marL="685800" lvl="2" indent="-3429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Estimate </a:t>
            </a:r>
            <a:r>
              <a:rPr lang="en-US" sz="2600" dirty="0">
                <a:latin typeface="Arial" panose="020B0604020202020204" pitchFamily="34" charset="0"/>
                <a:cs typeface="Arial" panose="020B0604020202020204" pitchFamily="34" charset="0"/>
              </a:rPr>
              <a:t>the median time taken, </a:t>
            </a:r>
            <a:endParaRPr lang="en-US" sz="2600" dirty="0" smtClean="0">
              <a:latin typeface="Arial" panose="020B0604020202020204" pitchFamily="34" charset="0"/>
              <a:cs typeface="Arial" panose="020B0604020202020204" pitchFamily="34" charset="0"/>
            </a:endParaRPr>
          </a:p>
          <a:p>
            <a:pPr marL="685800" lvl="2" indent="-3429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Estimate </a:t>
            </a:r>
            <a:r>
              <a:rPr lang="en-US" sz="2600" dirty="0">
                <a:latin typeface="Arial" panose="020B0604020202020204" pitchFamily="34" charset="0"/>
                <a:cs typeface="Arial" panose="020B0604020202020204" pitchFamily="34" charset="0"/>
              </a:rPr>
              <a:t>the lower quartile of the time taken</a:t>
            </a:r>
            <a:r>
              <a:rPr lang="en-US" sz="2600" dirty="0" smtClean="0">
                <a:latin typeface="Arial" panose="020B0604020202020204" pitchFamily="34" charset="0"/>
                <a:cs typeface="Arial" panose="020B0604020202020204" pitchFamily="34" charset="0"/>
              </a:rPr>
              <a:t>.</a:t>
            </a:r>
          </a:p>
          <a:p>
            <a:pPr marL="685800" lvl="2" indent="-3429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Estimate </a:t>
            </a:r>
            <a:r>
              <a:rPr lang="en-US" sz="2600" dirty="0">
                <a:latin typeface="Arial" panose="020B0604020202020204" pitchFamily="34" charset="0"/>
                <a:cs typeface="Arial" panose="020B0604020202020204" pitchFamily="34" charset="0"/>
              </a:rPr>
              <a:t>the upper quartile.</a:t>
            </a:r>
          </a:p>
          <a:p>
            <a:pPr marL="685800" lvl="2" indent="-342900">
              <a:buClr>
                <a:srgbClr val="C00000"/>
              </a:buClr>
              <a:buFont typeface="+mj-lt"/>
              <a:buAutoNum type="alphaLcPeriod"/>
              <a:tabLst>
                <a:tab pos="2743200" algn="l"/>
              </a:tabLst>
            </a:pPr>
            <a:r>
              <a:rPr lang="en-US" sz="2600" dirty="0" smtClean="0">
                <a:latin typeface="Arial" panose="020B0604020202020204" pitchFamily="34" charset="0"/>
                <a:cs typeface="Arial" panose="020B0604020202020204" pitchFamily="34" charset="0"/>
              </a:rPr>
              <a:t>Use </a:t>
            </a:r>
            <a:r>
              <a:rPr lang="en-US" sz="2600" dirty="0">
                <a:latin typeface="Arial" panose="020B0604020202020204" pitchFamily="34" charset="0"/>
                <a:cs typeface="Arial" panose="020B0604020202020204" pitchFamily="34" charset="0"/>
              </a:rPr>
              <a:t>your answers to parts c and d to work out an estimate for the interquartile range.</a:t>
            </a:r>
            <a:endParaRPr lang="pl-PL" sz="2600" dirty="0">
              <a:latin typeface="Arial" panose="020B0604020202020204" pitchFamily="34" charset="0"/>
              <a:cs typeface="Arial" panose="020B0604020202020204" pitchFamily="34" charset="0"/>
            </a:endParaRPr>
          </a:p>
        </p:txBody>
      </p:sp>
      <p:sp>
        <p:nvSpPr>
          <p:cNvPr id="9" name="Rectangle 8"/>
          <p:cNvSpPr/>
          <p:nvPr/>
        </p:nvSpPr>
        <p:spPr>
          <a:xfrm flipH="1">
            <a:off x="5714624" y="4027418"/>
            <a:ext cx="3085706" cy="2569934"/>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Q6c hint</a:t>
            </a:r>
            <a:r>
              <a:rPr lang="en-US" sz="2300" dirty="0" smtClean="0">
                <a:solidFill>
                  <a:schemeClr val="tx1"/>
                </a:solidFill>
                <a:latin typeface="Arial" panose="020B0604020202020204" pitchFamily="34" charset="0"/>
                <a:cs typeface="Arial" panose="020B0604020202020204" pitchFamily="34" charset="0"/>
              </a:rPr>
              <a:t> - </a:t>
            </a:r>
            <a:r>
              <a:rPr lang="en-US" sz="2300" dirty="0">
                <a:solidFill>
                  <a:schemeClr val="tx1"/>
                </a:solidFill>
                <a:latin typeface="Arial" panose="020B0604020202020204" pitchFamily="34" charset="0"/>
                <a:cs typeface="Arial" panose="020B0604020202020204" pitchFamily="34" charset="0"/>
              </a:rPr>
              <a:t>Draw a line across to the curve from the cumulative frequency value one quarter of the way up, then down to the </a:t>
            </a:r>
            <a:r>
              <a:rPr lang="en-US" sz="2300" dirty="0" smtClean="0">
                <a:solidFill>
                  <a:schemeClr val="tx1"/>
                </a:solidFill>
                <a:latin typeface="Arial" panose="020B0604020202020204" pitchFamily="34" charset="0"/>
                <a:cs typeface="Arial" panose="020B0604020202020204" pitchFamily="34" charset="0"/>
              </a:rPr>
              <a:t/>
            </a:r>
            <a:br>
              <a:rPr lang="en-US" sz="2300" dirty="0" smtClean="0">
                <a:solidFill>
                  <a:schemeClr val="tx1"/>
                </a:solidFill>
                <a:latin typeface="Arial" panose="020B0604020202020204" pitchFamily="34" charset="0"/>
                <a:cs typeface="Arial" panose="020B0604020202020204" pitchFamily="34" charset="0"/>
              </a:rPr>
            </a:br>
            <a:r>
              <a:rPr lang="en-US" sz="2300" i="1" dirty="0" smtClean="0">
                <a:solidFill>
                  <a:schemeClr val="tx1"/>
                </a:solidFill>
                <a:latin typeface="Arial" panose="020B0604020202020204" pitchFamily="34" charset="0"/>
                <a:cs typeface="Arial" panose="020B0604020202020204" pitchFamily="34" charset="0"/>
              </a:rPr>
              <a:t>x</a:t>
            </a:r>
            <a:r>
              <a:rPr lang="en-US" sz="2300" dirty="0" smtClean="0">
                <a:solidFill>
                  <a:schemeClr val="tx1"/>
                </a:solidFill>
                <a:latin typeface="Arial" panose="020B0604020202020204" pitchFamily="34" charset="0"/>
                <a:cs typeface="Arial" panose="020B0604020202020204" pitchFamily="34" charset="0"/>
              </a:rPr>
              <a:t>-axis</a:t>
            </a:r>
            <a:r>
              <a:rPr lang="en-US" sz="2300" dirty="0">
                <a:solidFill>
                  <a:schemeClr val="tx1"/>
                </a:solidFill>
                <a:latin typeface="Arial" panose="020B0604020202020204" pitchFamily="34" charset="0"/>
                <a:cs typeface="Arial" panose="020B0604020202020204" pitchFamily="34" charset="0"/>
              </a:rPr>
              <a:t>..</a:t>
            </a:r>
          </a:p>
        </p:txBody>
      </p:sp>
      <p:graphicFrame>
        <p:nvGraphicFramePr>
          <p:cNvPr id="10" name="Table 9"/>
          <p:cNvGraphicFramePr>
            <a:graphicFrameLocks noGrp="1"/>
          </p:cNvGraphicFramePr>
          <p:nvPr>
            <p:extLst>
              <p:ext uri="{D42A27DB-BD31-4B8C-83A1-F6EECF244321}">
                <p14:modId xmlns:p14="http://schemas.microsoft.com/office/powerpoint/2010/main" val="2613757343"/>
              </p:ext>
            </p:extLst>
          </p:nvPr>
        </p:nvGraphicFramePr>
        <p:xfrm>
          <a:off x="5714624" y="1268760"/>
          <a:ext cx="3105848" cy="2667000"/>
        </p:xfrm>
        <a:graphic>
          <a:graphicData uri="http://schemas.openxmlformats.org/drawingml/2006/table">
            <a:tbl>
              <a:tblPr firstRow="1" bandRow="1">
                <a:tableStyleId>{5940675A-B579-460E-94D1-54222C63F5DA}</a:tableStyleId>
              </a:tblPr>
              <a:tblGrid>
                <a:gridCol w="1723771"/>
                <a:gridCol w="1382077"/>
              </a:tblGrid>
              <a:tr h="341361">
                <a:tc>
                  <a:txBody>
                    <a:bodyPr/>
                    <a:lstStyle/>
                    <a:p>
                      <a:pPr algn="ctr"/>
                      <a:r>
                        <a:rPr lang="en-US" sz="1900" b="1" i="0" dirty="0" smtClean="0">
                          <a:latin typeface="Arial" panose="020B0604020202020204" pitchFamily="34" charset="0"/>
                          <a:cs typeface="Arial" panose="020B0604020202020204" pitchFamily="34" charset="0"/>
                        </a:rPr>
                        <a:t>Time, </a:t>
                      </a:r>
                      <a:r>
                        <a:rPr lang="en-US" sz="1900" b="1" i="1" dirty="0" smtClean="0">
                          <a:latin typeface="Arial" panose="020B0604020202020204" pitchFamily="34" charset="0"/>
                          <a:cs typeface="Arial" panose="020B0604020202020204" pitchFamily="34" charset="0"/>
                        </a:rPr>
                        <a:t>t</a:t>
                      </a:r>
                      <a:r>
                        <a:rPr lang="en-US" sz="1900" b="1" i="0" dirty="0" smtClean="0">
                          <a:latin typeface="Arial" panose="020B0604020202020204" pitchFamily="34" charset="0"/>
                          <a:cs typeface="Arial" panose="020B0604020202020204" pitchFamily="34" charset="0"/>
                        </a:rPr>
                        <a:t> (mins)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41361">
                <a:tc>
                  <a:txBody>
                    <a:bodyPr/>
                    <a:lstStyle/>
                    <a:p>
                      <a:pPr algn="ctr"/>
                      <a:r>
                        <a:rPr lang="en-US" sz="1900" dirty="0" smtClean="0">
                          <a:latin typeface="Arial" panose="020B0604020202020204" pitchFamily="34" charset="0"/>
                          <a:cs typeface="Arial" panose="020B0604020202020204" pitchFamily="34" charset="0"/>
                        </a:rPr>
                        <a:t>40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45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45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50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50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55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55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60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60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65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65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70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5976704"/>
            <a:ext cx="548640" cy="548640"/>
          </a:xfrm>
          <a:prstGeom prst="rect">
            <a:avLst/>
          </a:prstGeom>
        </p:spPr>
      </p:pic>
    </p:spTree>
    <p:extLst>
      <p:ext uri="{BB962C8B-B14F-4D97-AF65-F5344CB8AC3E}">
        <p14:creationId xmlns:p14="http://schemas.microsoft.com/office/powerpoint/2010/main" val="2009041810"/>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445</a:t>
            </a:r>
            <a:endParaRPr lang="en-GB" sz="1400" b="1" dirty="0">
              <a:latin typeface="Calibri" panose="020F0502020204030204" pitchFamily="34" charset="0"/>
            </a:endParaRPr>
          </a:p>
        </p:txBody>
      </p:sp>
      <p:sp>
        <p:nvSpPr>
          <p:cNvPr id="3" name="Rectangle 2"/>
          <p:cNvSpPr/>
          <p:nvPr/>
        </p:nvSpPr>
        <p:spPr>
          <a:xfrm>
            <a:off x="251520" y="1234495"/>
            <a:ext cx="5337954" cy="5516895"/>
          </a:xfrm>
          <a:prstGeom prst="rect">
            <a:avLst/>
          </a:prstGeom>
        </p:spPr>
        <p:txBody>
          <a:bodyPr wrap="square">
            <a:spAutoFit/>
          </a:bodyPr>
          <a:lstStyle/>
          <a:p>
            <a:pPr lvl="1" indent="-457200">
              <a:buClr>
                <a:srgbClr val="C00000"/>
              </a:buClr>
              <a:buFont typeface="+mj-lt"/>
              <a:buAutoNum type="arabicPeriod" startAt="7"/>
              <a:tabLst>
                <a:tab pos="2743200" algn="l"/>
              </a:tabLst>
            </a:pPr>
            <a:r>
              <a:rPr lang="en-US" sz="2350" b="1" dirty="0">
                <a:solidFill>
                  <a:srgbClr val="C00000"/>
                </a:solidFill>
                <a:latin typeface="Arial" panose="020B0604020202020204" pitchFamily="34" charset="0"/>
                <a:cs typeface="Arial" panose="020B0604020202020204" pitchFamily="34" charset="0"/>
              </a:rPr>
              <a:t>STEM / Reasoning </a:t>
            </a:r>
            <a:r>
              <a:rPr lang="en-US" sz="2350" dirty="0">
                <a:latin typeface="Arial" panose="020B0604020202020204" pitchFamily="34" charset="0"/>
                <a:cs typeface="Arial" panose="020B0604020202020204" pitchFamily="34" charset="0"/>
              </a:rPr>
              <a:t>The table shows the </a:t>
            </a:r>
            <a:r>
              <a:rPr lang="en-US" sz="2350" dirty="0" smtClean="0">
                <a:latin typeface="Arial" panose="020B0604020202020204" pitchFamily="34" charset="0"/>
                <a:cs typeface="Arial" panose="020B0604020202020204" pitchFamily="34" charset="0"/>
              </a:rPr>
              <a:t>masses of </a:t>
            </a:r>
            <a:r>
              <a:rPr lang="en-US" sz="2350" dirty="0">
                <a:latin typeface="Arial" panose="020B0604020202020204" pitchFamily="34" charset="0"/>
                <a:cs typeface="Arial" panose="020B0604020202020204" pitchFamily="34" charset="0"/>
              </a:rPr>
              <a:t>60 hippos.</a:t>
            </a:r>
          </a:p>
          <a:p>
            <a:pPr marL="800100" lvl="2" indent="-400050">
              <a:buClr>
                <a:srgbClr val="C00000"/>
              </a:buClr>
              <a:buFont typeface="+mj-lt"/>
              <a:buAutoNum type="alphaLcPeriod"/>
              <a:tabLst>
                <a:tab pos="2743200" algn="l"/>
              </a:tabLst>
            </a:pPr>
            <a:r>
              <a:rPr lang="en-US" sz="2350" dirty="0" smtClean="0">
                <a:latin typeface="Arial" panose="020B0604020202020204" pitchFamily="34" charset="0"/>
                <a:cs typeface="Arial" panose="020B0604020202020204" pitchFamily="34" charset="0"/>
              </a:rPr>
              <a:t>Draw a cumulative frequency diagram.</a:t>
            </a:r>
          </a:p>
          <a:p>
            <a:pPr marL="800100" lvl="2" indent="-400050">
              <a:buClr>
                <a:srgbClr val="C00000"/>
              </a:buClr>
              <a:buFont typeface="+mj-lt"/>
              <a:buAutoNum type="alphaLcPeriod"/>
              <a:tabLst>
                <a:tab pos="2743200" algn="l"/>
              </a:tabLst>
            </a:pPr>
            <a:r>
              <a:rPr lang="en-US" sz="2350" dirty="0" smtClean="0">
                <a:latin typeface="Arial" panose="020B0604020202020204" pitchFamily="34" charset="0"/>
                <a:cs typeface="Arial" panose="020B0604020202020204" pitchFamily="34" charset="0"/>
              </a:rPr>
              <a:t>Estimate the median, quartiles and interquartile</a:t>
            </a:r>
          </a:p>
          <a:p>
            <a:pPr marL="800100" lvl="2" indent="-400050">
              <a:buClr>
                <a:srgbClr val="C00000"/>
              </a:buClr>
              <a:buFont typeface="+mj-lt"/>
              <a:buAutoNum type="alphaLcPeriod"/>
              <a:tabLst>
                <a:tab pos="2743200" algn="l"/>
              </a:tabLst>
            </a:pPr>
            <a:r>
              <a:rPr lang="en-US" sz="2350" dirty="0" smtClean="0">
                <a:latin typeface="Arial" panose="020B0604020202020204" pitchFamily="34" charset="0"/>
                <a:cs typeface="Arial" panose="020B0604020202020204" pitchFamily="34" charset="0"/>
              </a:rPr>
              <a:t>Estimate how many hippos weigh less than 1.55 </a:t>
            </a:r>
            <a:r>
              <a:rPr lang="en-US" sz="2350" dirty="0" err="1" smtClean="0">
                <a:latin typeface="Arial" panose="020B0604020202020204" pitchFamily="34" charset="0"/>
                <a:cs typeface="Arial" panose="020B0604020202020204" pitchFamily="34" charset="0"/>
              </a:rPr>
              <a:t>tonnes</a:t>
            </a:r>
            <a:r>
              <a:rPr lang="en-US" sz="2350" dirty="0" smtClean="0">
                <a:latin typeface="Arial" panose="020B0604020202020204" pitchFamily="34" charset="0"/>
                <a:cs typeface="Arial" panose="020B0604020202020204" pitchFamily="34" charset="0"/>
              </a:rPr>
              <a:t>.</a:t>
            </a:r>
          </a:p>
          <a:p>
            <a:pPr marL="800100" lvl="2" indent="-400050">
              <a:buClr>
                <a:srgbClr val="C00000"/>
              </a:buClr>
              <a:buFont typeface="+mj-lt"/>
              <a:buAutoNum type="alphaLcPeriod"/>
              <a:tabLst>
                <a:tab pos="2743200" algn="l"/>
              </a:tabLst>
            </a:pPr>
            <a:r>
              <a:rPr lang="en-US" sz="2350" dirty="0" smtClean="0">
                <a:latin typeface="Arial" panose="020B0604020202020204" pitchFamily="34" charset="0"/>
                <a:cs typeface="Arial" panose="020B0604020202020204" pitchFamily="34" charset="0"/>
              </a:rPr>
              <a:t>Copy </a:t>
            </a:r>
            <a:r>
              <a:rPr lang="en-US" sz="2350" dirty="0">
                <a:latin typeface="Arial" panose="020B0604020202020204" pitchFamily="34" charset="0"/>
                <a:cs typeface="Arial" panose="020B0604020202020204" pitchFamily="34" charset="0"/>
              </a:rPr>
              <a:t>and </a:t>
            </a:r>
            <a:r>
              <a:rPr lang="en-US" sz="2350" dirty="0" smtClean="0">
                <a:latin typeface="Arial" panose="020B0604020202020204" pitchFamily="34" charset="0"/>
                <a:cs typeface="Arial" panose="020B0604020202020204" pitchFamily="34" charset="0"/>
              </a:rPr>
              <a:t>complete:</a:t>
            </a:r>
            <a:br>
              <a:rPr lang="en-US" sz="2350" dirty="0" smtClean="0">
                <a:latin typeface="Arial" panose="020B0604020202020204" pitchFamily="34" charset="0"/>
                <a:cs typeface="Arial" panose="020B0604020202020204" pitchFamily="34" charset="0"/>
              </a:rPr>
            </a:br>
            <a:r>
              <a:rPr lang="en-US" sz="2350" dirty="0" smtClean="0">
                <a:latin typeface="Arial" panose="020B0604020202020204" pitchFamily="34" charset="0"/>
                <a:cs typeface="Arial" panose="020B0604020202020204" pitchFamily="34" charset="0"/>
              </a:rPr>
              <a:t>40 </a:t>
            </a:r>
            <a:r>
              <a:rPr lang="en-US" sz="2350" dirty="0">
                <a:latin typeface="Arial" panose="020B0604020202020204" pitchFamily="34" charset="0"/>
                <a:cs typeface="Arial" panose="020B0604020202020204" pitchFamily="34" charset="0"/>
              </a:rPr>
              <a:t>hippos are estimated to weigh less </a:t>
            </a:r>
            <a:r>
              <a:rPr lang="en-US" sz="2350" dirty="0" smtClean="0">
                <a:latin typeface="Arial" panose="020B0604020202020204" pitchFamily="34" charset="0"/>
                <a:cs typeface="Arial" panose="020B0604020202020204" pitchFamily="34" charset="0"/>
              </a:rPr>
              <a:t>than _______ </a:t>
            </a:r>
            <a:r>
              <a:rPr lang="en-US" sz="2350" dirty="0" err="1" smtClean="0">
                <a:latin typeface="Arial" panose="020B0604020202020204" pitchFamily="34" charset="0"/>
                <a:cs typeface="Arial" panose="020B0604020202020204" pitchFamily="34" charset="0"/>
              </a:rPr>
              <a:t>tonnes</a:t>
            </a:r>
            <a:r>
              <a:rPr lang="en-US" sz="2350" dirty="0">
                <a:latin typeface="Arial" panose="020B0604020202020204" pitchFamily="34" charset="0"/>
                <a:cs typeface="Arial" panose="020B0604020202020204" pitchFamily="34" charset="0"/>
              </a:rPr>
              <a:t>.</a:t>
            </a:r>
          </a:p>
          <a:p>
            <a:pPr marL="400050" lvl="2">
              <a:buClr>
                <a:srgbClr val="C00000"/>
              </a:buClr>
              <a:tabLst>
                <a:tab pos="2743200" algn="l"/>
              </a:tabLst>
            </a:pPr>
            <a:r>
              <a:rPr lang="en-US" sz="2350" b="1" dirty="0">
                <a:solidFill>
                  <a:srgbClr val="C00000"/>
                </a:solidFill>
                <a:latin typeface="Arial" panose="020B0604020202020204" pitchFamily="34" charset="0"/>
                <a:cs typeface="Arial" panose="020B0604020202020204" pitchFamily="34" charset="0"/>
              </a:rPr>
              <a:t>Discussion </a:t>
            </a:r>
            <a:r>
              <a:rPr lang="en-US" sz="2350" dirty="0">
                <a:latin typeface="Arial" panose="020B0604020202020204" pitchFamily="34" charset="0"/>
                <a:cs typeface="Arial" panose="020B0604020202020204" pitchFamily="34" charset="0"/>
              </a:rPr>
              <a:t>What assumption have you made that could affect your answers to parts </a:t>
            </a:r>
            <a:r>
              <a:rPr lang="en-US" sz="2350" b="1" dirty="0">
                <a:latin typeface="Arial" panose="020B0604020202020204" pitchFamily="34" charset="0"/>
                <a:cs typeface="Arial" panose="020B0604020202020204" pitchFamily="34" charset="0"/>
              </a:rPr>
              <a:t>c</a:t>
            </a:r>
            <a:r>
              <a:rPr lang="en-US" sz="2350" dirty="0">
                <a:latin typeface="Arial" panose="020B0604020202020204" pitchFamily="34" charset="0"/>
                <a:cs typeface="Arial" panose="020B0604020202020204" pitchFamily="34" charset="0"/>
              </a:rPr>
              <a:t> and </a:t>
            </a:r>
            <a:r>
              <a:rPr lang="en-US" sz="2350" b="1" dirty="0">
                <a:latin typeface="Arial" panose="020B0604020202020204" pitchFamily="34" charset="0"/>
                <a:cs typeface="Arial" panose="020B0604020202020204" pitchFamily="34" charset="0"/>
              </a:rPr>
              <a:t>d</a:t>
            </a:r>
            <a:r>
              <a:rPr lang="en-US" sz="2350" dirty="0">
                <a:latin typeface="Arial" panose="020B0604020202020204" pitchFamily="34" charset="0"/>
                <a:cs typeface="Arial" panose="020B0604020202020204" pitchFamily="34" charset="0"/>
              </a:rPr>
              <a:t>?</a:t>
            </a:r>
            <a:endParaRPr lang="pl-PL" sz="2350" dirty="0">
              <a:latin typeface="Arial" panose="020B0604020202020204" pitchFamily="34" charset="0"/>
              <a:cs typeface="Arial" panose="020B0604020202020204" pitchFamily="34" charset="0"/>
            </a:endParaRPr>
          </a:p>
        </p:txBody>
      </p:sp>
      <p:sp>
        <p:nvSpPr>
          <p:cNvPr id="9" name="Rectangle 8"/>
          <p:cNvSpPr/>
          <p:nvPr/>
        </p:nvSpPr>
        <p:spPr>
          <a:xfrm flipH="1">
            <a:off x="5589474" y="4653136"/>
            <a:ext cx="3210998" cy="1938992"/>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Q6c hint</a:t>
            </a:r>
            <a:r>
              <a:rPr lang="en-US" sz="2400" dirty="0" smtClean="0">
                <a:solidFill>
                  <a:schemeClr val="tx1"/>
                </a:solidFill>
                <a:latin typeface="Arial" panose="020B0604020202020204" pitchFamily="34" charset="0"/>
                <a:cs typeface="Arial" panose="020B0604020202020204" pitchFamily="34" charset="0"/>
              </a:rPr>
              <a:t> - </a:t>
            </a:r>
            <a:r>
              <a:rPr lang="en-US" sz="2400" dirty="0">
                <a:solidFill>
                  <a:schemeClr val="tx1"/>
                </a:solidFill>
                <a:latin typeface="Arial" panose="020B0604020202020204" pitchFamily="34" charset="0"/>
                <a:cs typeface="Arial" panose="020B0604020202020204" pitchFamily="34" charset="0"/>
              </a:rPr>
              <a:t>Draw a line to the curve from 1.55 on the </a:t>
            </a:r>
            <a:r>
              <a:rPr lang="en-US" sz="2400" i="1" dirty="0" smtClean="0">
                <a:solidFill>
                  <a:schemeClr val="tx1"/>
                </a:solidFill>
                <a:latin typeface="Arial" panose="020B0604020202020204" pitchFamily="34" charset="0"/>
                <a:cs typeface="Arial" panose="020B0604020202020204" pitchFamily="34" charset="0"/>
              </a:rPr>
              <a:t>x</a:t>
            </a:r>
            <a:r>
              <a:rPr lang="en-US" sz="2400" dirty="0" smtClean="0">
                <a:solidFill>
                  <a:schemeClr val="tx1"/>
                </a:solidFill>
                <a:latin typeface="Arial" panose="020B0604020202020204" pitchFamily="34" charset="0"/>
                <a:cs typeface="Arial" panose="020B0604020202020204" pitchFamily="34" charset="0"/>
              </a:rPr>
              <a:t>-axis</a:t>
            </a:r>
            <a:r>
              <a:rPr lang="en-US" sz="2400" dirty="0">
                <a:solidFill>
                  <a:schemeClr val="tx1"/>
                </a:solidFill>
                <a:latin typeface="Arial" panose="020B0604020202020204" pitchFamily="34" charset="0"/>
                <a:cs typeface="Arial" panose="020B0604020202020204" pitchFamily="34" charset="0"/>
              </a:rPr>
              <a:t>. Read off the cumulative frequency axis.</a:t>
            </a:r>
          </a:p>
        </p:txBody>
      </p:sp>
      <p:graphicFrame>
        <p:nvGraphicFramePr>
          <p:cNvPr id="10" name="Table 9"/>
          <p:cNvGraphicFramePr>
            <a:graphicFrameLocks noGrp="1"/>
          </p:cNvGraphicFramePr>
          <p:nvPr>
            <p:extLst>
              <p:ext uri="{D42A27DB-BD31-4B8C-83A1-F6EECF244321}">
                <p14:modId xmlns:p14="http://schemas.microsoft.com/office/powerpoint/2010/main" val="4187845291"/>
              </p:ext>
            </p:extLst>
          </p:nvPr>
        </p:nvGraphicFramePr>
        <p:xfrm>
          <a:off x="5652119" y="1916832"/>
          <a:ext cx="3180377" cy="2647568"/>
        </p:xfrm>
        <a:graphic>
          <a:graphicData uri="http://schemas.openxmlformats.org/drawingml/2006/table">
            <a:tbl>
              <a:tblPr firstRow="1" bandRow="1">
                <a:tableStyleId>{5940675A-B579-460E-94D1-54222C63F5DA}</a:tableStyleId>
              </a:tblPr>
              <a:tblGrid>
                <a:gridCol w="1765135"/>
                <a:gridCol w="1415242"/>
              </a:tblGrid>
              <a:tr h="341361">
                <a:tc>
                  <a:txBody>
                    <a:bodyPr/>
                    <a:lstStyle/>
                    <a:p>
                      <a:pPr algn="ctr"/>
                      <a:r>
                        <a:rPr lang="en-US" sz="1900" b="1" i="0" dirty="0" smtClean="0">
                          <a:latin typeface="Arial" panose="020B0604020202020204" pitchFamily="34" charset="0"/>
                          <a:cs typeface="Arial" panose="020B0604020202020204" pitchFamily="34" charset="0"/>
                        </a:rPr>
                        <a:t>Mass, </a:t>
                      </a:r>
                      <a:r>
                        <a:rPr lang="en-US" sz="1900" b="1" i="1" dirty="0" smtClean="0">
                          <a:latin typeface="Arial" panose="020B0604020202020204" pitchFamily="34" charset="0"/>
                          <a:cs typeface="Arial" panose="020B0604020202020204" pitchFamily="34" charset="0"/>
                        </a:rPr>
                        <a:t>m</a:t>
                      </a:r>
                      <a:r>
                        <a:rPr lang="en-US" sz="1900" b="1" i="0" dirty="0" smtClean="0">
                          <a:latin typeface="Arial" panose="020B0604020202020204" pitchFamily="34" charset="0"/>
                          <a:cs typeface="Arial" panose="020B0604020202020204" pitchFamily="34" charset="0"/>
                        </a:rPr>
                        <a:t> (</a:t>
                      </a:r>
                      <a:r>
                        <a:rPr lang="en-US" sz="1900" b="1" i="0" dirty="0" err="1" smtClean="0">
                          <a:latin typeface="Arial" panose="020B0604020202020204" pitchFamily="34" charset="0"/>
                          <a:cs typeface="Arial" panose="020B0604020202020204" pitchFamily="34" charset="0"/>
                        </a:rPr>
                        <a:t>tonnes</a:t>
                      </a:r>
                      <a:r>
                        <a:rPr lang="en-US" sz="1900" b="1" i="0"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41361">
                <a:tc>
                  <a:txBody>
                    <a:bodyPr/>
                    <a:lstStyle/>
                    <a:p>
                      <a:pPr algn="ctr"/>
                      <a:r>
                        <a:rPr lang="en-US" sz="1900" dirty="0" smtClean="0">
                          <a:latin typeface="Arial" panose="020B0604020202020204" pitchFamily="34" charset="0"/>
                          <a:cs typeface="Arial" panose="020B0604020202020204" pitchFamily="34" charset="0"/>
                        </a:rPr>
                        <a:t>1.3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1.4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1.5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1.5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1.6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21</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1.6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1.7</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008">
                <a:tc>
                  <a:txBody>
                    <a:bodyPr/>
                    <a:lstStyle/>
                    <a:p>
                      <a:pPr algn="ctr"/>
                      <a:r>
                        <a:rPr lang="en-US" sz="1900" dirty="0" smtClean="0">
                          <a:latin typeface="Arial" panose="020B0604020202020204" pitchFamily="34" charset="0"/>
                          <a:cs typeface="Arial" panose="020B0604020202020204" pitchFamily="34" charset="0"/>
                        </a:rPr>
                        <a:t>1.7 &lt; </a:t>
                      </a:r>
                      <a:r>
                        <a:rPr lang="en-US" sz="1900" i="1" dirty="0" smtClean="0">
                          <a:latin typeface="Arial" panose="020B0604020202020204" pitchFamily="34" charset="0"/>
                          <a:cs typeface="Arial" panose="020B0604020202020204" pitchFamily="34" charset="0"/>
                        </a:rPr>
                        <a:t>m</a:t>
                      </a:r>
                      <a:r>
                        <a:rPr lang="en-US" sz="1900" dirty="0" smtClean="0">
                          <a:latin typeface="Arial" panose="020B0604020202020204" pitchFamily="34" charset="0"/>
                          <a:cs typeface="Arial" panose="020B0604020202020204" pitchFamily="34" charset="0"/>
                        </a:rPr>
                        <a:t> ≤ 1.8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51690" y="1234495"/>
            <a:ext cx="548640" cy="548640"/>
          </a:xfrm>
          <a:prstGeom prst="rect">
            <a:avLst/>
          </a:prstGeom>
        </p:spPr>
      </p:pic>
    </p:spTree>
    <p:extLst>
      <p:ext uri="{BB962C8B-B14F-4D97-AF65-F5344CB8AC3E}">
        <p14:creationId xmlns:p14="http://schemas.microsoft.com/office/powerpoint/2010/main" val="2683608230"/>
      </p:ext>
    </p:extLst>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a:t>14.2 – Cumulative Frequency</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445</a:t>
            </a:r>
            <a:endParaRPr lang="en-GB" sz="1400" b="1" dirty="0">
              <a:latin typeface="Calibri" panose="020F0502020204030204" pitchFamily="34" charset="0"/>
            </a:endParaRPr>
          </a:p>
        </p:txBody>
      </p:sp>
      <p:grpSp>
        <p:nvGrpSpPr>
          <p:cNvPr id="8" name="Group 7"/>
          <p:cNvGrpSpPr/>
          <p:nvPr/>
        </p:nvGrpSpPr>
        <p:grpSpPr>
          <a:xfrm>
            <a:off x="276598" y="1268759"/>
            <a:ext cx="8514014" cy="5193868"/>
            <a:chOff x="3465597" y="1089030"/>
            <a:chExt cx="5309150" cy="5193868"/>
          </a:xfrm>
        </p:grpSpPr>
        <p:sp>
          <p:nvSpPr>
            <p:cNvPr id="11" name="Round Diagonal Corner Rectangle 10"/>
            <p:cNvSpPr/>
            <p:nvPr/>
          </p:nvSpPr>
          <p:spPr>
            <a:xfrm>
              <a:off x="3465597" y="1089030"/>
              <a:ext cx="5309150" cy="5193867"/>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8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18986" y="1666250"/>
              <a:ext cx="3130178" cy="4616648"/>
            </a:xfrm>
            <a:prstGeom prst="rect">
              <a:avLst/>
            </a:prstGeom>
          </p:spPr>
          <p:txBody>
            <a:bodyPr wrap="square">
              <a:spAutoFit/>
            </a:bodyPr>
            <a:lstStyle/>
            <a:p>
              <a:pPr>
                <a:spcAft>
                  <a:spcPts val="0"/>
                </a:spcAft>
                <a:tabLst>
                  <a:tab pos="4972050" algn="r"/>
                </a:tabLst>
              </a:pPr>
              <a:r>
                <a:rPr lang="en-US" sz="2100" dirty="0"/>
                <a:t>Charlie drives to work.</a:t>
              </a:r>
            </a:p>
            <a:p>
              <a:pPr>
                <a:spcAft>
                  <a:spcPts val="0"/>
                </a:spcAft>
                <a:tabLst>
                  <a:tab pos="4972050" algn="r"/>
                </a:tabLst>
              </a:pPr>
              <a:r>
                <a:rPr lang="en-US" sz="2100" dirty="0"/>
                <a:t>The table gives information about the time </a:t>
              </a:r>
              <a:r>
                <a:rPr lang="en-US" sz="2100" dirty="0" smtClean="0"/>
                <a:t>(</a:t>
              </a:r>
              <a:r>
                <a:rPr lang="en-US" sz="2100" i="1" dirty="0" smtClean="0"/>
                <a:t>t</a:t>
              </a:r>
              <a:r>
                <a:rPr lang="en-US" sz="2100" dirty="0" smtClean="0"/>
                <a:t> </a:t>
              </a:r>
              <a:r>
                <a:rPr lang="en-US" sz="2100" dirty="0"/>
                <a:t>minutes) it took him to get to work on each of 100 days.</a:t>
              </a:r>
            </a:p>
            <a:p>
              <a:pPr marL="342900" indent="-342900">
                <a:spcAft>
                  <a:spcPts val="0"/>
                </a:spcAft>
                <a:buClr>
                  <a:srgbClr val="C00000"/>
                </a:buClr>
                <a:buFont typeface="+mj-lt"/>
                <a:buAutoNum type="alphaLcPeriod"/>
                <a:tabLst>
                  <a:tab pos="4972050" algn="r"/>
                </a:tabLst>
              </a:pPr>
              <a:r>
                <a:rPr lang="en-US" sz="2100" dirty="0" smtClean="0"/>
                <a:t>Draw </a:t>
              </a:r>
              <a:r>
                <a:rPr lang="en-US" sz="2100" dirty="0"/>
                <a:t>a cumulative frequency table. </a:t>
              </a:r>
              <a:r>
                <a:rPr lang="en-US" sz="2100" dirty="0" smtClean="0"/>
                <a:t/>
              </a:r>
              <a:br>
                <a:rPr lang="en-US" sz="2100" dirty="0" smtClean="0"/>
              </a:br>
              <a:r>
                <a:rPr lang="en-US" sz="2100" dirty="0" smtClean="0"/>
                <a:t>	</a:t>
              </a:r>
              <a:r>
                <a:rPr lang="en-US" sz="2100" b="1" dirty="0" smtClean="0"/>
                <a:t>(</a:t>
              </a:r>
              <a:r>
                <a:rPr lang="en-US" sz="2100" b="1" dirty="0"/>
                <a:t>1 mark)</a:t>
              </a:r>
            </a:p>
            <a:p>
              <a:pPr marL="342900" indent="-342900">
                <a:spcAft>
                  <a:spcPts val="0"/>
                </a:spcAft>
                <a:buClr>
                  <a:srgbClr val="C00000"/>
                </a:buClr>
                <a:buFont typeface="+mj-lt"/>
                <a:buAutoNum type="alphaLcPeriod"/>
                <a:tabLst>
                  <a:tab pos="4972050" algn="r"/>
                </a:tabLst>
              </a:pPr>
              <a:r>
                <a:rPr lang="en-US" sz="2100" dirty="0" smtClean="0"/>
                <a:t>Draw </a:t>
              </a:r>
              <a:r>
                <a:rPr lang="en-US" sz="2100" dirty="0"/>
                <a:t>a cumulative frequency diagram. </a:t>
              </a:r>
              <a:r>
                <a:rPr lang="en-US" sz="2100" dirty="0" smtClean="0"/>
                <a:t>	</a:t>
              </a:r>
              <a:r>
                <a:rPr lang="en-US" sz="2100" b="1" dirty="0" smtClean="0"/>
                <a:t>(</a:t>
              </a:r>
              <a:r>
                <a:rPr lang="en-US" sz="2100" b="1" dirty="0"/>
                <a:t>2 marks)</a:t>
              </a:r>
            </a:p>
            <a:p>
              <a:pPr marL="342900" indent="-342900">
                <a:spcAft>
                  <a:spcPts val="0"/>
                </a:spcAft>
                <a:buClr>
                  <a:srgbClr val="C00000"/>
                </a:buClr>
                <a:buFont typeface="+mj-lt"/>
                <a:buAutoNum type="alphaLcPeriod"/>
                <a:tabLst>
                  <a:tab pos="4972050" algn="r"/>
                </a:tabLst>
              </a:pPr>
              <a:r>
                <a:rPr lang="en-US" sz="2100" dirty="0" smtClean="0"/>
                <a:t>Use </a:t>
              </a:r>
              <a:r>
                <a:rPr lang="en-US" sz="2100" dirty="0"/>
                <a:t>your diagram to find an estimate of the median time. </a:t>
              </a:r>
              <a:r>
                <a:rPr lang="en-US" sz="2100" dirty="0" smtClean="0"/>
                <a:t>	</a:t>
              </a:r>
              <a:r>
                <a:rPr lang="en-US" sz="2100" b="1" dirty="0" smtClean="0"/>
                <a:t>(1 </a:t>
              </a:r>
              <a:r>
                <a:rPr lang="en-US" sz="2100" b="1" dirty="0"/>
                <a:t>mark) </a:t>
              </a:r>
              <a:endParaRPr lang="en-US" sz="2100" b="1" dirty="0" smtClean="0"/>
            </a:p>
            <a:p>
              <a:pPr marL="342900" indent="-342900">
                <a:spcAft>
                  <a:spcPts val="0"/>
                </a:spcAft>
                <a:buClr>
                  <a:srgbClr val="C00000"/>
                </a:buClr>
                <a:buFont typeface="+mj-lt"/>
                <a:buAutoNum type="alphaLcPeriod"/>
                <a:tabLst>
                  <a:tab pos="4972050" algn="r"/>
                </a:tabLst>
              </a:pPr>
              <a:r>
                <a:rPr lang="en-US" sz="2100" dirty="0" smtClean="0"/>
                <a:t>Use </a:t>
              </a:r>
              <a:r>
                <a:rPr lang="en-US" sz="2100" dirty="0"/>
                <a:t>your diagram to find an estimate for the number of </a:t>
              </a:r>
              <a:r>
                <a:rPr lang="en-US" sz="2100" dirty="0" smtClean="0"/>
                <a:t>days it </a:t>
              </a:r>
              <a:r>
                <a:rPr lang="en-US" sz="2100" dirty="0"/>
                <a:t>took Charlie more than 18 minutes to drive to work. </a:t>
              </a:r>
              <a:r>
                <a:rPr lang="en-US" sz="2100" dirty="0" smtClean="0"/>
                <a:t>	</a:t>
              </a:r>
              <a:r>
                <a:rPr lang="en-US" sz="2100" b="1" dirty="0" smtClean="0"/>
                <a:t>(</a:t>
              </a:r>
              <a:r>
                <a:rPr lang="en-US" sz="2100" b="1" dirty="0"/>
                <a:t>2 marks)</a:t>
              </a:r>
            </a:p>
          </p:txBody>
        </p:sp>
      </p:gr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aphicFrame>
        <p:nvGraphicFramePr>
          <p:cNvPr id="15" name="Table 14"/>
          <p:cNvGraphicFramePr>
            <a:graphicFrameLocks noGrp="1"/>
          </p:cNvGraphicFramePr>
          <p:nvPr>
            <p:extLst>
              <p:ext uri="{D42A27DB-BD31-4B8C-83A1-F6EECF244321}">
                <p14:modId xmlns:p14="http://schemas.microsoft.com/office/powerpoint/2010/main" val="3855576746"/>
              </p:ext>
            </p:extLst>
          </p:nvPr>
        </p:nvGraphicFramePr>
        <p:xfrm>
          <a:off x="5496079" y="1916832"/>
          <a:ext cx="3180377" cy="2647568"/>
        </p:xfrm>
        <a:graphic>
          <a:graphicData uri="http://schemas.openxmlformats.org/drawingml/2006/table">
            <a:tbl>
              <a:tblPr firstRow="1" bandRow="1">
                <a:tableStyleId>{5940675A-B579-460E-94D1-54222C63F5DA}</a:tableStyleId>
              </a:tblPr>
              <a:tblGrid>
                <a:gridCol w="1765135"/>
                <a:gridCol w="1415242"/>
              </a:tblGrid>
              <a:tr h="341361">
                <a:tc>
                  <a:txBody>
                    <a:bodyPr/>
                    <a:lstStyle/>
                    <a:p>
                      <a:pPr algn="ctr"/>
                      <a:r>
                        <a:rPr lang="en-US" sz="1900" b="1" i="0" dirty="0" smtClean="0">
                          <a:latin typeface="Arial" panose="020B0604020202020204" pitchFamily="34" charset="0"/>
                          <a:cs typeface="Arial" panose="020B0604020202020204" pitchFamily="34" charset="0"/>
                        </a:rPr>
                        <a:t>Time, </a:t>
                      </a:r>
                      <a:r>
                        <a:rPr lang="en-US" sz="1900" b="1" i="1" dirty="0" smtClean="0">
                          <a:latin typeface="Arial" panose="020B0604020202020204" pitchFamily="34" charset="0"/>
                          <a:cs typeface="Arial" panose="020B0604020202020204" pitchFamily="34" charset="0"/>
                        </a:rPr>
                        <a:t>t</a:t>
                      </a:r>
                      <a:r>
                        <a:rPr lang="en-US" sz="1900" b="1" i="0" dirty="0" smtClean="0">
                          <a:latin typeface="Arial" panose="020B0604020202020204" pitchFamily="34" charset="0"/>
                          <a:cs typeface="Arial" panose="020B0604020202020204" pitchFamily="34" charset="0"/>
                        </a:rPr>
                        <a:t> (minutes)</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41361">
                <a:tc>
                  <a:txBody>
                    <a:bodyPr/>
                    <a:lstStyle/>
                    <a:p>
                      <a:pPr algn="ctr"/>
                      <a:r>
                        <a:rPr lang="en-US" sz="1900" dirty="0" smtClean="0">
                          <a:latin typeface="Arial" panose="020B0604020202020204" pitchFamily="34" charset="0"/>
                          <a:cs typeface="Arial" panose="020B0604020202020204" pitchFamily="34" charset="0"/>
                        </a:rPr>
                        <a:t>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10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10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20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20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30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32</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41361">
                <a:tc>
                  <a:txBody>
                    <a:bodyPr/>
                    <a:lstStyle/>
                    <a:p>
                      <a:pPr algn="ctr"/>
                      <a:r>
                        <a:rPr lang="en-US" sz="1900" dirty="0" smtClean="0">
                          <a:latin typeface="Arial" panose="020B0604020202020204" pitchFamily="34" charset="0"/>
                          <a:cs typeface="Arial" panose="020B0604020202020204" pitchFamily="34" charset="0"/>
                        </a:rPr>
                        <a:t>30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40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14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3008">
                <a:tc>
                  <a:txBody>
                    <a:bodyPr/>
                    <a:lstStyle/>
                    <a:p>
                      <a:pPr algn="ctr"/>
                      <a:r>
                        <a:rPr lang="en-US" sz="1900" dirty="0" smtClean="0">
                          <a:latin typeface="Arial" panose="020B0604020202020204" pitchFamily="34" charset="0"/>
                          <a:cs typeface="Arial" panose="020B0604020202020204" pitchFamily="34" charset="0"/>
                        </a:rPr>
                        <a:t>40 &lt; </a:t>
                      </a:r>
                      <a:r>
                        <a:rPr lang="en-US" sz="1900" i="1" dirty="0" smtClean="0">
                          <a:latin typeface="Arial" panose="020B0604020202020204" pitchFamily="34" charset="0"/>
                          <a:cs typeface="Arial" panose="020B0604020202020204" pitchFamily="34" charset="0"/>
                        </a:rPr>
                        <a:t>t</a:t>
                      </a:r>
                      <a:r>
                        <a:rPr lang="en-US" sz="1900" dirty="0" smtClean="0">
                          <a:latin typeface="Arial" panose="020B0604020202020204" pitchFamily="34" charset="0"/>
                          <a:cs typeface="Arial" panose="020B0604020202020204" pitchFamily="34" charset="0"/>
                        </a:rPr>
                        <a:t> ≤ 50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4</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6" name="Rectangle 15"/>
          <p:cNvSpPr/>
          <p:nvPr/>
        </p:nvSpPr>
        <p:spPr>
          <a:xfrm flipH="1">
            <a:off x="5511416" y="4678104"/>
            <a:ext cx="3149702" cy="163121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For parts </a:t>
            </a:r>
            <a:r>
              <a:rPr lang="en-US" sz="2000" b="1" dirty="0">
                <a:solidFill>
                  <a:schemeClr val="tx1"/>
                </a:solidFill>
                <a:latin typeface="Arial" panose="020B0604020202020204" pitchFamily="34" charset="0"/>
                <a:cs typeface="Arial" panose="020B0604020202020204" pitchFamily="34" charset="0"/>
              </a:rPr>
              <a:t>c</a:t>
            </a:r>
            <a:r>
              <a:rPr lang="en-US" sz="2000" dirty="0">
                <a:solidFill>
                  <a:schemeClr val="tx1"/>
                </a:solidFill>
                <a:latin typeface="Arial" panose="020B0604020202020204" pitchFamily="34" charset="0"/>
                <a:cs typeface="Arial" panose="020B0604020202020204" pitchFamily="34" charset="0"/>
              </a:rPr>
              <a:t> and </a:t>
            </a:r>
            <a:r>
              <a:rPr lang="en-US" sz="2000" b="1" dirty="0">
                <a:solidFill>
                  <a:schemeClr val="tx1"/>
                </a:solidFill>
                <a:latin typeface="Arial" panose="020B0604020202020204" pitchFamily="34" charset="0"/>
                <a:cs typeface="Arial" panose="020B0604020202020204" pitchFamily="34" charset="0"/>
              </a:rPr>
              <a:t>d</a:t>
            </a:r>
            <a:r>
              <a:rPr lang="en-US" sz="2000" dirty="0">
                <a:solidFill>
                  <a:schemeClr val="tx1"/>
                </a:solidFill>
                <a:latin typeface="Arial" panose="020B0604020202020204" pitchFamily="34" charset="0"/>
                <a:cs typeface="Arial" panose="020B0604020202020204" pitchFamily="34" charset="0"/>
              </a:rPr>
              <a:t> draw lines on the diagram with a ruler to show how you got your answers.</a:t>
            </a:r>
          </a:p>
        </p:txBody>
      </p:sp>
    </p:spTree>
    <p:extLst>
      <p:ext uri="{BB962C8B-B14F-4D97-AF65-F5344CB8AC3E}">
        <p14:creationId xmlns:p14="http://schemas.microsoft.com/office/powerpoint/2010/main" val="2814363639"/>
      </p:ext>
    </p:extLst>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14.3 – Box Plots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443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07888597"/>
              </p:ext>
            </p:extLst>
          </p:nvPr>
        </p:nvGraphicFramePr>
        <p:xfrm>
          <a:off x="251518" y="1268760"/>
          <a:ext cx="8568952" cy="4836760"/>
        </p:xfrm>
        <a:graphic>
          <a:graphicData uri="http://schemas.openxmlformats.org/drawingml/2006/table">
            <a:tbl>
              <a:tblPr firstRow="1" bandRow="1">
                <a:effectLst/>
                <a:tableStyleId>{5940675A-B579-460E-94D1-54222C63F5DA}</a:tableStyleId>
              </a:tblPr>
              <a:tblGrid>
                <a:gridCol w="2142238"/>
                <a:gridCol w="3114348"/>
                <a:gridCol w="3312366"/>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Find the quartiles and the interquartile range from stem-and-leaf diagrams.</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Draw and interpret box plots.</a:t>
                      </a:r>
                      <a:endParaRPr lang="en-US" sz="28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2800" dirty="0" smtClean="0">
                          <a:latin typeface="Arial" panose="020B0604020202020204" pitchFamily="34" charset="0"/>
                          <a:cs typeface="Arial" panose="020B0604020202020204" pitchFamily="34" charset="0"/>
                        </a:rPr>
                        <a:t>Simple diagrams help us to interpret and</a:t>
                      </a:r>
                      <a:r>
                        <a:rPr lang="en-US" sz="2800" baseline="0" dirty="0" smtClean="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compare data.</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 a set of 50 data values, which value is the median?</a:t>
                      </a:r>
                    </a:p>
                    <a:p>
                      <a:pPr marL="342900"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The upper quartile is 26 and the lower quartile is 10. What is the interquartile range?</a:t>
                      </a:r>
                      <a:endParaRPr lang="en-US" sz="2800" baseline="30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14.3</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2011410"/>
      </p:ext>
    </p:extLst>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446</a:t>
            </a:r>
            <a:endParaRPr lang="en-GB" sz="1400" b="1" dirty="0">
              <a:latin typeface="Calibri" panose="020F0502020204030204" pitchFamily="34" charset="0"/>
            </a:endParaRPr>
          </a:p>
        </p:txBody>
      </p:sp>
      <p:sp>
        <p:nvSpPr>
          <p:cNvPr id="3" name="Rectangle 2"/>
          <p:cNvSpPr/>
          <p:nvPr/>
        </p:nvSpPr>
        <p:spPr>
          <a:xfrm>
            <a:off x="251519" y="1234495"/>
            <a:ext cx="4963499" cy="5293757"/>
          </a:xfrm>
          <a:prstGeom prst="rect">
            <a:avLst/>
          </a:prstGeom>
        </p:spPr>
        <p:txBody>
          <a:bodyPr wrap="square">
            <a:spAutoFit/>
          </a:bodyPr>
          <a:lstStyle/>
          <a:p>
            <a:pPr marL="457200" indent="-457200">
              <a:buClr>
                <a:srgbClr val="C00000"/>
              </a:buClr>
              <a:buFont typeface="+mj-lt"/>
              <a:buAutoNum type="arabicPeriod"/>
              <a:tabLst>
                <a:tab pos="914400" algn="l"/>
                <a:tab pos="2743200" algn="l"/>
              </a:tabLst>
            </a:pPr>
            <a:r>
              <a:rPr lang="en-US" sz="2600" dirty="0" smtClean="0">
                <a:latin typeface="Arial" panose="020B0604020202020204" pitchFamily="34" charset="0"/>
                <a:cs typeface="Arial" panose="020B0604020202020204" pitchFamily="34" charset="0"/>
              </a:rPr>
              <a:t>The </a:t>
            </a:r>
            <a:r>
              <a:rPr lang="en-US" sz="2600" dirty="0">
                <a:latin typeface="Arial" panose="020B0604020202020204" pitchFamily="34" charset="0"/>
                <a:cs typeface="Arial" panose="020B0604020202020204" pitchFamily="34" charset="0"/>
              </a:rPr>
              <a:t>stem-and-leaf diagram gives the ages of the members of a judo club.</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smtClean="0">
                <a:latin typeface="Arial" panose="020B0604020202020204" pitchFamily="34" charset="0"/>
                <a:cs typeface="Arial" panose="020B0604020202020204" pitchFamily="34" charset="0"/>
              </a:rPr>
              <a:t/>
            </a:r>
            <a:br>
              <a:rPr lang="en-US" sz="2600" dirty="0" smtClean="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Key: 3 | 7 represents 37 years</a:t>
            </a:r>
          </a:p>
          <a:p>
            <a:pPr marL="914400" lvl="1" indent="-457200">
              <a:buClr>
                <a:srgbClr val="C00000"/>
              </a:buClr>
              <a:buFont typeface="+mj-lt"/>
              <a:buAutoNum type="alphaLcPeriod"/>
              <a:tabLst>
                <a:tab pos="914400" algn="l"/>
                <a:tab pos="2743200" algn="l"/>
              </a:tabLst>
            </a:pPr>
            <a:r>
              <a:rPr lang="en-US" sz="2600" dirty="0" smtClean="0">
                <a:latin typeface="Arial" panose="020B0604020202020204" pitchFamily="34" charset="0"/>
                <a:cs typeface="Arial" panose="020B0604020202020204" pitchFamily="34" charset="0"/>
              </a:rPr>
              <a:t>Find </a:t>
            </a:r>
            <a:r>
              <a:rPr lang="en-US" sz="2600" dirty="0">
                <a:latin typeface="Arial" panose="020B0604020202020204" pitchFamily="34" charset="0"/>
                <a:cs typeface="Arial" panose="020B0604020202020204" pitchFamily="34" charset="0"/>
              </a:rPr>
              <a:t>the median age. </a:t>
            </a:r>
            <a:endParaRPr lang="en-US" sz="26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600" dirty="0" smtClean="0">
                <a:latin typeface="Arial" panose="020B0604020202020204" pitchFamily="34" charset="0"/>
                <a:cs typeface="Arial" panose="020B0604020202020204" pitchFamily="34" charset="0"/>
              </a:rPr>
              <a:t>Work </a:t>
            </a:r>
            <a:r>
              <a:rPr lang="en-US" sz="2600" dirty="0">
                <a:latin typeface="Arial" panose="020B0604020202020204" pitchFamily="34" charset="0"/>
                <a:cs typeface="Arial" panose="020B0604020202020204" pitchFamily="34" charset="0"/>
              </a:rPr>
              <a:t>out the range.</a:t>
            </a:r>
            <a:endParaRPr lang="pl-PL" sz="2600" dirty="0">
              <a:latin typeface="Arial" panose="020B0604020202020204" pitchFamily="34" charset="0"/>
              <a:cs typeface="Arial" panose="020B0604020202020204" pitchFamily="34" charset="0"/>
            </a:endParaRPr>
          </a:p>
        </p:txBody>
      </p:sp>
      <p:grpSp>
        <p:nvGrpSpPr>
          <p:cNvPr id="6" name="Group 5"/>
          <p:cNvGrpSpPr/>
          <p:nvPr/>
        </p:nvGrpSpPr>
        <p:grpSpPr>
          <a:xfrm>
            <a:off x="764089" y="2564904"/>
            <a:ext cx="4063933" cy="2088232"/>
            <a:chOff x="764089" y="2564904"/>
            <a:chExt cx="4063933" cy="2088232"/>
          </a:xfrm>
        </p:grpSpPr>
        <p:sp>
          <p:nvSpPr>
            <p:cNvPr id="2" name="TextBox 1"/>
            <p:cNvSpPr txBox="1"/>
            <p:nvPr/>
          </p:nvSpPr>
          <p:spPr>
            <a:xfrm>
              <a:off x="764089" y="2564904"/>
              <a:ext cx="4063933" cy="2062103"/>
            </a:xfrm>
            <a:prstGeom prst="rect">
              <a:avLst/>
            </a:prstGeom>
            <a:noFill/>
          </p:spPr>
          <p:txBody>
            <a:bodyPr wrap="none" rtlCol="0">
              <a:spAutoFit/>
            </a:bodyPr>
            <a:lstStyle/>
            <a:p>
              <a:pPr>
                <a:tabLst>
                  <a:tab pos="457200" algn="l"/>
                  <a:tab pos="914400" algn="l"/>
                  <a:tab pos="1371600" algn="l"/>
                  <a:tab pos="1770063" algn="l"/>
                  <a:tab pos="2227263" algn="l"/>
                </a:tabLst>
              </a:pPr>
              <a:r>
                <a:rPr lang="en-US" sz="2600" dirty="0" smtClean="0"/>
                <a:t>1	3	5	8	8	</a:t>
              </a:r>
            </a:p>
            <a:p>
              <a:pPr>
                <a:tabLst>
                  <a:tab pos="457200" algn="l"/>
                  <a:tab pos="914400" algn="l"/>
                  <a:tab pos="1371600" algn="l"/>
                  <a:tab pos="1770063" algn="l"/>
                  <a:tab pos="2227263" algn="l"/>
                  <a:tab pos="2800350" algn="l"/>
                  <a:tab pos="3257550" algn="l"/>
                </a:tabLst>
              </a:pPr>
              <a:r>
                <a:rPr lang="en-US" sz="2600" dirty="0" smtClean="0"/>
                <a:t>2	0	1	2	5	6	6	7	9</a:t>
              </a:r>
            </a:p>
            <a:p>
              <a:pPr>
                <a:buAutoNum type="arabicPlain" startAt="3"/>
                <a:tabLst>
                  <a:tab pos="457200" algn="l"/>
                  <a:tab pos="914400" algn="l"/>
                  <a:tab pos="1371600" algn="l"/>
                  <a:tab pos="1770063" algn="l"/>
                  <a:tab pos="2227263" algn="l"/>
                </a:tabLst>
              </a:pPr>
              <a:r>
                <a:rPr lang="en-US" sz="2600" dirty="0" smtClean="0"/>
                <a:t> 	1 	7 	</a:t>
              </a:r>
            </a:p>
            <a:p>
              <a:pPr>
                <a:tabLst>
                  <a:tab pos="457200" algn="l"/>
                  <a:tab pos="914400" algn="l"/>
                  <a:tab pos="1371600" algn="l"/>
                  <a:tab pos="1770063" algn="l"/>
                  <a:tab pos="2227263" algn="l"/>
                </a:tabLst>
              </a:pPr>
              <a:r>
                <a:rPr lang="en-US" sz="2600" dirty="0" smtClean="0"/>
                <a:t>4 	0 	5 	</a:t>
              </a:r>
              <a:endParaRPr lang="en-US" sz="2600" dirty="0"/>
            </a:p>
            <a:p>
              <a:pPr>
                <a:tabLst>
                  <a:tab pos="457200" algn="l"/>
                  <a:tab pos="914400" algn="l"/>
                  <a:tab pos="1371600" algn="l"/>
                  <a:tab pos="1770063" algn="l"/>
                  <a:tab pos="2227263" algn="l"/>
                </a:tabLst>
              </a:pPr>
              <a:r>
                <a:rPr lang="en-US" sz="2400" dirty="0" smtClean="0"/>
                <a:t>5 	1 	</a:t>
              </a:r>
              <a:endParaRPr lang="en-US" sz="2400" dirty="0"/>
            </a:p>
          </p:txBody>
        </p:sp>
        <p:cxnSp>
          <p:nvCxnSpPr>
            <p:cNvPr id="5" name="Straight Connector 4"/>
            <p:cNvCxnSpPr/>
            <p:nvPr/>
          </p:nvCxnSpPr>
          <p:spPr>
            <a:xfrm>
              <a:off x="1187624" y="2636912"/>
              <a:ext cx="0" cy="2016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Flowchart: Delay 12"/>
          <p:cNvSpPr/>
          <p:nvPr/>
        </p:nvSpPr>
        <p:spPr>
          <a:xfrm flipH="1">
            <a:off x="5215019"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8895751"/>
      </p:ext>
    </p:extLst>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269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446</a:t>
            </a:r>
            <a:endParaRPr lang="en-GB" sz="1400" b="1" dirty="0">
              <a:latin typeface="Calibri" panose="020F0502020204030204" pitchFamily="34" charset="0"/>
            </a:endParaRPr>
          </a:p>
        </p:txBody>
      </p:sp>
      <p:grpSp>
        <p:nvGrpSpPr>
          <p:cNvPr id="9" name="Group 8"/>
          <p:cNvGrpSpPr/>
          <p:nvPr/>
        </p:nvGrpSpPr>
        <p:grpSpPr>
          <a:xfrm>
            <a:off x="251520" y="1278978"/>
            <a:ext cx="8568952" cy="1610017"/>
            <a:chOff x="150164" y="6494199"/>
            <a:chExt cx="8568952" cy="1610017"/>
          </a:xfrm>
        </p:grpSpPr>
        <p:sp>
          <p:nvSpPr>
            <p:cNvPr id="10" name="Rectangle 9"/>
            <p:cNvSpPr/>
            <p:nvPr/>
          </p:nvSpPr>
          <p:spPr>
            <a:xfrm flipH="1">
              <a:off x="150164" y="6673055"/>
              <a:ext cx="8568952" cy="1431161"/>
            </a:xfrm>
            <a:prstGeom prst="rect">
              <a:avLst/>
            </a:prstGeom>
            <a:solidFill>
              <a:srgbClr val="EBF4F9"/>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A box plot, sometimes called a </a:t>
              </a:r>
              <a:r>
                <a:rPr lang="en-US" dirty="0" smtClean="0">
                  <a:solidFill>
                    <a:schemeClr val="tx1"/>
                  </a:solidFill>
                  <a:latin typeface="Arial" panose="020B0604020202020204" pitchFamily="34" charset="0"/>
                  <a:cs typeface="Arial" panose="020B0604020202020204" pitchFamily="34" charset="0"/>
                </a:rPr>
                <a:t>box-and-</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whisker </a:t>
              </a:r>
              <a:r>
                <a:rPr lang="en-US" dirty="0">
                  <a:solidFill>
                    <a:schemeClr val="tx1"/>
                  </a:solidFill>
                  <a:latin typeface="Arial" panose="020B0604020202020204" pitchFamily="34" charset="0"/>
                  <a:cs typeface="Arial" panose="020B0604020202020204" pitchFamily="34" charset="0"/>
                </a:rPr>
                <a:t>diagram, </a:t>
              </a:r>
              <a:r>
                <a:rPr lang="en-US" dirty="0" smtClean="0">
                  <a:solidFill>
                    <a:schemeClr val="tx1"/>
                  </a:solidFill>
                  <a:latin typeface="Arial" panose="020B0604020202020204" pitchFamily="34" charset="0"/>
                  <a:cs typeface="Arial" panose="020B0604020202020204" pitchFamily="34" charset="0"/>
                </a:rPr>
                <a:t>displays </a:t>
              </a:r>
              <a:r>
                <a:rPr lang="en-US" dirty="0">
                  <a:solidFill>
                    <a:schemeClr val="tx1"/>
                  </a:solidFill>
                  <a:latin typeface="Arial" panose="020B0604020202020204" pitchFamily="34" charset="0"/>
                  <a:cs typeface="Arial" panose="020B0604020202020204" pitchFamily="34" charset="0"/>
                </a:rPr>
                <a:t>a </a:t>
              </a:r>
              <a:r>
                <a:rPr lang="en-US" dirty="0" smtClean="0">
                  <a:solidFill>
                    <a:schemeClr val="tx1"/>
                  </a:solidFill>
                  <a:latin typeface="Arial" panose="020B0604020202020204" pitchFamily="34" charset="0"/>
                  <a:cs typeface="Arial" panose="020B0604020202020204" pitchFamily="34" charset="0"/>
                </a:rPr>
                <a:t>data </a:t>
              </a:r>
              <a:r>
                <a:rPr lang="en-US" dirty="0">
                  <a:solidFill>
                    <a:schemeClr val="tx1"/>
                  </a:solidFill>
                  <a:latin typeface="Arial" panose="020B0604020202020204" pitchFamily="34" charset="0"/>
                  <a:cs typeface="Arial" panose="020B0604020202020204" pitchFamily="34" charset="0"/>
                </a:rPr>
                <a:t>set to </a:t>
              </a:r>
              <a:r>
                <a:rPr lang="en-US" dirty="0" smtClean="0">
                  <a:solidFill>
                    <a:schemeClr val="tx1"/>
                  </a:solidFill>
                  <a:latin typeface="Arial" panose="020B0604020202020204" pitchFamily="34" charset="0"/>
                  <a:cs typeface="Arial" panose="020B0604020202020204" pitchFamily="34" charset="0"/>
                </a:rPr>
                <a:t/>
              </a:r>
              <a:br>
                <a:rPr lang="en-US" dirty="0" smtClean="0">
                  <a:solidFill>
                    <a:schemeClr val="tx1"/>
                  </a:solidFill>
                  <a:latin typeface="Arial" panose="020B0604020202020204" pitchFamily="34" charset="0"/>
                  <a:cs typeface="Arial" panose="020B0604020202020204" pitchFamily="34" charset="0"/>
                </a:rPr>
              </a:br>
              <a:r>
                <a:rPr lang="en-US" dirty="0" smtClean="0">
                  <a:solidFill>
                    <a:schemeClr val="tx1"/>
                  </a:solidFill>
                  <a:latin typeface="Arial" panose="020B0604020202020204" pitchFamily="34" charset="0"/>
                  <a:cs typeface="Arial" panose="020B0604020202020204" pitchFamily="34" charset="0"/>
                </a:rPr>
                <a:t>show </a:t>
              </a:r>
              <a:r>
                <a:rPr lang="en-US" dirty="0">
                  <a:solidFill>
                    <a:schemeClr val="tx1"/>
                  </a:solidFill>
                  <a:latin typeface="Arial" panose="020B0604020202020204" pitchFamily="34" charset="0"/>
                  <a:cs typeface="Arial" panose="020B0604020202020204" pitchFamily="34" charset="0"/>
                </a:rPr>
                <a:t>the </a:t>
              </a:r>
              <a:r>
                <a:rPr lang="en-US" dirty="0" smtClean="0">
                  <a:solidFill>
                    <a:schemeClr val="tx1"/>
                  </a:solidFill>
                  <a:latin typeface="Arial" panose="020B0604020202020204" pitchFamily="34" charset="0"/>
                  <a:cs typeface="Arial" panose="020B0604020202020204" pitchFamily="34" charset="0"/>
                </a:rPr>
                <a:t>median </a:t>
              </a:r>
              <a:r>
                <a:rPr lang="en-US" dirty="0">
                  <a:solidFill>
                    <a:schemeClr val="tx1"/>
                  </a:solidFill>
                  <a:latin typeface="Arial" panose="020B0604020202020204" pitchFamily="34" charset="0"/>
                  <a:cs typeface="Arial" panose="020B0604020202020204" pitchFamily="34" charset="0"/>
                </a:rPr>
                <a:t>and </a:t>
              </a:r>
              <a:r>
                <a:rPr lang="en-US" dirty="0" smtClean="0">
                  <a:solidFill>
                    <a:schemeClr val="tx1"/>
                  </a:solidFill>
                  <a:latin typeface="Arial" panose="020B0604020202020204" pitchFamily="34" charset="0"/>
                  <a:cs typeface="Arial" panose="020B0604020202020204" pitchFamily="34" charset="0"/>
                </a:rPr>
                <a:t>quartiles. </a:t>
              </a:r>
              <a:br>
                <a:rPr lang="en-US" dirty="0" smtClean="0">
                  <a:solidFill>
                    <a:schemeClr val="tx1"/>
                  </a:solidFill>
                  <a:latin typeface="Arial" panose="020B0604020202020204" pitchFamily="34" charset="0"/>
                  <a:cs typeface="Arial" panose="020B0604020202020204" pitchFamily="34" charset="0"/>
                </a:rPr>
              </a:br>
              <a:r>
                <a:rPr lang="en-US" b="1" dirty="0" smtClean="0">
                  <a:solidFill>
                    <a:schemeClr val="tx1"/>
                  </a:solidFill>
                  <a:latin typeface="Arial" panose="020B0604020202020204" pitchFamily="34" charset="0"/>
                  <a:cs typeface="Arial" panose="020B0604020202020204" pitchFamily="34" charset="0"/>
                </a:rPr>
                <a:t>Summary </a:t>
              </a:r>
              <a:r>
                <a:rPr lang="en-US" b="1" dirty="0">
                  <a:solidFill>
                    <a:schemeClr val="tx1"/>
                  </a:solidFill>
                  <a:latin typeface="Arial" panose="020B0604020202020204" pitchFamily="34" charset="0"/>
                  <a:cs typeface="Arial" panose="020B0604020202020204" pitchFamily="34" charset="0"/>
                </a:rPr>
                <a:t>statistics </a:t>
              </a:r>
              <a:r>
                <a:rPr lang="en-US" dirty="0">
                  <a:solidFill>
                    <a:schemeClr val="tx1"/>
                  </a:solidFill>
                  <a:latin typeface="Arial" panose="020B0604020202020204" pitchFamily="34" charset="0"/>
                  <a:cs typeface="Arial" panose="020B0604020202020204" pitchFamily="34" charset="0"/>
                </a:rPr>
                <a:t>for a set of data are </a:t>
              </a:r>
              <a:r>
                <a:rPr lang="en-US" dirty="0" smtClean="0">
                  <a:solidFill>
                    <a:schemeClr val="tx1"/>
                  </a:solidFill>
                  <a:latin typeface="Arial" panose="020B0604020202020204" pitchFamily="34" charset="0"/>
                  <a:cs typeface="Arial" panose="020B0604020202020204" pitchFamily="34" charset="0"/>
                </a:rPr>
                <a:t>the </a:t>
              </a:r>
              <a:r>
                <a:rPr lang="en-US" dirty="0">
                  <a:solidFill>
                    <a:schemeClr val="tx1"/>
                  </a:solidFill>
                  <a:latin typeface="Arial" panose="020B0604020202020204" pitchFamily="34" charset="0"/>
                  <a:cs typeface="Arial" panose="020B0604020202020204" pitchFamily="34" charset="0"/>
                </a:rPr>
                <a:t>averages, ranges and quartiles.</a:t>
              </a:r>
            </a:p>
          </p:txBody>
        </p:sp>
        <p:sp>
          <p:nvSpPr>
            <p:cNvPr id="11" name="Pentagon 10"/>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9</a:t>
              </a:r>
              <a:endParaRPr lang="en-US" b="1" dirty="0">
                <a:latin typeface="Arial" panose="020B0604020202020204" pitchFamily="34" charset="0"/>
                <a:cs typeface="Arial" panose="020B0604020202020204" pitchFamily="34" charset="0"/>
              </a:endParaRP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457487" y="1544882"/>
            <a:ext cx="4314270" cy="919590"/>
          </a:xfrm>
          <a:prstGeom prst="rect">
            <a:avLst/>
          </a:prstGeom>
        </p:spPr>
      </p:pic>
      <p:grpSp>
        <p:nvGrpSpPr>
          <p:cNvPr id="14" name="Group 13"/>
          <p:cNvGrpSpPr/>
          <p:nvPr/>
        </p:nvGrpSpPr>
        <p:grpSpPr>
          <a:xfrm>
            <a:off x="251520" y="2996952"/>
            <a:ext cx="8541288" cy="3564403"/>
            <a:chOff x="3483872" y="1089029"/>
            <a:chExt cx="5264592" cy="3564403"/>
          </a:xfrm>
        </p:grpSpPr>
        <p:sp>
          <p:nvSpPr>
            <p:cNvPr id="15" name="Round Diagonal Corner Rectangle 14"/>
            <p:cNvSpPr/>
            <p:nvPr/>
          </p:nvSpPr>
          <p:spPr>
            <a:xfrm>
              <a:off x="3491880" y="1089029"/>
              <a:ext cx="5256584" cy="3564403"/>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 Diagonal Corner Rectangle 15"/>
            <p:cNvSpPr/>
            <p:nvPr/>
          </p:nvSpPr>
          <p:spPr>
            <a:xfrm>
              <a:off x="3483872" y="1089031"/>
              <a:ext cx="5256584" cy="295205"/>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3</a:t>
              </a:r>
              <a:endParaRPr lang="en-US" sz="2000" b="1" dirty="0">
                <a:solidFill>
                  <a:schemeClr val="bg1"/>
                </a:solidFill>
                <a:latin typeface="Arial" panose="020B0604020202020204" pitchFamily="34" charset="0"/>
                <a:cs typeface="Arial" panose="020B0604020202020204" pitchFamily="34" charset="0"/>
              </a:endParaRPr>
            </a:p>
          </p:txBody>
        </p:sp>
        <p:sp>
          <p:nvSpPr>
            <p:cNvPr id="17" name="Rectangle 16"/>
            <p:cNvSpPr/>
            <p:nvPr/>
          </p:nvSpPr>
          <p:spPr>
            <a:xfrm>
              <a:off x="3558865" y="1485651"/>
              <a:ext cx="5146090" cy="738664"/>
            </a:xfrm>
            <a:prstGeom prst="rect">
              <a:avLst/>
            </a:prstGeom>
          </p:spPr>
          <p:txBody>
            <a:bodyPr wrap="square">
              <a:spAutoFit/>
            </a:bodyPr>
            <a:lstStyle/>
            <a:p>
              <a:pPr>
                <a:spcAft>
                  <a:spcPts val="0"/>
                </a:spcAft>
                <a:tabLst>
                  <a:tab pos="4972050" algn="r"/>
                </a:tabLst>
              </a:pPr>
              <a:r>
                <a:rPr lang="en-US" sz="2100" dirty="0"/>
                <a:t>The table shows </a:t>
              </a:r>
              <a:r>
                <a:rPr lang="en-US" sz="2100" b="1" dirty="0"/>
                <a:t>summary statistics</a:t>
              </a:r>
              <a:r>
                <a:rPr lang="en-US" sz="2100" dirty="0"/>
                <a:t> from a data set of the lengths of </a:t>
              </a:r>
              <a:r>
                <a:rPr lang="en-US" sz="2100" dirty="0" smtClean="0"/>
                <a:t>ladybirds. </a:t>
              </a:r>
              <a:r>
                <a:rPr lang="en-US" sz="2100" dirty="0" smtClean="0">
                  <a:latin typeface="Comic Sans MS" panose="030F0702030302020204" pitchFamily="66" charset="0"/>
                </a:rPr>
                <a:t>Draw </a:t>
              </a:r>
              <a:r>
                <a:rPr lang="en-US" sz="2100" dirty="0">
                  <a:latin typeface="Comic Sans MS" panose="030F0702030302020204" pitchFamily="66" charset="0"/>
                </a:rPr>
                <a:t>a box plot for the data.</a:t>
              </a:r>
            </a:p>
          </p:txBody>
        </p:sp>
      </p:grpSp>
      <p:graphicFrame>
        <p:nvGraphicFramePr>
          <p:cNvPr id="18" name="Table 17"/>
          <p:cNvGraphicFramePr>
            <a:graphicFrameLocks noGrp="1"/>
          </p:cNvGraphicFramePr>
          <p:nvPr>
            <p:extLst>
              <p:ext uri="{D42A27DB-BD31-4B8C-83A1-F6EECF244321}">
                <p14:modId xmlns:p14="http://schemas.microsoft.com/office/powerpoint/2010/main" val="4060391155"/>
              </p:ext>
            </p:extLst>
          </p:nvPr>
        </p:nvGraphicFramePr>
        <p:xfrm>
          <a:off x="373636" y="4149080"/>
          <a:ext cx="8348583" cy="792480"/>
        </p:xfrm>
        <a:graphic>
          <a:graphicData uri="http://schemas.openxmlformats.org/drawingml/2006/table">
            <a:tbl>
              <a:tblPr firstRow="1" bandRow="1">
                <a:tableStyleId>{5940675A-B579-460E-94D1-54222C63F5DA}</a:tableStyleId>
              </a:tblPr>
              <a:tblGrid>
                <a:gridCol w="1581433"/>
                <a:gridCol w="1987760"/>
                <a:gridCol w="1348837"/>
                <a:gridCol w="1944630"/>
                <a:gridCol w="1485923"/>
              </a:tblGrid>
              <a:tr h="313628">
                <a:tc>
                  <a:txBody>
                    <a:bodyPr/>
                    <a:lstStyle/>
                    <a:p>
                      <a:pPr algn="ctr"/>
                      <a:r>
                        <a:rPr lang="en-US" sz="2000" b="1" i="0" dirty="0" smtClean="0">
                          <a:latin typeface="Arial" panose="020B0604020202020204" pitchFamily="34" charset="0"/>
                          <a:cs typeface="Arial" panose="020B0604020202020204" pitchFamily="34" charset="0"/>
                        </a:rPr>
                        <a:t>Minimum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Lower Quartile</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Median</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Upper Quartile</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Maximum</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0">
                <a:tc>
                  <a:txBody>
                    <a:bodyPr/>
                    <a:lstStyle/>
                    <a:p>
                      <a:pPr algn="ctr"/>
                      <a:r>
                        <a:rPr lang="en-US" sz="2000" dirty="0" smtClean="0">
                          <a:latin typeface="Arial" panose="020B0604020202020204" pitchFamily="34" charset="0"/>
                          <a:cs typeface="Arial" panose="020B0604020202020204" pitchFamily="34" charset="0"/>
                        </a:rPr>
                        <a:t>3mm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5mm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11mm</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11559" y="4958402"/>
            <a:ext cx="8110659" cy="1566942"/>
          </a:xfrm>
          <a:prstGeom prst="rect">
            <a:avLst/>
          </a:prstGeom>
        </p:spPr>
      </p:pic>
    </p:spTree>
    <p:extLst>
      <p:ext uri="{BB962C8B-B14F-4D97-AF65-F5344CB8AC3E}">
        <p14:creationId xmlns:p14="http://schemas.microsoft.com/office/powerpoint/2010/main" val="1064827950"/>
      </p:ext>
    </p:extLst>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446</a:t>
            </a:r>
            <a:endParaRPr lang="en-GB" sz="1400" b="1" dirty="0">
              <a:latin typeface="Calibri" panose="020F0502020204030204" pitchFamily="34" charset="0"/>
            </a:endParaRPr>
          </a:p>
        </p:txBody>
      </p:sp>
      <p:sp>
        <p:nvSpPr>
          <p:cNvPr id="3" name="Rectangle 2"/>
          <p:cNvSpPr/>
          <p:nvPr/>
        </p:nvSpPr>
        <p:spPr>
          <a:xfrm>
            <a:off x="251519" y="1234495"/>
            <a:ext cx="5256585" cy="892552"/>
          </a:xfrm>
          <a:prstGeom prst="rect">
            <a:avLst/>
          </a:prstGeom>
        </p:spPr>
        <p:txBody>
          <a:bodyPr wrap="square">
            <a:spAutoFit/>
          </a:bodyPr>
          <a:lstStyle/>
          <a:p>
            <a:pPr marL="400050" indent="-400050">
              <a:buClr>
                <a:srgbClr val="C00000"/>
              </a:buClr>
              <a:buFont typeface="+mj-lt"/>
              <a:buAutoNum type="arabicPeriod" startAt="2"/>
              <a:tabLst>
                <a:tab pos="914400" algn="l"/>
                <a:tab pos="2743200" algn="l"/>
              </a:tabLst>
            </a:pPr>
            <a:r>
              <a:rPr lang="en-US" sz="2600" dirty="0" smtClean="0">
                <a:latin typeface="Arial" panose="020B0604020202020204" pitchFamily="34" charset="0"/>
                <a:cs typeface="Arial" panose="020B0604020202020204" pitchFamily="34" charset="0"/>
              </a:rPr>
              <a:t>Draw </a:t>
            </a:r>
            <a:r>
              <a:rPr lang="en-US" sz="2600" dirty="0">
                <a:latin typeface="Arial" panose="020B0604020202020204" pitchFamily="34" charset="0"/>
                <a:cs typeface="Arial" panose="020B0604020202020204" pitchFamily="34" charset="0"/>
              </a:rPr>
              <a:t>a box plot for this data on the masses of tomatoes.</a:t>
            </a:r>
            <a:endParaRPr lang="pl-PL" sz="2600" dirty="0">
              <a:latin typeface="Arial" panose="020B0604020202020204" pitchFamily="34" charset="0"/>
              <a:cs typeface="Arial" panose="020B0604020202020204" pitchFamily="34" charset="0"/>
            </a:endParaRPr>
          </a:p>
        </p:txBody>
      </p:sp>
      <p:sp>
        <p:nvSpPr>
          <p:cNvPr id="9" name="Rectangle 8"/>
          <p:cNvSpPr/>
          <p:nvPr/>
        </p:nvSpPr>
        <p:spPr>
          <a:xfrm flipH="1">
            <a:off x="251520" y="3093378"/>
            <a:ext cx="52045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Q2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LQ = lower quartile UQ = upper quartile</a:t>
            </a:r>
          </a:p>
        </p:txBody>
      </p:sp>
      <p:graphicFrame>
        <p:nvGraphicFramePr>
          <p:cNvPr id="10" name="Table 9"/>
          <p:cNvGraphicFramePr>
            <a:graphicFrameLocks noGrp="1"/>
          </p:cNvGraphicFramePr>
          <p:nvPr>
            <p:extLst>
              <p:ext uri="{D42A27DB-BD31-4B8C-83A1-F6EECF244321}">
                <p14:modId xmlns:p14="http://schemas.microsoft.com/office/powerpoint/2010/main" val="3924473282"/>
              </p:ext>
            </p:extLst>
          </p:nvPr>
        </p:nvGraphicFramePr>
        <p:xfrm>
          <a:off x="323528" y="2204472"/>
          <a:ext cx="5094288" cy="792480"/>
        </p:xfrm>
        <a:graphic>
          <a:graphicData uri="http://schemas.openxmlformats.org/drawingml/2006/table">
            <a:tbl>
              <a:tblPr firstRow="1" bandRow="1">
                <a:tableStyleId>{5940675A-B579-460E-94D1-54222C63F5DA}</a:tableStyleId>
              </a:tblPr>
              <a:tblGrid>
                <a:gridCol w="1274128"/>
                <a:gridCol w="726440"/>
                <a:gridCol w="1036002"/>
                <a:gridCol w="726440"/>
                <a:gridCol w="1331278"/>
              </a:tblGrid>
              <a:tr h="313628">
                <a:tc>
                  <a:txBody>
                    <a:bodyPr/>
                    <a:lstStyle/>
                    <a:p>
                      <a:pPr algn="ctr"/>
                      <a:r>
                        <a:rPr lang="en-US" sz="2000" b="1" i="0" dirty="0" smtClean="0">
                          <a:latin typeface="Arial" panose="020B0604020202020204" pitchFamily="34" charset="0"/>
                          <a:cs typeface="Arial" panose="020B0604020202020204" pitchFamily="34" charset="0"/>
                        </a:rPr>
                        <a:t>Minimum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LQ</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Median</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UQ</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i="0" dirty="0" smtClean="0">
                          <a:latin typeface="Arial" panose="020B0604020202020204" pitchFamily="34" charset="0"/>
                          <a:cs typeface="Arial" panose="020B0604020202020204" pitchFamily="34" charset="0"/>
                        </a:rPr>
                        <a:t>Maximum</a:t>
                      </a:r>
                      <a:endParaRPr lang="en-US" sz="20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0">
                <a:tc>
                  <a:txBody>
                    <a:bodyPr/>
                    <a:lstStyle/>
                    <a:p>
                      <a:pPr algn="ctr"/>
                      <a:r>
                        <a:rPr lang="en-US" sz="2000" dirty="0" smtClean="0">
                          <a:latin typeface="Arial" panose="020B0604020202020204" pitchFamily="34" charset="0"/>
                          <a:cs typeface="Arial" panose="020B0604020202020204" pitchFamily="34" charset="0"/>
                        </a:rPr>
                        <a:t>120g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135g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140g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150g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154g</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pSp>
        <p:nvGrpSpPr>
          <p:cNvPr id="11" name="Group 10"/>
          <p:cNvGrpSpPr/>
          <p:nvPr/>
        </p:nvGrpSpPr>
        <p:grpSpPr>
          <a:xfrm>
            <a:off x="251520" y="4029482"/>
            <a:ext cx="5213924" cy="2495862"/>
            <a:chOff x="150164" y="6494199"/>
            <a:chExt cx="5213924" cy="2495862"/>
          </a:xfrm>
        </p:grpSpPr>
        <mc:AlternateContent xmlns:mc="http://schemas.openxmlformats.org/markup-compatibility/2006" xmlns:a14="http://schemas.microsoft.com/office/drawing/2010/main">
          <mc:Choice Requires="a14">
            <p:sp>
              <p:nvSpPr>
                <p:cNvPr id="12" name="Rectangle 11"/>
                <p:cNvSpPr/>
                <p:nvPr/>
              </p:nvSpPr>
              <p:spPr>
                <a:xfrm flipH="1">
                  <a:off x="150164" y="6638215"/>
                  <a:ext cx="5213924" cy="2351846"/>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200" dirty="0" smtClean="0">
                      <a:solidFill>
                        <a:schemeClr val="tx1"/>
                      </a:solidFill>
                      <a:latin typeface="Arial" panose="020B0604020202020204" pitchFamily="34" charset="0"/>
                      <a:cs typeface="Arial" panose="020B0604020202020204" pitchFamily="34" charset="0"/>
                    </a:rPr>
                    <a:t>For a set of </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data values</a:t>
                  </a:r>
                </a:p>
                <a:p>
                  <a:pPr marL="342900" indent="-342900">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the </a:t>
                  </a:r>
                  <a:r>
                    <a:rPr lang="en-US" sz="2200" dirty="0">
                      <a:solidFill>
                        <a:schemeClr val="tx1"/>
                      </a:solidFill>
                      <a:latin typeface="Arial" panose="020B0604020202020204" pitchFamily="34" charset="0"/>
                      <a:cs typeface="Arial" panose="020B0604020202020204" pitchFamily="34" charset="0"/>
                    </a:rPr>
                    <a:t>lower quartile (LQ) is the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m:rPr>
                              <m:sty m:val="p"/>
                            </m:rPr>
                            <a:rPr lang="en-US" sz="2400" b="0" i="0" smtClean="0">
                              <a:solidFill>
                                <a:schemeClr val="tx1"/>
                              </a:solidFill>
                              <a:latin typeface="Cambria Math" panose="02040503050406030204" pitchFamily="18" charset="0"/>
                              <a:cs typeface="Arial" panose="020B0604020202020204" pitchFamily="34" charset="0"/>
                            </a:rPr>
                            <m:t>n</m:t>
                          </m:r>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4</m:t>
                          </m:r>
                        </m:den>
                      </m:f>
                    </m:oMath>
                  </a14:m>
                  <a:r>
                    <a:rPr lang="en-US" sz="2200" dirty="0" smtClean="0">
                      <a:solidFill>
                        <a:schemeClr val="tx1"/>
                      </a:solidFill>
                      <a:latin typeface="Arial" panose="020B0604020202020204" pitchFamily="34" charset="0"/>
                      <a:cs typeface="Arial" panose="020B0604020202020204" pitchFamily="34" charset="0"/>
                    </a:rPr>
                    <a:t>th </a:t>
                  </a:r>
                  <a:r>
                    <a:rPr lang="en-US" sz="2200" dirty="0">
                      <a:solidFill>
                        <a:schemeClr val="tx1"/>
                      </a:solidFill>
                      <a:latin typeface="Arial" panose="020B0604020202020204" pitchFamily="34" charset="0"/>
                      <a:cs typeface="Arial" panose="020B0604020202020204" pitchFamily="34" charset="0"/>
                    </a:rPr>
                    <a:t>value</a:t>
                  </a:r>
                </a:p>
                <a:p>
                  <a:pPr marL="342900" indent="-342900">
                    <a:buFont typeface="Wingdings" panose="05000000000000000000" pitchFamily="2" charset="2"/>
                    <a:buChar char="§"/>
                  </a:pPr>
                  <a:r>
                    <a:rPr lang="en-US" sz="2200" dirty="0" smtClean="0">
                      <a:solidFill>
                        <a:schemeClr val="tx1"/>
                      </a:solidFill>
                      <a:latin typeface="Arial" panose="020B0604020202020204" pitchFamily="34" charset="0"/>
                      <a:cs typeface="Arial" panose="020B0604020202020204" pitchFamily="34" charset="0"/>
                    </a:rPr>
                    <a:t>the </a:t>
                  </a:r>
                  <a:r>
                    <a:rPr lang="en-US" sz="2200" dirty="0">
                      <a:solidFill>
                        <a:schemeClr val="tx1"/>
                      </a:solidFill>
                      <a:latin typeface="Arial" panose="020B0604020202020204" pitchFamily="34" charset="0"/>
                      <a:cs typeface="Arial" panose="020B0604020202020204" pitchFamily="34" charset="0"/>
                    </a:rPr>
                    <a:t>upper quartile (UQ) is the </a:t>
                  </a:r>
                  <a14:m>
                    <m:oMath xmlns:m="http://schemas.openxmlformats.org/officeDocument/2006/math">
                      <m:f>
                        <m:fPr>
                          <m:ctrlPr>
                            <a:rPr lang="en-US" sz="2400" i="1">
                              <a:solidFill>
                                <a:schemeClr val="tx1"/>
                              </a:solidFill>
                              <a:latin typeface="Cambria Math" panose="02040503050406030204" pitchFamily="18" charset="0"/>
                              <a:cs typeface="Arial" panose="020B0604020202020204" pitchFamily="34" charset="0"/>
                            </a:rPr>
                          </m:ctrlPr>
                        </m:fPr>
                        <m:num>
                          <m:r>
                            <a:rPr lang="en-US" sz="2400" b="0" i="0" smtClean="0">
                              <a:solidFill>
                                <a:schemeClr val="tx1"/>
                              </a:solidFill>
                              <a:latin typeface="Cambria Math" panose="02040503050406030204" pitchFamily="18" charset="0"/>
                              <a:cs typeface="Arial" panose="020B0604020202020204" pitchFamily="34" charset="0"/>
                            </a:rPr>
                            <m:t>3(</m:t>
                          </m:r>
                          <m:r>
                            <m:rPr>
                              <m:sty m:val="p"/>
                            </m:rPr>
                            <a:rPr lang="en-US" sz="2400" b="0" i="0" smtClean="0">
                              <a:solidFill>
                                <a:schemeClr val="tx1"/>
                              </a:solidFill>
                              <a:latin typeface="Cambria Math" panose="02040503050406030204" pitchFamily="18" charset="0"/>
                              <a:cs typeface="Arial" panose="020B0604020202020204" pitchFamily="34" charset="0"/>
                            </a:rPr>
                            <m:t>n</m:t>
                          </m:r>
                          <m:r>
                            <a:rPr lang="en-US" sz="2400" b="0" i="0" smtClean="0">
                              <a:solidFill>
                                <a:schemeClr val="tx1"/>
                              </a:solidFill>
                              <a:latin typeface="Cambria Math" panose="02040503050406030204" pitchFamily="18" charset="0"/>
                              <a:cs typeface="Arial" panose="020B0604020202020204" pitchFamily="34" charset="0"/>
                            </a:rPr>
                            <m:t>+1)</m:t>
                          </m:r>
                        </m:num>
                        <m:den>
                          <m:r>
                            <a:rPr lang="en-US" sz="2400" b="0" i="0" smtClean="0">
                              <a:solidFill>
                                <a:schemeClr val="tx1"/>
                              </a:solidFill>
                              <a:latin typeface="Cambria Math" panose="02040503050406030204" pitchFamily="18" charset="0"/>
                              <a:cs typeface="Arial" panose="020B0604020202020204" pitchFamily="34" charset="0"/>
                            </a:rPr>
                            <m:t>4</m:t>
                          </m:r>
                        </m:den>
                      </m:f>
                    </m:oMath>
                  </a14:m>
                  <a:r>
                    <a:rPr lang="en-US" sz="2200" dirty="0" err="1" smtClean="0">
                      <a:solidFill>
                        <a:schemeClr val="tx1"/>
                      </a:solidFill>
                      <a:latin typeface="Arial" panose="020B0604020202020204" pitchFamily="34" charset="0"/>
                      <a:cs typeface="Arial" panose="020B0604020202020204" pitchFamily="34" charset="0"/>
                    </a:rPr>
                    <a:t>th</a:t>
                  </a:r>
                  <a:r>
                    <a:rPr lang="en-US" sz="2200" dirty="0" smtClean="0">
                      <a:solidFill>
                        <a:schemeClr val="tx1"/>
                      </a:solidFill>
                      <a:latin typeface="Arial" panose="020B0604020202020204" pitchFamily="34" charset="0"/>
                      <a:cs typeface="Arial" panose="020B0604020202020204" pitchFamily="34" charset="0"/>
                    </a:rPr>
                    <a:t> value</a:t>
                  </a:r>
                  <a:endParaRPr lang="en-US" sz="2200" dirty="0">
                    <a:solidFill>
                      <a:schemeClr val="tx1"/>
                    </a:solidFill>
                    <a:latin typeface="Arial" panose="020B060402020202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flipH="1">
                  <a:off x="150164" y="6638215"/>
                  <a:ext cx="5213924" cy="2351846"/>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latin typeface="Arial" panose="020B0604020202020204" pitchFamily="34" charset="0"/>
                  <a:cs typeface="Arial" panose="020B0604020202020204" pitchFamily="34" charset="0"/>
                </a:rPr>
                <a:t>Key Point 10</a:t>
              </a:r>
              <a:endParaRPr lang="en-US" sz="2000" b="1" dirty="0">
                <a:latin typeface="Arial" panose="020B0604020202020204" pitchFamily="34" charset="0"/>
                <a:cs typeface="Arial" panose="020B0604020202020204" pitchFamily="34" charset="0"/>
              </a:endParaRPr>
            </a:p>
          </p:txBody>
        </p:sp>
      </p:grpSp>
      <p:pic>
        <p:nvPicPr>
          <p:cNvPr id="15" name="Picture 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437936879"/>
      </p:ext>
    </p:extLst>
  </p:cSld>
  <p:clrMapOvr>
    <a:masterClrMapping/>
  </p:clrMapOvr>
  <p:transition advClick="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447</a:t>
            </a:r>
            <a:endParaRPr lang="en-GB" sz="1400" b="1" dirty="0">
              <a:latin typeface="Calibri" panose="020F0502020204030204" pitchFamily="34" charset="0"/>
            </a:endParaRPr>
          </a:p>
        </p:txBody>
      </p:sp>
      <mc:AlternateContent xmlns:mc="http://schemas.openxmlformats.org/markup-compatibility/2006" xmlns:a14="http://schemas.microsoft.com/office/drawing/2010/main">
        <mc:Choice Requires="a14">
          <p:sp>
            <p:nvSpPr>
              <p:cNvPr id="3" name="Rectangle 2"/>
              <p:cNvSpPr/>
              <p:nvPr/>
            </p:nvSpPr>
            <p:spPr>
              <a:xfrm>
                <a:off x="251519" y="1234495"/>
                <a:ext cx="5256585" cy="5567422"/>
              </a:xfrm>
              <a:prstGeom prst="rect">
                <a:avLst/>
              </a:prstGeom>
            </p:spPr>
            <p:txBody>
              <a:bodyPr wrap="square">
                <a:spAutoFit/>
              </a:bodyPr>
              <a:lstStyle/>
              <a:p>
                <a:pPr marL="342900" indent="-342900">
                  <a:buClr>
                    <a:srgbClr val="C00000"/>
                  </a:buClr>
                  <a:buFont typeface="+mj-lt"/>
                  <a:buAutoNum type="arabicPeriod" startAt="3"/>
                  <a:tabLst>
                    <a:tab pos="914400" algn="l"/>
                    <a:tab pos="2743200" algn="l"/>
                  </a:tabLst>
                </a:pPr>
                <a:r>
                  <a:rPr lang="en-US" sz="2400" b="1" dirty="0">
                    <a:solidFill>
                      <a:srgbClr val="C00000"/>
                    </a:solidFill>
                    <a:latin typeface="Arial" panose="020B0604020202020204" pitchFamily="34" charset="0"/>
                    <a:cs typeface="Arial" panose="020B0604020202020204" pitchFamily="34" charset="0"/>
                  </a:rPr>
                  <a:t>Reasoning</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This data shows the length of time, in minutes, it took 11 students to complete an </a:t>
                </a:r>
                <a:r>
                  <a:rPr lang="en-US" sz="2400" dirty="0" smtClean="0">
                    <a:latin typeface="Arial" panose="020B0604020202020204" pitchFamily="34" charset="0"/>
                    <a:cs typeface="Arial" panose="020B0604020202020204" pitchFamily="34" charset="0"/>
                  </a:rPr>
                  <a:t>essay.</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15</a:t>
                </a:r>
                <a:r>
                  <a:rPr lang="en-US" sz="2400" dirty="0">
                    <a:latin typeface="Arial" panose="020B0604020202020204" pitchFamily="34" charset="0"/>
                    <a:cs typeface="Arial" panose="020B0604020202020204" pitchFamily="34" charset="0"/>
                  </a:rPr>
                  <a:t>, 18,19,21,22,25, 26, 26,28,30,31</a:t>
                </a:r>
              </a:p>
              <a:p>
                <a:pPr marL="7429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Write </a:t>
                </a:r>
                <a:r>
                  <a:rPr lang="en-US" sz="2400" dirty="0">
                    <a:latin typeface="Arial" panose="020B0604020202020204" pitchFamily="34" charset="0"/>
                    <a:cs typeface="Arial" panose="020B0604020202020204" pitchFamily="34" charset="0"/>
                  </a:rPr>
                  <a:t>down the median time taken. </a:t>
                </a:r>
                <a:endParaRPr lang="en-US" sz="24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the upper and lower quartiles. </a:t>
                </a:r>
                <a:endParaRPr lang="en-US" sz="24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 box plot for the data.</a:t>
                </a:r>
              </a:p>
              <a:p>
                <a:pPr marL="0" lvl="1">
                  <a:buClr>
                    <a:srgbClr val="C00000"/>
                  </a:buClr>
                  <a:tabLst>
                    <a:tab pos="914400" algn="l"/>
                    <a:tab pos="2743200" algn="l"/>
                  </a:tabLst>
                </a:pPr>
                <a:r>
                  <a:rPr lang="en-US" sz="2400" b="1" dirty="0">
                    <a:solidFill>
                      <a:srgbClr val="C00000"/>
                    </a:solidFill>
                    <a:latin typeface="Arial" panose="020B0604020202020204" pitchFamily="34" charset="0"/>
                    <a:cs typeface="Arial" panose="020B0604020202020204" pitchFamily="34" charset="0"/>
                  </a:rPr>
                  <a:t>Discussion</a:t>
                </a:r>
                <a:r>
                  <a:rPr lang="en-US" sz="2400" dirty="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Why do you use the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n</m:t>
                        </m:r>
                        <m:r>
                          <a:rPr lang="en-US" sz="2400">
                            <a:latin typeface="Cambria Math" panose="02040503050406030204" pitchFamily="18" charset="0"/>
                            <a:cs typeface="Arial" panose="020B0604020202020204" pitchFamily="34" charset="0"/>
                          </a:rPr>
                          <m:t>+1</m:t>
                        </m:r>
                      </m:num>
                      <m:den>
                        <m:r>
                          <a:rPr lang="en-US" sz="2400">
                            <a:latin typeface="Cambria Math" panose="02040503050406030204" pitchFamily="18" charset="0"/>
                            <a:cs typeface="Arial" panose="020B0604020202020204" pitchFamily="34" charset="0"/>
                          </a:rPr>
                          <m:t>4</m:t>
                        </m:r>
                      </m:den>
                    </m:f>
                  </m:oMath>
                </a14:m>
                <a:r>
                  <a:rPr lang="en-US" sz="2400" dirty="0" smtClean="0">
                    <a:latin typeface="Arial" panose="020B0604020202020204" pitchFamily="34" charset="0"/>
                    <a:cs typeface="Arial" panose="020B0604020202020204" pitchFamily="34" charset="0"/>
                  </a:rPr>
                  <a:t>th </a:t>
                </a:r>
                <a:r>
                  <a:rPr lang="en-US" sz="2400" dirty="0">
                    <a:latin typeface="Arial" panose="020B0604020202020204" pitchFamily="34" charset="0"/>
                    <a:cs typeface="Arial" panose="020B0604020202020204" pitchFamily="34" charset="0"/>
                  </a:rPr>
                  <a:t>data value for the lower quartile in a data set but </a:t>
                </a:r>
                <a:r>
                  <a:rPr lang="en-US" sz="2400" dirty="0" smtClean="0">
                    <a:latin typeface="Arial" panose="020B0604020202020204" pitchFamily="34" charset="0"/>
                    <a:cs typeface="Arial" panose="020B0604020202020204" pitchFamily="34" charset="0"/>
                  </a:rPr>
                  <a:t>the </a:t>
                </a:r>
                <a14:m>
                  <m:oMath xmlns:m="http://schemas.openxmlformats.org/officeDocument/2006/math">
                    <m:f>
                      <m:fPr>
                        <m:ctrlPr>
                          <a:rPr lang="en-US" sz="2400" i="1">
                            <a:latin typeface="Cambria Math" panose="02040503050406030204" pitchFamily="18" charset="0"/>
                            <a:cs typeface="Arial" panose="020B0604020202020204" pitchFamily="34" charset="0"/>
                          </a:rPr>
                        </m:ctrlPr>
                      </m:fPr>
                      <m:num>
                        <m:r>
                          <m:rPr>
                            <m:sty m:val="p"/>
                          </m:rPr>
                          <a:rPr lang="en-US" sz="2400">
                            <a:latin typeface="Cambria Math" panose="02040503050406030204" pitchFamily="18" charset="0"/>
                            <a:cs typeface="Arial" panose="020B0604020202020204" pitchFamily="34" charset="0"/>
                          </a:rPr>
                          <m:t>n</m:t>
                        </m:r>
                      </m:num>
                      <m:den>
                        <m:r>
                          <a:rPr lang="en-US" sz="2400">
                            <a:latin typeface="Cambria Math" panose="02040503050406030204" pitchFamily="18" charset="0"/>
                            <a:cs typeface="Arial" panose="020B0604020202020204" pitchFamily="34" charset="0"/>
                          </a:rPr>
                          <m:t>4</m:t>
                        </m:r>
                      </m:den>
                    </m:f>
                  </m:oMath>
                </a14:m>
                <a:r>
                  <a:rPr lang="en-US" sz="2400" dirty="0" err="1">
                    <a:latin typeface="Arial" panose="020B0604020202020204" pitchFamily="34" charset="0"/>
                    <a:cs typeface="Arial" panose="020B0604020202020204" pitchFamily="34" charset="0"/>
                  </a:rPr>
                  <a:t>th</a:t>
                </a:r>
                <a:r>
                  <a:rPr lang="en-US" sz="2400" dirty="0">
                    <a:latin typeface="Arial" panose="020B0604020202020204" pitchFamily="34" charset="0"/>
                    <a:cs typeface="Arial" panose="020B0604020202020204" pitchFamily="34" charset="0"/>
                  </a:rPr>
                  <a:t> value in a cumulative frequency diagram?</a:t>
                </a:r>
                <a:endParaRPr lang="pl-PL" sz="2400" dirty="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251519" y="1234495"/>
                <a:ext cx="5256585" cy="5567422"/>
              </a:xfrm>
              <a:prstGeom prst="rect">
                <a:avLst/>
              </a:prstGeom>
              <a:blipFill rotWithShape="0">
                <a:blip r:embed="rId4"/>
                <a:stretch>
                  <a:fillRect l="-1738" t="-767" r="-2433" b="-1095"/>
                </a:stretch>
              </a:blipFill>
            </p:spPr>
            <p:txBody>
              <a:bodyPr/>
              <a:lstStyle/>
              <a:p>
                <a:r>
                  <a:rPr lang="en-US">
                    <a:noFill/>
                  </a:rPr>
                  <a:t> </a:t>
                </a:r>
              </a:p>
            </p:txBody>
          </p:sp>
        </mc:Fallback>
      </mc:AlternateContent>
      <p:pic>
        <p:nvPicPr>
          <p:cNvPr id="13" name="Picture 1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1838952965"/>
      </p:ext>
    </p:extLst>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447</a:t>
            </a:r>
            <a:endParaRPr lang="en-GB" sz="1400" b="1" dirty="0">
              <a:latin typeface="Calibri" panose="020F0502020204030204" pitchFamily="34" charset="0"/>
            </a:endParaRPr>
          </a:p>
        </p:txBody>
      </p:sp>
      <p:sp>
        <p:nvSpPr>
          <p:cNvPr id="3" name="Rectangle 2"/>
          <p:cNvSpPr/>
          <p:nvPr/>
        </p:nvSpPr>
        <p:spPr>
          <a:xfrm>
            <a:off x="251519" y="1234495"/>
            <a:ext cx="5256585" cy="3000821"/>
          </a:xfrm>
          <a:prstGeom prst="rect">
            <a:avLst/>
          </a:prstGeom>
        </p:spPr>
        <p:txBody>
          <a:bodyPr wrap="square">
            <a:spAutoFit/>
          </a:bodyPr>
          <a:lstStyle/>
          <a:p>
            <a:pPr marL="400050" indent="-400050">
              <a:buClr>
                <a:srgbClr val="C00000"/>
              </a:buClr>
              <a:buFont typeface="+mj-lt"/>
              <a:buAutoNum type="arabicPeriod" startAt="5"/>
              <a:tabLst>
                <a:tab pos="914400" algn="l"/>
                <a:tab pos="2743200" algn="l"/>
              </a:tabLst>
            </a:pPr>
            <a:r>
              <a:rPr lang="en-US" sz="2100" b="1" dirty="0">
                <a:solidFill>
                  <a:srgbClr val="C00000"/>
                </a:solidFill>
                <a:latin typeface="Arial" panose="020B0604020202020204" pitchFamily="34" charset="0"/>
                <a:cs typeface="Arial" panose="020B0604020202020204" pitchFamily="34" charset="0"/>
              </a:rPr>
              <a:t>Reasoning</a:t>
            </a:r>
            <a:r>
              <a:rPr lang="en-US" sz="2100" dirty="0">
                <a:solidFill>
                  <a:srgbClr val="C00000"/>
                </a:solidFill>
                <a:latin typeface="Arial" panose="020B0604020202020204" pitchFamily="34" charset="0"/>
                <a:cs typeface="Arial" panose="020B0604020202020204" pitchFamily="34" charset="0"/>
              </a:rPr>
              <a:t> </a:t>
            </a:r>
            <a:r>
              <a:rPr lang="en-US" sz="2100" dirty="0">
                <a:latin typeface="Arial" panose="020B0604020202020204" pitchFamily="34" charset="0"/>
                <a:cs typeface="Arial" panose="020B0604020202020204" pitchFamily="34" charset="0"/>
              </a:rPr>
              <a:t>This stem-and-leaf diagram shows the ages of 37 people on a bus.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age was the youngest passenger?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is the median age?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Find </a:t>
            </a:r>
            <a:r>
              <a:rPr lang="en-US" sz="2100" dirty="0">
                <a:latin typeface="Arial" panose="020B0604020202020204" pitchFamily="34" charset="0"/>
                <a:cs typeface="Arial" panose="020B0604020202020204" pitchFamily="34" charset="0"/>
              </a:rPr>
              <a:t>the lower and upper quartiles of the ages,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the interquartile range, </a:t>
            </a:r>
            <a:endParaRPr lang="en-US" sz="21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100" dirty="0" smtClean="0">
                <a:latin typeface="Arial" panose="020B0604020202020204" pitchFamily="34" charset="0"/>
                <a:cs typeface="Arial" panose="020B0604020202020204" pitchFamily="34" charset="0"/>
              </a:rPr>
              <a:t>Draw </a:t>
            </a:r>
            <a:r>
              <a:rPr lang="en-US" sz="2100" dirty="0">
                <a:latin typeface="Arial" panose="020B0604020202020204" pitchFamily="34" charset="0"/>
                <a:cs typeface="Arial" panose="020B0604020202020204" pitchFamily="34" charset="0"/>
              </a:rPr>
              <a:t>a box plot.</a:t>
            </a:r>
            <a:endParaRPr lang="pl-PL" sz="21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988775318"/>
              </p:ext>
            </p:extLst>
          </p:nvPr>
        </p:nvGraphicFramePr>
        <p:xfrm>
          <a:off x="251523" y="4581128"/>
          <a:ext cx="5256581" cy="1854200"/>
        </p:xfrm>
        <a:graphic>
          <a:graphicData uri="http://schemas.openxmlformats.org/drawingml/2006/table">
            <a:tbl>
              <a:tblPr firstRow="1" bandRow="1">
                <a:tableStyleId>{5C22544A-7EE6-4342-B048-85BDC9FD1C3A}</a:tableStyleId>
              </a:tblPr>
              <a:tblGrid>
                <a:gridCol w="477871"/>
                <a:gridCol w="477871"/>
                <a:gridCol w="477871"/>
                <a:gridCol w="477871"/>
                <a:gridCol w="477871"/>
                <a:gridCol w="477871"/>
                <a:gridCol w="477871"/>
                <a:gridCol w="477871"/>
                <a:gridCol w="477871"/>
                <a:gridCol w="477871"/>
                <a:gridCol w="477871"/>
              </a:tblGrid>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33991704"/>
      </p:ext>
    </p:extLst>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447</a:t>
            </a:r>
            <a:endParaRPr lang="en-GB" sz="1400" b="1" dirty="0">
              <a:latin typeface="Calibri" panose="020F0502020204030204" pitchFamily="34" charset="0"/>
            </a:endParaRPr>
          </a:p>
        </p:txBody>
      </p:sp>
      <p:sp>
        <p:nvSpPr>
          <p:cNvPr id="3" name="Rectangle 2"/>
          <p:cNvSpPr/>
          <p:nvPr/>
        </p:nvSpPr>
        <p:spPr>
          <a:xfrm>
            <a:off x="251519" y="1234495"/>
            <a:ext cx="5256585" cy="2677656"/>
          </a:xfrm>
          <a:prstGeom prst="rect">
            <a:avLst/>
          </a:prstGeom>
        </p:spPr>
        <p:txBody>
          <a:bodyPr wrap="square">
            <a:spAutoFit/>
          </a:bodyPr>
          <a:lstStyle/>
          <a:p>
            <a:pPr marL="457200" indent="-457200">
              <a:buClr>
                <a:srgbClr val="C00000"/>
              </a:buClr>
              <a:buFont typeface="+mj-lt"/>
              <a:buAutoNum type="arabicPeriod" startAt="4"/>
              <a:tabLst>
                <a:tab pos="914400" algn="l"/>
                <a:tab pos="2743200" algn="l"/>
              </a:tabLst>
            </a:pPr>
            <a:r>
              <a:rPr lang="en-US" sz="2800" dirty="0">
                <a:latin typeface="Arial" panose="020B0604020202020204" pitchFamily="34" charset="0"/>
                <a:cs typeface="Arial" panose="020B0604020202020204" pitchFamily="34" charset="0"/>
              </a:rPr>
              <a:t>This data shows the heights, in metres, of 15 </a:t>
            </a:r>
            <a:r>
              <a:rPr lang="en-US" sz="2800" dirty="0" smtClean="0">
                <a:latin typeface="Arial" panose="020B0604020202020204" pitchFamily="34" charset="0"/>
                <a:cs typeface="Arial" panose="020B0604020202020204" pitchFamily="34" charset="0"/>
              </a:rPr>
              <a:t>trees.</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4.5, 5.3, 11, 4.8</a:t>
            </a:r>
            <a:r>
              <a:rPr lang="en-US" sz="2800" dirty="0">
                <a:latin typeface="Arial" panose="020B0604020202020204" pitchFamily="34" charset="0"/>
                <a:cs typeface="Arial" panose="020B0604020202020204" pitchFamily="34" charset="0"/>
              </a:rPr>
              <a:t>, 6.1,10.2, 5.8, 7.3</a:t>
            </a:r>
            <a:r>
              <a:rPr lang="en-US" sz="2800" dirty="0" smtClean="0">
                <a:latin typeface="Arial" panose="020B0604020202020204" pitchFamily="34" charset="0"/>
                <a:cs typeface="Arial" panose="020B0604020202020204" pitchFamily="34" charset="0"/>
              </a:rPr>
              <a:t>, 8, 9.6, 6.3, 8.8, 4.9, 6</a:t>
            </a:r>
            <a:r>
              <a:rPr lang="en-US" sz="2800" dirty="0">
                <a:latin typeface="Arial" panose="020B0604020202020204" pitchFamily="34" charset="0"/>
                <a:cs typeface="Arial" panose="020B0604020202020204" pitchFamily="34" charset="0"/>
              </a:rPr>
              <a:t>, 8 Draw a box plot for the data.</a:t>
            </a:r>
            <a:endParaRPr lang="pl-PL"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6" name="Group 5"/>
          <p:cNvGrpSpPr/>
          <p:nvPr/>
        </p:nvGrpSpPr>
        <p:grpSpPr>
          <a:xfrm>
            <a:off x="251520" y="4149080"/>
            <a:ext cx="5213924" cy="2348681"/>
            <a:chOff x="150164" y="6494199"/>
            <a:chExt cx="5213924" cy="2348681"/>
          </a:xfrm>
        </p:grpSpPr>
        <p:sp>
          <p:nvSpPr>
            <p:cNvPr id="7" name="Rectangle 6"/>
            <p:cNvSpPr/>
            <p:nvPr/>
          </p:nvSpPr>
          <p:spPr>
            <a:xfrm flipH="1">
              <a:off x="150164" y="6673055"/>
              <a:ext cx="5213924" cy="216982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3000" b="1" dirty="0">
                  <a:solidFill>
                    <a:schemeClr val="tx1"/>
                  </a:solidFill>
                  <a:latin typeface="Arial" panose="020B0604020202020204" pitchFamily="34" charset="0"/>
                  <a:cs typeface="Arial" panose="020B0604020202020204" pitchFamily="34" charset="0"/>
                </a:rPr>
                <a:t>Comparative box plots </a:t>
              </a:r>
              <a:r>
                <a:rPr lang="en-US" sz="3000" dirty="0">
                  <a:solidFill>
                    <a:schemeClr val="tx1"/>
                  </a:solidFill>
                  <a:latin typeface="Arial" panose="020B0604020202020204" pitchFamily="34" charset="0"/>
                  <a:cs typeface="Arial" panose="020B0604020202020204" pitchFamily="34" charset="0"/>
                </a:rPr>
                <a:t>are box plots for two different sets of data drawn in the same diagram.</a:t>
              </a:r>
            </a:p>
          </p:txBody>
        </p:sp>
        <p:sp>
          <p:nvSpPr>
            <p:cNvPr id="8" name="Pentagon 7"/>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11</a:t>
              </a:r>
              <a:endParaRPr lang="en-US" sz="24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499746673"/>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0"/>
            <a:ext cx="7382054" cy="739756"/>
          </a:xfrm>
        </p:spPr>
        <p:txBody>
          <a:bodyPr>
            <a:noAutofit/>
          </a:bodyPr>
          <a:lstStyle/>
          <a:p>
            <a:r>
              <a:rPr lang="en-GB" dirty="0" smtClean="0"/>
              <a:t>Contents</a:t>
            </a:r>
            <a:endParaRPr lang="en-GB" b="1" dirty="0" smtClean="0"/>
          </a:p>
        </p:txBody>
      </p:sp>
      <p:sp>
        <p:nvSpPr>
          <p:cNvPr id="21" name="Round Same Side Corner Rectangle 20">
            <a:hlinkClick r:id="rId3" action="ppaction://hlinkpres?slideindex=1&amp;slidetitle="/>
          </p:cNvPr>
          <p:cNvSpPr/>
          <p:nvPr/>
        </p:nvSpPr>
        <p:spPr>
          <a:xfrm>
            <a:off x="6876256" y="695546"/>
            <a:ext cx="75780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vi</a:t>
            </a:r>
            <a:endParaRPr lang="en-GB" sz="1400" b="1" dirty="0">
              <a:latin typeface="Calibri" panose="020F0502020204030204" pitchFamily="34" charset="0"/>
            </a:endParaRP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512" y="1148094"/>
            <a:ext cx="8712968" cy="5521266"/>
          </a:xfrm>
          <a:prstGeom prst="rect">
            <a:avLst/>
          </a:prstGeom>
        </p:spPr>
      </p:pic>
    </p:spTree>
    <p:extLst>
      <p:ext uri="{BB962C8B-B14F-4D97-AF65-F5344CB8AC3E}">
        <p14:creationId xmlns:p14="http://schemas.microsoft.com/office/powerpoint/2010/main" val="4175066597"/>
      </p:ext>
    </p:extLst>
  </p:cSld>
  <p:clrMapOvr>
    <a:masterClrMapping/>
  </p:clrMapOvr>
  <p:transition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447</a:t>
            </a:r>
            <a:endParaRPr lang="en-GB" sz="1400" b="1" dirty="0">
              <a:latin typeface="Calibri" panose="020F0502020204030204" pitchFamily="34" charset="0"/>
            </a:endParaRPr>
          </a:p>
        </p:txBody>
      </p:sp>
      <p:sp>
        <p:nvSpPr>
          <p:cNvPr id="3" name="Rectangle 2"/>
          <p:cNvSpPr/>
          <p:nvPr/>
        </p:nvSpPr>
        <p:spPr>
          <a:xfrm>
            <a:off x="251519" y="1234495"/>
            <a:ext cx="5256585" cy="5509200"/>
          </a:xfrm>
          <a:prstGeom prst="rect">
            <a:avLst/>
          </a:prstGeom>
        </p:spPr>
        <p:txBody>
          <a:bodyPr wrap="square">
            <a:spAutoFit/>
          </a:bodyPr>
          <a:lstStyle/>
          <a:p>
            <a:pPr marL="514350" indent="-514350">
              <a:buClr>
                <a:srgbClr val="C00000"/>
              </a:buClr>
              <a:buFont typeface="+mj-lt"/>
              <a:buAutoNum type="arabicPeriod" startAt="6"/>
              <a:tabLst>
                <a:tab pos="914400" algn="l"/>
                <a:tab pos="2743200" algn="l"/>
              </a:tabLst>
            </a:pPr>
            <a:r>
              <a:rPr lang="en-US" sz="2200" dirty="0">
                <a:latin typeface="Arial" panose="020B0604020202020204" pitchFamily="34" charset="0"/>
                <a:cs typeface="Arial" panose="020B0604020202020204" pitchFamily="34" charset="0"/>
              </a:rPr>
              <a:t>The ages of children in two different after-school dubs are shown in the comparative box </a:t>
            </a:r>
            <a:r>
              <a:rPr lang="en-US" sz="2200" dirty="0" smtClean="0">
                <a:latin typeface="Arial" panose="020B0604020202020204" pitchFamily="34" charset="0"/>
                <a:cs typeface="Arial" panose="020B0604020202020204" pitchFamily="34" charset="0"/>
              </a:rPr>
              <a:t>plots.</a:t>
            </a:r>
          </a:p>
          <a:p>
            <a:pPr algn="ctr">
              <a:buClr>
                <a:srgbClr val="C00000"/>
              </a:buClr>
              <a:tabLst>
                <a:tab pos="914400" algn="l"/>
                <a:tab pos="2743200" algn="l"/>
              </a:tabLst>
            </a:pPr>
            <a:r>
              <a:rPr lang="en-US" sz="2200" b="1" dirty="0" smtClean="0">
                <a:latin typeface="Arial" panose="020B0604020202020204" pitchFamily="34" charset="0"/>
                <a:cs typeface="Arial" panose="020B0604020202020204" pitchFamily="34" charset="0"/>
              </a:rPr>
              <a:t>Ages </a:t>
            </a:r>
            <a:r>
              <a:rPr lang="en-US" sz="2200" b="1" dirty="0">
                <a:latin typeface="Arial" panose="020B0604020202020204" pitchFamily="34" charset="0"/>
                <a:cs typeface="Arial" panose="020B0604020202020204" pitchFamily="34" charset="0"/>
              </a:rPr>
              <a:t>of children in after-school </a:t>
            </a:r>
            <a:r>
              <a:rPr lang="en-US" sz="2200" b="1" dirty="0" smtClean="0">
                <a:latin typeface="Arial" panose="020B0604020202020204" pitchFamily="34" charset="0"/>
                <a:cs typeface="Arial" panose="020B0604020202020204" pitchFamily="34" charset="0"/>
              </a:rPr>
              <a:t>clubs</a:t>
            </a:r>
          </a:p>
          <a:p>
            <a:pPr>
              <a:buClr>
                <a:srgbClr val="C00000"/>
              </a:buClr>
              <a:tabLst>
                <a:tab pos="914400" algn="l"/>
                <a:tab pos="2743200" algn="l"/>
              </a:tabLst>
            </a:pPr>
            <a:endParaRPr lang="en-US" sz="2200" dirty="0" smtClean="0">
              <a:latin typeface="Arial" panose="020B0604020202020204" pitchFamily="34" charset="0"/>
              <a:cs typeface="Arial" panose="020B0604020202020204" pitchFamily="34" charset="0"/>
            </a:endParaRPr>
          </a:p>
          <a:p>
            <a:pPr>
              <a:buClr>
                <a:srgbClr val="C00000"/>
              </a:buClr>
              <a:tabLst>
                <a:tab pos="914400" algn="l"/>
                <a:tab pos="2743200" algn="l"/>
              </a:tabLst>
            </a:pPr>
            <a:endParaRPr lang="en-US" sz="2200" dirty="0">
              <a:latin typeface="Arial" panose="020B0604020202020204" pitchFamily="34" charset="0"/>
              <a:cs typeface="Arial" panose="020B0604020202020204" pitchFamily="34" charset="0"/>
            </a:endParaRPr>
          </a:p>
          <a:p>
            <a:pPr>
              <a:buClr>
                <a:srgbClr val="C00000"/>
              </a:buClr>
              <a:tabLst>
                <a:tab pos="914400" algn="l"/>
                <a:tab pos="2743200" algn="l"/>
              </a:tabLst>
            </a:pP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a:buClr>
                <a:srgbClr val="C00000"/>
              </a:buClr>
              <a:tabLst>
                <a:tab pos="914400" algn="l"/>
                <a:tab pos="2743200" algn="l"/>
              </a:tabLst>
            </a:pPr>
            <a:endParaRPr lang="en-US" sz="2200" dirty="0">
              <a:latin typeface="Arial" panose="020B0604020202020204" pitchFamily="34" charset="0"/>
              <a:cs typeface="Arial" panose="020B0604020202020204" pitchFamily="34" charset="0"/>
            </a:endParaRPr>
          </a:p>
          <a:p>
            <a:pPr marL="457200"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Which </a:t>
            </a:r>
            <a:r>
              <a:rPr lang="en-US" sz="2200" dirty="0">
                <a:latin typeface="Arial" panose="020B0604020202020204" pitchFamily="34" charset="0"/>
                <a:cs typeface="Arial" panose="020B0604020202020204" pitchFamily="34" charset="0"/>
              </a:rPr>
              <a:t>club had the higher median age? </a:t>
            </a:r>
            <a:endParaRPr lang="en-US" sz="2200" dirty="0" smtClean="0">
              <a:latin typeface="Arial" panose="020B0604020202020204" pitchFamily="34" charset="0"/>
              <a:cs typeface="Arial" panose="020B0604020202020204" pitchFamily="34" charset="0"/>
            </a:endParaRPr>
          </a:p>
          <a:p>
            <a:pPr marL="457200"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interquartile range for each club, </a:t>
            </a:r>
            <a:endParaRPr lang="en-US" sz="2200" dirty="0" smtClean="0">
              <a:latin typeface="Arial" panose="020B0604020202020204" pitchFamily="34" charset="0"/>
              <a:cs typeface="Arial" panose="020B0604020202020204" pitchFamily="34" charset="0"/>
            </a:endParaRPr>
          </a:p>
          <a:p>
            <a:pPr marL="457200"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range for each club.</a:t>
            </a:r>
            <a:endParaRPr lang="pl-PL" sz="22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32245" y="2712042"/>
            <a:ext cx="5095132" cy="2229126"/>
          </a:xfrm>
          <a:prstGeom prst="rect">
            <a:avLst/>
          </a:prstGeom>
        </p:spPr>
      </p:pic>
    </p:spTree>
    <p:extLst>
      <p:ext uri="{BB962C8B-B14F-4D97-AF65-F5344CB8AC3E}">
        <p14:creationId xmlns:p14="http://schemas.microsoft.com/office/powerpoint/2010/main" val="396745299"/>
      </p:ext>
    </p:extLst>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447</a:t>
            </a:r>
            <a:endParaRPr lang="en-GB" sz="1400" b="1" dirty="0">
              <a:latin typeface="Calibri" panose="020F0502020204030204" pitchFamily="34" charset="0"/>
            </a:endParaRPr>
          </a:p>
        </p:txBody>
      </p:sp>
      <p:sp>
        <p:nvSpPr>
          <p:cNvPr id="3" name="Rectangle 2"/>
          <p:cNvSpPr/>
          <p:nvPr/>
        </p:nvSpPr>
        <p:spPr>
          <a:xfrm>
            <a:off x="251519" y="1234495"/>
            <a:ext cx="5256585" cy="3631763"/>
          </a:xfrm>
          <a:prstGeom prst="rect">
            <a:avLst/>
          </a:prstGeom>
        </p:spPr>
        <p:txBody>
          <a:bodyPr wrap="square">
            <a:spAutoFit/>
          </a:bodyPr>
          <a:lstStyle/>
          <a:p>
            <a:pPr marL="400050" indent="-400050">
              <a:buClr>
                <a:srgbClr val="C00000"/>
              </a:buClr>
              <a:buFont typeface="+mj-lt"/>
              <a:buAutoNum type="arabicPeriod" startAt="7"/>
              <a:tabLst>
                <a:tab pos="914400" algn="l"/>
                <a:tab pos="2743200" algn="l"/>
              </a:tabLst>
            </a:pPr>
            <a:r>
              <a:rPr lang="en-US" sz="2300" b="1" dirty="0" smtClean="0">
                <a:solidFill>
                  <a:srgbClr val="C00000"/>
                </a:solidFill>
                <a:latin typeface="Arial" panose="020B0604020202020204" pitchFamily="34" charset="0"/>
                <a:cs typeface="Arial" panose="020B0604020202020204" pitchFamily="34" charset="0"/>
              </a:rPr>
              <a:t>Reasoning</a:t>
            </a:r>
            <a:r>
              <a:rPr lang="en-US" sz="2300" dirty="0" smtClean="0">
                <a:solidFill>
                  <a:srgbClr val="C00000"/>
                </a:solidFill>
                <a:latin typeface="Arial" panose="020B0604020202020204" pitchFamily="34" charset="0"/>
                <a:cs typeface="Arial" panose="020B0604020202020204" pitchFamily="34" charset="0"/>
              </a:rPr>
              <a:t> </a:t>
            </a:r>
            <a:r>
              <a:rPr lang="en-US" sz="2300" dirty="0" smtClean="0">
                <a:latin typeface="Arial" panose="020B0604020202020204" pitchFamily="34" charset="0"/>
                <a:cs typeface="Arial" panose="020B0604020202020204" pitchFamily="34" charset="0"/>
              </a:rPr>
              <a:t>– Summary statistics on the masses, in grams, if two different species of birds are given in this table.</a:t>
            </a:r>
          </a:p>
          <a:p>
            <a:pPr marL="400050" indent="-400050">
              <a:buClr>
                <a:srgbClr val="C00000"/>
              </a:buClr>
              <a:buFont typeface="+mj-lt"/>
              <a:buAutoNum type="arabicPeriod" startAt="7"/>
              <a:tabLst>
                <a:tab pos="914400" algn="l"/>
                <a:tab pos="2743200" algn="l"/>
              </a:tabLst>
            </a:pPr>
            <a:endParaRPr lang="en-US" sz="2300" dirty="0">
              <a:latin typeface="Arial" panose="020B0604020202020204" pitchFamily="34" charset="0"/>
              <a:cs typeface="Arial" panose="020B0604020202020204" pitchFamily="34" charset="0"/>
            </a:endParaRPr>
          </a:p>
          <a:p>
            <a:pPr marL="400050" indent="-400050">
              <a:buClr>
                <a:srgbClr val="C00000"/>
              </a:buClr>
              <a:buFont typeface="+mj-lt"/>
              <a:buAutoNum type="arabicPeriod" startAt="7"/>
              <a:tabLst>
                <a:tab pos="914400" algn="l"/>
                <a:tab pos="2743200" algn="l"/>
              </a:tabLst>
            </a:pPr>
            <a:endParaRPr lang="en-US" sz="2300" dirty="0" smtClean="0">
              <a:latin typeface="Arial" panose="020B0604020202020204" pitchFamily="34" charset="0"/>
              <a:cs typeface="Arial" panose="020B0604020202020204" pitchFamily="34" charset="0"/>
            </a:endParaRPr>
          </a:p>
          <a:p>
            <a:pPr>
              <a:buClr>
                <a:srgbClr val="C00000"/>
              </a:buClr>
              <a:tabLst>
                <a:tab pos="914400" algn="l"/>
                <a:tab pos="2743200" algn="l"/>
              </a:tabLst>
            </a:pPr>
            <a:endParaRPr lang="en-US" sz="23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comparative box plots for these two species.</a:t>
            </a: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Compare the two species.</a:t>
            </a:r>
            <a:endParaRPr lang="pl-PL" sz="23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17184551"/>
              </p:ext>
            </p:extLst>
          </p:nvPr>
        </p:nvGraphicFramePr>
        <p:xfrm>
          <a:off x="323528" y="2699312"/>
          <a:ext cx="5198293" cy="1017720"/>
        </p:xfrm>
        <a:graphic>
          <a:graphicData uri="http://schemas.openxmlformats.org/drawingml/2006/table">
            <a:tbl>
              <a:tblPr firstRow="1" bandRow="1">
                <a:tableStyleId>{5940675A-B579-460E-94D1-54222C63F5DA}</a:tableStyleId>
              </a:tblPr>
              <a:tblGrid>
                <a:gridCol w="1146492"/>
                <a:gridCol w="1070292"/>
                <a:gridCol w="504056"/>
                <a:gridCol w="841693"/>
                <a:gridCol w="521018"/>
                <a:gridCol w="1114742"/>
              </a:tblGrid>
              <a:tr h="339240">
                <a:tc>
                  <a:txBody>
                    <a:bodyPr/>
                    <a:lstStyle/>
                    <a:p>
                      <a:pPr algn="ctr"/>
                      <a:endParaRPr lang="en-US" sz="15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b="1" dirty="0" smtClean="0">
                          <a:latin typeface="Arial" panose="020B0604020202020204" pitchFamily="34" charset="0"/>
                          <a:cs typeface="Arial" panose="020B0604020202020204" pitchFamily="34" charset="0"/>
                        </a:rPr>
                        <a:t>Minimum</a:t>
                      </a:r>
                      <a:endParaRPr lang="en-US"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500" b="1" dirty="0" smtClean="0">
                          <a:latin typeface="Arial" panose="020B0604020202020204" pitchFamily="34" charset="0"/>
                          <a:cs typeface="Arial" panose="020B0604020202020204" pitchFamily="34" charset="0"/>
                        </a:rPr>
                        <a:t>LQ</a:t>
                      </a:r>
                      <a:endParaRPr lang="en-US"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500" b="1" dirty="0" smtClean="0">
                          <a:latin typeface="Arial" panose="020B0604020202020204" pitchFamily="34" charset="0"/>
                          <a:cs typeface="Arial" panose="020B0604020202020204" pitchFamily="34" charset="0"/>
                        </a:rPr>
                        <a:t>Median</a:t>
                      </a:r>
                      <a:endParaRPr lang="en-US"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500" b="1" dirty="0" smtClean="0">
                          <a:latin typeface="Arial" panose="020B0604020202020204" pitchFamily="34" charset="0"/>
                          <a:cs typeface="Arial" panose="020B0604020202020204" pitchFamily="34" charset="0"/>
                        </a:rPr>
                        <a:t>UQ</a:t>
                      </a:r>
                      <a:endParaRPr lang="en-US" sz="15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500" b="1" dirty="0" smtClean="0">
                          <a:latin typeface="Arial" panose="020B0604020202020204" pitchFamily="34" charset="0"/>
                          <a:cs typeface="Arial" panose="020B0604020202020204" pitchFamily="34" charset="0"/>
                        </a:rPr>
                        <a:t>Maximum</a:t>
                      </a:r>
                      <a:endParaRPr lang="en-US" sz="15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B9CDE5"/>
                    </a:solidFill>
                  </a:tcPr>
                </a:tc>
              </a:tr>
              <a:tr h="339240">
                <a:tc>
                  <a:txBody>
                    <a:bodyPr/>
                    <a:lstStyle/>
                    <a:p>
                      <a:pPr algn="ctr"/>
                      <a:r>
                        <a:rPr lang="en-US" sz="1500" b="1" dirty="0" smtClean="0">
                          <a:latin typeface="Arial" panose="020B0604020202020204" pitchFamily="34" charset="0"/>
                          <a:cs typeface="Arial" panose="020B0604020202020204" pitchFamily="34" charset="0"/>
                        </a:rPr>
                        <a:t>Species A</a:t>
                      </a:r>
                      <a:endParaRPr lang="en-US" sz="15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500" dirty="0" smtClean="0">
                          <a:latin typeface="Arial" panose="020B0604020202020204" pitchFamily="34" charset="0"/>
                          <a:cs typeface="Arial" panose="020B0604020202020204" pitchFamily="34" charset="0"/>
                        </a:rPr>
                        <a:t>45</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latin typeface="Arial" panose="020B0604020202020204" pitchFamily="34" charset="0"/>
                          <a:cs typeface="Arial" panose="020B0604020202020204" pitchFamily="34" charset="0"/>
                        </a:rPr>
                        <a:t>52</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latin typeface="Arial" panose="020B0604020202020204" pitchFamily="34" charset="0"/>
                          <a:cs typeface="Arial" panose="020B0604020202020204" pitchFamily="34" charset="0"/>
                        </a:rPr>
                        <a:t>60</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latin typeface="Arial" panose="020B0604020202020204" pitchFamily="34" charset="0"/>
                          <a:cs typeface="Arial" panose="020B0604020202020204" pitchFamily="34" charset="0"/>
                        </a:rPr>
                        <a:t>65</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smtClean="0">
                          <a:latin typeface="Arial" panose="020B0604020202020204" pitchFamily="34" charset="0"/>
                          <a:cs typeface="Arial" panose="020B0604020202020204" pitchFamily="34" charset="0"/>
                        </a:rPr>
                        <a:t>69</a:t>
                      </a:r>
                      <a:endParaRPr lang="en-US" sz="15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pPr algn="ctr"/>
                      <a:r>
                        <a:rPr lang="en-US" sz="1500" b="1" dirty="0" smtClean="0">
                          <a:latin typeface="Arial" panose="020B0604020202020204" pitchFamily="34" charset="0"/>
                          <a:cs typeface="Arial" panose="020B0604020202020204" pitchFamily="34" charset="0"/>
                        </a:rPr>
                        <a:t>Species B</a:t>
                      </a:r>
                      <a:endParaRPr lang="en-US" sz="15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500" dirty="0" smtClean="0">
                          <a:latin typeface="Arial" panose="020B0604020202020204" pitchFamily="34" charset="0"/>
                          <a:cs typeface="Arial" panose="020B0604020202020204" pitchFamily="34" charset="0"/>
                        </a:rPr>
                        <a:t>33</a:t>
                      </a:r>
                      <a:endParaRPr lang="en-US" sz="15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44</a:t>
                      </a:r>
                      <a:endParaRPr lang="en-US" sz="15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65</a:t>
                      </a:r>
                      <a:endParaRPr lang="en-US" sz="15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77</a:t>
                      </a:r>
                      <a:endParaRPr lang="en-US" sz="15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500" dirty="0" smtClean="0">
                          <a:latin typeface="Arial" panose="020B0604020202020204" pitchFamily="34" charset="0"/>
                          <a:cs typeface="Arial" panose="020B0604020202020204" pitchFamily="34" charset="0"/>
                        </a:rPr>
                        <a:t>90</a:t>
                      </a:r>
                      <a:endParaRPr lang="en-US" sz="15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flipH="1">
            <a:off x="251520" y="4891807"/>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Q7a hint</a:t>
            </a:r>
            <a:r>
              <a:rPr lang="en-US" sz="2200" dirty="0" smtClean="0">
                <a:solidFill>
                  <a:schemeClr val="tx1"/>
                </a:solidFill>
                <a:latin typeface="Arial" panose="020B0604020202020204" pitchFamily="34" charset="0"/>
                <a:cs typeface="Arial" panose="020B0604020202020204" pitchFamily="34" charset="0"/>
              </a:rPr>
              <a:t> – Use the same scale and draw one box plot above the other.</a:t>
            </a:r>
            <a:endParaRPr lang="en-US" sz="22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flipH="1">
            <a:off x="251520" y="5764034"/>
            <a:ext cx="5204539"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Q7b hint</a:t>
            </a:r>
            <a:r>
              <a:rPr lang="en-US" sz="2200" dirty="0" smtClean="0">
                <a:solidFill>
                  <a:schemeClr val="tx1"/>
                </a:solidFill>
                <a:latin typeface="Arial" panose="020B0604020202020204" pitchFamily="34" charset="0"/>
                <a:cs typeface="Arial" panose="020B0604020202020204" pitchFamily="34" charset="0"/>
              </a:rPr>
              <a:t> – Compare the medians, interquartile ranges and ranges.</a:t>
            </a:r>
            <a:endParaRPr lang="en-US" sz="2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4904684"/>
      </p:ext>
    </p:extLst>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448</a:t>
            </a:r>
            <a:endParaRPr lang="en-GB" sz="1400" b="1" dirty="0">
              <a:latin typeface="Calibri" panose="020F0502020204030204" pitchFamily="34" charset="0"/>
            </a:endParaRPr>
          </a:p>
        </p:txBody>
      </p:sp>
      <p:sp>
        <p:nvSpPr>
          <p:cNvPr id="3" name="Rectangle 2"/>
          <p:cNvSpPr/>
          <p:nvPr/>
        </p:nvSpPr>
        <p:spPr>
          <a:xfrm>
            <a:off x="251519" y="1234495"/>
            <a:ext cx="5256585" cy="3139321"/>
          </a:xfrm>
          <a:prstGeom prst="rect">
            <a:avLst/>
          </a:prstGeom>
        </p:spPr>
        <p:txBody>
          <a:bodyPr wrap="square">
            <a:spAutoFit/>
          </a:bodyPr>
          <a:lstStyle/>
          <a:p>
            <a:pPr marL="400050" indent="-400050">
              <a:buClr>
                <a:srgbClr val="C00000"/>
              </a:buClr>
              <a:buFont typeface="+mj-lt"/>
              <a:buAutoNum type="arabicPeriod" startAt="8"/>
              <a:tabLst>
                <a:tab pos="914400" algn="l"/>
                <a:tab pos="2743200" algn="l"/>
              </a:tabLst>
            </a:pPr>
            <a:r>
              <a:rPr lang="en-US" sz="2150" b="1" dirty="0" smtClean="0">
                <a:solidFill>
                  <a:srgbClr val="C00000"/>
                </a:solidFill>
                <a:latin typeface="Arial" panose="020B0604020202020204" pitchFamily="34" charset="0"/>
                <a:cs typeface="Arial" panose="020B0604020202020204" pitchFamily="34" charset="0"/>
              </a:rPr>
              <a:t>STEM </a:t>
            </a:r>
            <a:r>
              <a:rPr lang="en-US" sz="2150" b="1" dirty="0">
                <a:solidFill>
                  <a:srgbClr val="C00000"/>
                </a:solidFill>
                <a:latin typeface="Arial" panose="020B0604020202020204" pitchFamily="34" charset="0"/>
                <a:cs typeface="Arial" panose="020B0604020202020204" pitchFamily="34" charset="0"/>
              </a:rPr>
              <a:t>/Reasoning </a:t>
            </a:r>
            <a:r>
              <a:rPr lang="en-US" sz="2150" dirty="0">
                <a:latin typeface="Arial" panose="020B0604020202020204" pitchFamily="34" charset="0"/>
                <a:cs typeface="Arial" panose="020B0604020202020204" pitchFamily="34" charset="0"/>
              </a:rPr>
              <a:t>The cumulative frequency graph gives information about the masses, in kilograms, of 36 male and 36 female gibbons.</a:t>
            </a:r>
          </a:p>
          <a:p>
            <a:pPr marL="742950" lvl="1" indent="-342900">
              <a:buClr>
                <a:srgbClr val="C00000"/>
              </a:buClr>
              <a:buFont typeface="+mj-lt"/>
              <a:buAutoNum type="alphaLcPeriod"/>
              <a:tabLst>
                <a:tab pos="2743200" algn="l"/>
              </a:tabLst>
            </a:pPr>
            <a:r>
              <a:rPr lang="en-US" sz="2150" dirty="0" smtClean="0">
                <a:latin typeface="Arial" panose="020B0604020202020204" pitchFamily="34" charset="0"/>
                <a:cs typeface="Arial" panose="020B0604020202020204" pitchFamily="34" charset="0"/>
              </a:rPr>
              <a:t>Use </a:t>
            </a:r>
            <a:r>
              <a:rPr lang="en-US" sz="2150" dirty="0">
                <a:latin typeface="Arial" panose="020B0604020202020204" pitchFamily="34" charset="0"/>
                <a:cs typeface="Arial" panose="020B0604020202020204" pitchFamily="34" charset="0"/>
              </a:rPr>
              <a:t>the graph to find the median and quartiles for each gender, </a:t>
            </a:r>
            <a:endParaRPr lang="en-US" sz="2150" dirty="0" smtClean="0">
              <a:latin typeface="Arial" panose="020B0604020202020204" pitchFamily="34" charset="0"/>
              <a:cs typeface="Arial" panose="020B0604020202020204" pitchFamily="34" charset="0"/>
            </a:endParaRPr>
          </a:p>
          <a:p>
            <a:pPr marL="742950" lvl="1" indent="-342900">
              <a:buClr>
                <a:srgbClr val="C00000"/>
              </a:buClr>
              <a:buFont typeface="+mj-lt"/>
              <a:buAutoNum type="alphaLcPeriod"/>
              <a:tabLst>
                <a:tab pos="2743200" algn="l"/>
              </a:tabLst>
            </a:pPr>
            <a:r>
              <a:rPr lang="en-US" sz="2150" dirty="0" smtClean="0">
                <a:latin typeface="Arial" panose="020B0604020202020204" pitchFamily="34" charset="0"/>
                <a:cs typeface="Arial" panose="020B0604020202020204" pitchFamily="34" charset="0"/>
              </a:rPr>
              <a:t>Draw comparative </a:t>
            </a:r>
            <a:r>
              <a:rPr lang="en-US" sz="2150" dirty="0">
                <a:latin typeface="Arial" panose="020B0604020202020204" pitchFamily="34" charset="0"/>
                <a:cs typeface="Arial" panose="020B0604020202020204" pitchFamily="34" charset="0"/>
              </a:rPr>
              <a:t>box plots for the two genders.</a:t>
            </a:r>
          </a:p>
          <a:p>
            <a:pPr marL="742950" lvl="1" indent="-342900">
              <a:buClr>
                <a:srgbClr val="C00000"/>
              </a:buClr>
              <a:buFont typeface="+mj-lt"/>
              <a:buAutoNum type="alphaLcPeriod"/>
              <a:tabLst>
                <a:tab pos="2743200" algn="l"/>
              </a:tabLst>
            </a:pPr>
            <a:r>
              <a:rPr lang="en-US" sz="2150" dirty="0" smtClean="0">
                <a:latin typeface="Arial" panose="020B0604020202020204" pitchFamily="34" charset="0"/>
                <a:cs typeface="Arial" panose="020B0604020202020204" pitchFamily="34" charset="0"/>
              </a:rPr>
              <a:t>Compare </a:t>
            </a:r>
            <a:r>
              <a:rPr lang="en-US" sz="2150" dirty="0">
                <a:latin typeface="Arial" panose="020B0604020202020204" pitchFamily="34" charset="0"/>
                <a:cs typeface="Arial" panose="020B0604020202020204" pitchFamily="34" charset="0"/>
              </a:rPr>
              <a:t>the two genders.</a:t>
            </a:r>
            <a:endParaRPr lang="pl-PL" sz="215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32995" y="4329123"/>
            <a:ext cx="3093631" cy="2268229"/>
          </a:xfrm>
          <a:prstGeom prst="rect">
            <a:avLst/>
          </a:prstGeom>
        </p:spPr>
      </p:pic>
    </p:spTree>
    <p:extLst>
      <p:ext uri="{BB962C8B-B14F-4D97-AF65-F5344CB8AC3E}">
        <p14:creationId xmlns:p14="http://schemas.microsoft.com/office/powerpoint/2010/main" val="1704309676"/>
      </p:ext>
    </p:extLst>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448</a:t>
            </a:r>
            <a:endParaRPr lang="en-GB" sz="1400" b="1" dirty="0">
              <a:latin typeface="Calibri" panose="020F0502020204030204" pitchFamily="34" charset="0"/>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7" name="Group 6"/>
          <p:cNvGrpSpPr/>
          <p:nvPr/>
        </p:nvGrpSpPr>
        <p:grpSpPr>
          <a:xfrm>
            <a:off x="305905" y="1255964"/>
            <a:ext cx="5130191" cy="5269380"/>
            <a:chOff x="3483872" y="1089031"/>
            <a:chExt cx="5264592" cy="5269380"/>
          </a:xfrm>
        </p:grpSpPr>
        <p:sp>
          <p:nvSpPr>
            <p:cNvPr id="8" name="Round Diagonal Corner Rectangle 7"/>
            <p:cNvSpPr/>
            <p:nvPr/>
          </p:nvSpPr>
          <p:spPr>
            <a:xfrm>
              <a:off x="3491880" y="1111902"/>
              <a:ext cx="5256584" cy="5246509"/>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63889" y="1666250"/>
              <a:ext cx="5095139" cy="4616648"/>
            </a:xfrm>
            <a:prstGeom prst="rect">
              <a:avLst/>
            </a:prstGeom>
          </p:spPr>
          <p:txBody>
            <a:bodyPr wrap="square">
              <a:spAutoFit/>
            </a:bodyPr>
            <a:lstStyle/>
            <a:p>
              <a:pPr>
                <a:spcAft>
                  <a:spcPts val="0"/>
                </a:spcAft>
                <a:tabLst>
                  <a:tab pos="4972050" algn="r"/>
                </a:tabLst>
              </a:pPr>
              <a:r>
                <a:rPr lang="en-US" sz="2100" dirty="0"/>
                <a:t>40 boys each completed a puzzle.</a:t>
              </a:r>
            </a:p>
            <a:p>
              <a:pPr>
                <a:spcAft>
                  <a:spcPts val="0"/>
                </a:spcAft>
                <a:tabLst>
                  <a:tab pos="4972050" algn="r"/>
                </a:tabLst>
              </a:pPr>
              <a:r>
                <a:rPr lang="en-US" sz="2100" dirty="0"/>
                <a:t>The cumulative frequency graph gives information about the times it took them to complete the puzzle.</a:t>
              </a:r>
            </a:p>
            <a:p>
              <a:pPr marL="400050" indent="-400050">
                <a:spcAft>
                  <a:spcPts val="0"/>
                </a:spcAft>
                <a:buFont typeface="+mj-lt"/>
                <a:buAutoNum type="alphaLcPeriod"/>
                <a:tabLst>
                  <a:tab pos="4972050" algn="r"/>
                </a:tabLst>
              </a:pPr>
              <a:r>
                <a:rPr lang="en-US" sz="2100" dirty="0" smtClean="0"/>
                <a:t>Use </a:t>
              </a:r>
              <a:r>
                <a:rPr lang="en-US" sz="2100" dirty="0"/>
                <a:t>the graph to And an estimate for the median time. </a:t>
              </a:r>
              <a:r>
                <a:rPr lang="en-US" sz="2100" dirty="0" smtClean="0"/>
                <a:t>	</a:t>
              </a:r>
              <a:r>
                <a:rPr lang="en-US" sz="2100" b="1" dirty="0" smtClean="0"/>
                <a:t>(</a:t>
              </a:r>
              <a:r>
                <a:rPr lang="en-US" sz="2100" b="1" dirty="0"/>
                <a:t>1 mark</a:t>
              </a:r>
              <a:r>
                <a:rPr lang="en-US" sz="2100" b="1" dirty="0" smtClean="0"/>
                <a:t>)</a:t>
              </a:r>
              <a:br>
                <a:rPr lang="en-US" sz="2100" b="1" dirty="0" smtClean="0"/>
              </a:br>
              <a:r>
                <a:rPr lang="en-US" sz="2100" b="1" dirty="0" smtClean="0"/>
                <a:t/>
              </a:r>
              <a:br>
                <a:rPr lang="en-US" sz="2100" b="1" dirty="0" smtClean="0"/>
              </a:br>
              <a:r>
                <a:rPr lang="en-US" sz="2100" b="1" dirty="0" smtClean="0"/>
                <a:t/>
              </a:r>
              <a:br>
                <a:rPr lang="en-US" sz="2100" b="1" dirty="0" smtClean="0"/>
              </a:br>
              <a:r>
                <a:rPr lang="en-US" sz="2100" b="1" dirty="0" smtClean="0"/>
                <a:t/>
              </a:r>
              <a:br>
                <a:rPr lang="en-US" sz="2100" b="1" dirty="0" smtClean="0"/>
              </a:br>
              <a:r>
                <a:rPr lang="en-US" sz="2100" b="1" dirty="0" smtClean="0"/>
                <a:t/>
              </a:r>
              <a:br>
                <a:rPr lang="en-US" sz="2100" b="1" dirty="0" smtClean="0"/>
              </a:br>
              <a:r>
                <a:rPr lang="en-US" sz="2100" b="1" dirty="0" smtClean="0"/>
                <a:t/>
              </a:r>
              <a:br>
                <a:rPr lang="en-US" sz="2100" b="1" dirty="0" smtClean="0"/>
              </a:br>
              <a:r>
                <a:rPr lang="en-US" sz="2100" b="1" dirty="0" smtClean="0"/>
                <a:t/>
              </a:r>
              <a:br>
                <a:rPr lang="en-US" sz="2100" b="1" dirty="0" smtClean="0"/>
              </a:br>
              <a:r>
                <a:rPr lang="en-US" sz="2100" b="1" dirty="0" smtClean="0"/>
                <a:t/>
              </a:r>
              <a:br>
                <a:rPr lang="en-US" sz="2100" b="1" dirty="0" smtClean="0"/>
              </a:br>
              <a:endParaRPr lang="en-US" sz="2100" b="1" dirty="0"/>
            </a:p>
          </p:txBody>
        </p:sp>
      </p:gr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104447" y="3899538"/>
            <a:ext cx="3523928" cy="2540507"/>
          </a:xfrm>
          <a:prstGeom prst="rect">
            <a:avLst/>
          </a:prstGeom>
        </p:spPr>
      </p:pic>
    </p:spTree>
    <p:extLst>
      <p:ext uri="{BB962C8B-B14F-4D97-AF65-F5344CB8AC3E}">
        <p14:creationId xmlns:p14="http://schemas.microsoft.com/office/powerpoint/2010/main" val="1554970833"/>
      </p:ext>
    </p:extLst>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14.3 </a:t>
            </a:r>
            <a:r>
              <a:rPr lang="en-GB" dirty="0"/>
              <a:t>– </a:t>
            </a:r>
            <a:r>
              <a:rPr lang="en-GB" dirty="0" smtClean="0"/>
              <a:t>Box Plots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448</a:t>
            </a:r>
            <a:endParaRPr lang="en-GB" sz="1400" b="1" dirty="0">
              <a:latin typeface="Calibri" panose="020F0502020204030204" pitchFamily="34" charset="0"/>
            </a:endParaRPr>
          </a:p>
        </p:txBody>
      </p:sp>
      <p:grpSp>
        <p:nvGrpSpPr>
          <p:cNvPr id="7" name="Group 6"/>
          <p:cNvGrpSpPr/>
          <p:nvPr/>
        </p:nvGrpSpPr>
        <p:grpSpPr>
          <a:xfrm>
            <a:off x="302766" y="1255964"/>
            <a:ext cx="8517706" cy="5378533"/>
            <a:chOff x="3481916" y="1089031"/>
            <a:chExt cx="5309150" cy="5378533"/>
          </a:xfrm>
        </p:grpSpPr>
        <p:sp>
          <p:nvSpPr>
            <p:cNvPr id="8" name="Round Diagonal Corner Rectangle 7"/>
            <p:cNvSpPr/>
            <p:nvPr/>
          </p:nvSpPr>
          <p:spPr>
            <a:xfrm>
              <a:off x="3481916" y="1101827"/>
              <a:ext cx="5309150" cy="529897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9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63889" y="1666250"/>
              <a:ext cx="5176567" cy="4801314"/>
            </a:xfrm>
            <a:prstGeom prst="rect">
              <a:avLst/>
            </a:prstGeom>
          </p:spPr>
          <p:txBody>
            <a:bodyPr wrap="square">
              <a:spAutoFit/>
            </a:bodyPr>
            <a:lstStyle/>
            <a:p>
              <a:pPr>
                <a:spcAft>
                  <a:spcPts val="0"/>
                </a:spcAft>
                <a:tabLst>
                  <a:tab pos="4972050" algn="r"/>
                </a:tabLst>
              </a:pPr>
              <a:r>
                <a:rPr lang="en-US" sz="2040" dirty="0"/>
                <a:t>For the boys the minimum time to complete the puzzle was 9 seconds and the maximum time to complete the puzzle was 57 seconds, </a:t>
              </a:r>
              <a:endParaRPr lang="en-US" sz="2040" dirty="0" smtClean="0"/>
            </a:p>
            <a:p>
              <a:pPr marL="342900" indent="-342900">
                <a:spcAft>
                  <a:spcPts val="0"/>
                </a:spcAft>
                <a:buFont typeface="+mj-lt"/>
                <a:buAutoNum type="alphaLcPeriod" startAt="2"/>
                <a:tabLst>
                  <a:tab pos="8001000" algn="r"/>
                </a:tabLst>
              </a:pPr>
              <a:r>
                <a:rPr lang="en-US" sz="2040" dirty="0" smtClean="0"/>
                <a:t>Use </a:t>
              </a:r>
              <a:r>
                <a:rPr lang="en-US" sz="2040" dirty="0"/>
                <a:t>this information and the </a:t>
              </a:r>
              <a:r>
                <a:rPr lang="en-US" sz="2040" dirty="0" smtClean="0"/>
                <a:t/>
              </a:r>
              <a:br>
                <a:rPr lang="en-US" sz="2040" dirty="0" smtClean="0"/>
              </a:br>
              <a:r>
                <a:rPr lang="en-US" sz="2040" dirty="0" smtClean="0"/>
                <a:t>cumulative </a:t>
              </a:r>
              <a:r>
                <a:rPr lang="en-US" sz="2040" dirty="0"/>
                <a:t>frequency graph </a:t>
              </a:r>
              <a:r>
                <a:rPr lang="en-US" sz="2040" dirty="0" smtClean="0"/>
                <a:t/>
              </a:r>
              <a:br>
                <a:rPr lang="en-US" sz="2040" dirty="0" smtClean="0"/>
              </a:br>
              <a:r>
                <a:rPr lang="en-US" sz="2040" dirty="0" smtClean="0"/>
                <a:t>to </a:t>
              </a:r>
              <a:r>
                <a:rPr lang="en-US" sz="2040" dirty="0"/>
                <a:t>draw a box plot showing </a:t>
              </a:r>
              <a:r>
                <a:rPr lang="en-US" sz="2040" dirty="0" smtClean="0"/>
                <a:t/>
              </a:r>
              <a:br>
                <a:rPr lang="en-US" sz="2040" dirty="0" smtClean="0"/>
              </a:br>
              <a:r>
                <a:rPr lang="en-US" sz="2040" dirty="0" smtClean="0"/>
                <a:t>information </a:t>
              </a:r>
              <a:r>
                <a:rPr lang="en-US" sz="2040" dirty="0"/>
                <a:t>about the boys' </a:t>
              </a:r>
              <a:r>
                <a:rPr lang="en-US" sz="2040" dirty="0" smtClean="0"/>
                <a:t/>
              </a:r>
              <a:br>
                <a:rPr lang="en-US" sz="2040" dirty="0" smtClean="0"/>
              </a:br>
              <a:r>
                <a:rPr lang="en-US" sz="2040" dirty="0" smtClean="0"/>
                <a:t>times. Use </a:t>
              </a:r>
              <a:r>
                <a:rPr lang="en-US" sz="2040" dirty="0"/>
                <a:t>a scale like this</a:t>
              </a:r>
              <a:r>
                <a:rPr lang="en-US" sz="2040" dirty="0" smtClean="0"/>
                <a:t>: 	</a:t>
              </a:r>
              <a:r>
                <a:rPr lang="en-US" sz="2040" b="1" dirty="0" smtClean="0"/>
                <a:t>(</a:t>
              </a:r>
              <a:r>
                <a:rPr lang="en-US" sz="2040" b="1" dirty="0"/>
                <a:t>3 marks</a:t>
              </a:r>
              <a:r>
                <a:rPr lang="en-US" sz="2040" b="1" dirty="0" smtClean="0"/>
                <a:t>)</a:t>
              </a:r>
              <a:endParaRPr lang="en-US" sz="2040" dirty="0" smtClean="0"/>
            </a:p>
            <a:p>
              <a:pPr>
                <a:spcAft>
                  <a:spcPts val="0"/>
                </a:spcAft>
                <a:tabLst>
                  <a:tab pos="8115300" algn="r"/>
                </a:tabLst>
              </a:pPr>
              <a:r>
                <a:rPr lang="en-US" sz="2040" dirty="0" smtClean="0"/>
                <a:t>The box plot right shows </a:t>
              </a:r>
              <a:br>
                <a:rPr lang="en-US" sz="2040" dirty="0" smtClean="0"/>
              </a:br>
              <a:r>
                <a:rPr lang="en-US" sz="2040" dirty="0" smtClean="0"/>
                <a:t>information about the times </a:t>
              </a:r>
              <a:br>
                <a:rPr lang="en-US" sz="2040" dirty="0" smtClean="0"/>
              </a:br>
              <a:r>
                <a:rPr lang="en-US" sz="2040" dirty="0" smtClean="0"/>
                <a:t>taken by 40 girls to complete </a:t>
              </a:r>
              <a:br>
                <a:rPr lang="en-US" sz="2040" dirty="0" smtClean="0"/>
              </a:br>
              <a:r>
                <a:rPr lang="en-US" sz="2040" dirty="0" smtClean="0"/>
                <a:t>the same puzzle.</a:t>
              </a:r>
              <a:r>
                <a:rPr lang="en-US" sz="2040" b="1" dirty="0"/>
                <a:t> </a:t>
              </a:r>
              <a:endParaRPr lang="en-US" sz="2040" b="1" dirty="0" smtClean="0"/>
            </a:p>
            <a:p>
              <a:pPr marL="342900" indent="-342900">
                <a:spcAft>
                  <a:spcPts val="0"/>
                </a:spcAft>
                <a:buFont typeface="+mj-lt"/>
                <a:buAutoNum type="alphaLcPeriod" startAt="3"/>
                <a:tabLst>
                  <a:tab pos="8115300" algn="r"/>
                </a:tabLst>
              </a:pPr>
              <a:r>
                <a:rPr lang="en-US" sz="2040" dirty="0" smtClean="0"/>
                <a:t>Make two comparisons </a:t>
              </a:r>
              <a:br>
                <a:rPr lang="en-US" sz="2040" dirty="0" smtClean="0"/>
              </a:br>
              <a:r>
                <a:rPr lang="en-US" sz="2040" dirty="0" smtClean="0"/>
                <a:t>between the boys’ times and </a:t>
              </a:r>
              <a:br>
                <a:rPr lang="en-US" sz="2040" dirty="0" smtClean="0"/>
              </a:br>
              <a:r>
                <a:rPr lang="en-US" sz="2040" dirty="0" smtClean="0"/>
                <a:t>the girls’ times.</a:t>
              </a:r>
              <a:r>
                <a:rPr lang="en-US" sz="2040" b="1" dirty="0" smtClean="0"/>
                <a:t>	(2 marks)</a:t>
              </a:r>
            </a:p>
            <a:p>
              <a:pPr algn="r">
                <a:spcAft>
                  <a:spcPts val="0"/>
                </a:spcAft>
                <a:tabLst>
                  <a:tab pos="8001000" algn="r"/>
                </a:tabLst>
              </a:pPr>
              <a:r>
                <a:rPr lang="en-US" sz="2040" i="1" dirty="0" smtClean="0"/>
                <a:t>June 2004, Q13, 5505/05</a:t>
              </a:r>
            </a:p>
          </p:txBody>
        </p:sp>
      </p:grpSp>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44408" y="1196752"/>
            <a:ext cx="618220" cy="61822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72166" y="2611942"/>
            <a:ext cx="4295446" cy="1393122"/>
          </a:xfrm>
          <a:prstGeom prst="rect">
            <a:avLst/>
          </a:prstGeom>
        </p:spPr>
      </p:pic>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372166" y="4541458"/>
            <a:ext cx="4304290" cy="1335814"/>
          </a:xfrm>
          <a:prstGeom prst="rect">
            <a:avLst/>
          </a:prstGeom>
        </p:spPr>
      </p:pic>
    </p:spTree>
    <p:extLst>
      <p:ext uri="{BB962C8B-B14F-4D97-AF65-F5344CB8AC3E}">
        <p14:creationId xmlns:p14="http://schemas.microsoft.com/office/powerpoint/2010/main" val="670984028"/>
      </p:ext>
    </p:extLst>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14.4 – Drawing Histograms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449</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431342318"/>
              </p:ext>
            </p:extLst>
          </p:nvPr>
        </p:nvGraphicFramePr>
        <p:xfrm>
          <a:off x="251518" y="1268760"/>
          <a:ext cx="8568952" cy="4900035"/>
        </p:xfrm>
        <a:graphic>
          <a:graphicData uri="http://schemas.openxmlformats.org/drawingml/2006/table">
            <a:tbl>
              <a:tblPr firstRow="1" bandRow="1">
                <a:effectLst/>
                <a:tableStyleId>{5940675A-B579-460E-94D1-54222C63F5DA}</a:tableStyleId>
              </a:tblPr>
              <a:tblGrid>
                <a:gridCol w="2142238"/>
                <a:gridCol w="666076"/>
                <a:gridCol w="5760638"/>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1978885">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Understand frequency density. </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Draw histograms.</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Bar charts and frequency diagrams show data grouped in equal class intervals.</a:t>
                      </a:r>
                    </a:p>
                    <a:p>
                      <a:r>
                        <a:rPr lang="en-US" sz="3000" dirty="0" smtClean="0">
                          <a:latin typeface="Arial" panose="020B0604020202020204" pitchFamily="34" charset="0"/>
                          <a:cs typeface="Arial" panose="020B0604020202020204" pitchFamily="34" charset="0"/>
                        </a:rPr>
                        <a:t>For data grouped in unequal class intervals, you need a histogram.</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0" indent="0">
                        <a:buFont typeface="Arial" panose="020B0604020202020204" pitchFamily="34" charset="0"/>
                        <a:buNone/>
                      </a:pPr>
                      <a:r>
                        <a:rPr lang="en-US" sz="3000" dirty="0" smtClean="0">
                          <a:latin typeface="Arial" panose="020B0604020202020204" pitchFamily="34" charset="0"/>
                          <a:cs typeface="Arial" panose="020B0604020202020204" pitchFamily="34" charset="0"/>
                        </a:rPr>
                        <a:t>Work out:</a:t>
                      </a:r>
                    </a:p>
                    <a:p>
                      <a:pPr marL="342900" indent="-342900">
                        <a:buFont typeface="Arial" panose="020B0604020202020204" pitchFamily="34" charset="0"/>
                        <a:buChar char="•"/>
                      </a:pPr>
                      <a:r>
                        <a:rPr lang="en-US" sz="3000" baseline="0" dirty="0" smtClean="0">
                          <a:latin typeface="Arial" panose="020B0604020202020204" pitchFamily="34" charset="0"/>
                          <a:cs typeface="Arial" panose="020B0604020202020204" pitchFamily="34" charset="0"/>
                        </a:rPr>
                        <a:t>32 </a:t>
                      </a:r>
                      <a:r>
                        <a:rPr lang="en-US" sz="3000" dirty="0" smtClean="0">
                          <a:latin typeface="Arial" panose="020B0604020202020204" pitchFamily="34" charset="0"/>
                          <a:cs typeface="Arial" panose="020B0604020202020204" pitchFamily="34" charset="0"/>
                        </a:rPr>
                        <a:t>÷ 10     </a:t>
                      </a:r>
                      <a:r>
                        <a:rPr lang="en-US" sz="2000" dirty="0" smtClean="0">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158 ÷ 20    </a:t>
                      </a:r>
                      <a:r>
                        <a:rPr lang="en-US" sz="2000" dirty="0" smtClean="0">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30 ÷ 0.2   </a:t>
                      </a:r>
                      <a:r>
                        <a:rPr lang="en-US" sz="2000" dirty="0" smtClean="0">
                          <a:latin typeface="Arial" panose="020B0604020202020204" pitchFamily="34" charset="0"/>
                          <a:cs typeface="Arial" panose="020B0604020202020204" pitchFamily="34" charset="0"/>
                        </a:rPr>
                        <a:t>●</a:t>
                      </a:r>
                      <a:r>
                        <a:rPr lang="en-US" sz="3000" dirty="0" smtClean="0">
                          <a:latin typeface="Arial" panose="020B0604020202020204" pitchFamily="34" charset="0"/>
                          <a:cs typeface="Arial" panose="020B0604020202020204" pitchFamily="34" charset="0"/>
                        </a:rPr>
                        <a:t> 8 ÷ 0.05</a:t>
                      </a:r>
                      <a:endParaRPr lang="en-US" sz="3000" baseline="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9670592"/>
      </p:ext>
    </p:extLst>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a:t>14.4 – Drawing 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449</a:t>
            </a:r>
            <a:endParaRPr lang="en-GB" sz="1400" b="1" dirty="0">
              <a:latin typeface="Calibri" panose="020F0502020204030204" pitchFamily="34" charset="0"/>
            </a:endParaRPr>
          </a:p>
        </p:txBody>
      </p:sp>
      <p:sp>
        <p:nvSpPr>
          <p:cNvPr id="3" name="Rectangle 2"/>
          <p:cNvSpPr/>
          <p:nvPr/>
        </p:nvSpPr>
        <p:spPr>
          <a:xfrm>
            <a:off x="251519" y="1234495"/>
            <a:ext cx="8496945" cy="2923877"/>
          </a:xfrm>
          <a:prstGeom prst="rect">
            <a:avLst/>
          </a:prstGeom>
        </p:spPr>
        <p:txBody>
          <a:bodyPr wrap="square">
            <a:spAutoFit/>
          </a:bodyPr>
          <a:lstStyle/>
          <a:p>
            <a:pPr marL="400050" indent="-400050">
              <a:buClr>
                <a:srgbClr val="C00000"/>
              </a:buClr>
              <a:buFont typeface="+mj-lt"/>
              <a:buAutoNum type="arabicPeriod"/>
              <a:tabLst>
                <a:tab pos="914400" algn="l"/>
                <a:tab pos="2743200" algn="l"/>
              </a:tabLst>
            </a:pPr>
            <a:r>
              <a:rPr lang="en-US" sz="2300" dirty="0">
                <a:latin typeface="Arial" panose="020B0604020202020204" pitchFamily="34" charset="0"/>
                <a:cs typeface="Arial" panose="020B0604020202020204" pitchFamily="34" charset="0"/>
              </a:rPr>
              <a:t>The masses of 101 birds are recorded in a table</a:t>
            </a:r>
            <a:r>
              <a:rPr lang="en-US" sz="2300" dirty="0" smtClean="0">
                <a:latin typeface="Arial" panose="020B0604020202020204" pitchFamily="34" charset="0"/>
                <a:cs typeface="Arial" panose="020B0604020202020204" pitchFamily="34" charset="0"/>
              </a:rPr>
              <a:t>.</a:t>
            </a:r>
            <a:r>
              <a:rPr lang="en-US" sz="2300" dirty="0">
                <a:latin typeface="Arial" panose="020B0604020202020204" pitchFamily="34" charset="0"/>
                <a:cs typeface="Arial" panose="020B0604020202020204" pitchFamily="34" charset="0"/>
              </a:rPr>
              <a:t/>
            </a:r>
            <a:br>
              <a:rPr lang="en-US" sz="2300" dirty="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frequency diagram for the data,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300" dirty="0" smtClean="0">
                <a:latin typeface="Arial" panose="020B0604020202020204" pitchFamily="34" charset="0"/>
                <a:cs typeface="Arial" panose="020B0604020202020204" pitchFamily="34" charset="0"/>
              </a:rPr>
              <a:t>Write </a:t>
            </a:r>
            <a:r>
              <a:rPr lang="en-US" sz="2300" dirty="0">
                <a:latin typeface="Arial" panose="020B0604020202020204" pitchFamily="34" charset="0"/>
                <a:cs typeface="Arial" panose="020B0604020202020204" pitchFamily="34" charset="0"/>
              </a:rPr>
              <a:t>down the modal class.</a:t>
            </a:r>
          </a:p>
          <a:p>
            <a:pPr marL="914400" lvl="1" indent="-457200">
              <a:buClr>
                <a:srgbClr val="C00000"/>
              </a:buClr>
              <a:buFont typeface="+mj-lt"/>
              <a:buAutoNum type="alphaLcPeriod"/>
              <a:tabLst>
                <a:tab pos="914400" algn="l"/>
                <a:tab pos="2743200" algn="l"/>
              </a:tabLst>
            </a:pPr>
            <a:r>
              <a:rPr lang="en-US" sz="2300" dirty="0" smtClean="0">
                <a:latin typeface="Arial" panose="020B0604020202020204" pitchFamily="34" charset="0"/>
                <a:cs typeface="Arial" panose="020B0604020202020204" pitchFamily="34" charset="0"/>
              </a:rPr>
              <a:t>Calculate </a:t>
            </a:r>
            <a:r>
              <a:rPr lang="en-US" sz="2300" dirty="0">
                <a:latin typeface="Arial" panose="020B0604020202020204" pitchFamily="34" charset="0"/>
                <a:cs typeface="Arial" panose="020B0604020202020204" pitchFamily="34" charset="0"/>
              </a:rPr>
              <a:t>an estimate of the mean mass</a:t>
            </a:r>
            <a:r>
              <a:rPr lang="en-US" sz="230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3"/>
              <a:tabLst>
                <a:tab pos="914400" algn="l"/>
                <a:tab pos="2743200" algn="l"/>
              </a:tabLst>
            </a:pPr>
            <a:r>
              <a:rPr lang="en-US" sz="2300" dirty="0">
                <a:latin typeface="Arial" panose="020B0604020202020204" pitchFamily="34" charset="0"/>
                <a:cs typeface="Arial" panose="020B0604020202020204" pitchFamily="34" charset="0"/>
              </a:rPr>
              <a:t>Work out the frequency density for each class in </a:t>
            </a:r>
            <a:r>
              <a:rPr lang="en-US" sz="2300" b="1" dirty="0" smtClean="0">
                <a:latin typeface="Arial" panose="020B0604020202020204" pitchFamily="34" charset="0"/>
                <a:cs typeface="Arial" panose="020B0604020202020204" pitchFamily="34" charset="0"/>
              </a:rPr>
              <a:t>Q1</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228605292"/>
              </p:ext>
            </p:extLst>
          </p:nvPr>
        </p:nvGraphicFramePr>
        <p:xfrm>
          <a:off x="304233" y="1760984"/>
          <a:ext cx="8079137" cy="947936"/>
        </p:xfrm>
        <a:graphic>
          <a:graphicData uri="http://schemas.openxmlformats.org/drawingml/2006/table">
            <a:tbl>
              <a:tblPr firstRow="1" bandRow="1">
                <a:tableStyleId>{5940675A-B579-460E-94D1-54222C63F5DA}</a:tableStyleId>
              </a:tblPr>
              <a:tblGrid>
                <a:gridCol w="1403786"/>
                <a:gridCol w="1335070"/>
                <a:gridCol w="1335070"/>
                <a:gridCol w="1335070"/>
                <a:gridCol w="1285876"/>
                <a:gridCol w="1384265"/>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Arial" panose="020B0604020202020204" pitchFamily="34" charset="0"/>
                          <a:cs typeface="Arial" panose="020B0604020202020204" pitchFamily="34" charset="0"/>
                        </a:rPr>
                        <a:t>Mass,</a:t>
                      </a:r>
                      <a:r>
                        <a:rPr lang="en-US" sz="1600" b="1" baseline="0" dirty="0" smtClean="0">
                          <a:latin typeface="Arial" panose="020B0604020202020204" pitchFamily="34" charset="0"/>
                          <a:cs typeface="Arial" panose="020B0604020202020204" pitchFamily="34" charset="0"/>
                        </a:rPr>
                        <a:t> </a:t>
                      </a:r>
                      <a:r>
                        <a:rPr lang="en-US" sz="1600" b="1" i="1" baseline="0" dirty="0" smtClean="0">
                          <a:latin typeface="Arial" panose="020B0604020202020204" pitchFamily="34" charset="0"/>
                          <a:cs typeface="Arial" panose="020B0604020202020204" pitchFamily="34" charset="0"/>
                        </a:rPr>
                        <a:t>m</a:t>
                      </a:r>
                      <a:r>
                        <a:rPr lang="en-US" sz="1600" b="1" i="0" baseline="0" dirty="0" smtClean="0">
                          <a:latin typeface="Arial" panose="020B0604020202020204" pitchFamily="34" charset="0"/>
                          <a:cs typeface="Arial" panose="020B0604020202020204" pitchFamily="34" charset="0"/>
                        </a:rPr>
                        <a:t> (grams)</a:t>
                      </a:r>
                      <a:endParaRPr lang="en-US" sz="1600" b="1"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10 &lt; </a:t>
                      </a:r>
                      <a:r>
                        <a:rPr lang="en-US" sz="1600" i="1" dirty="0" smtClean="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 ≤ 12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12 &lt; </a:t>
                      </a:r>
                      <a:r>
                        <a:rPr lang="en-US" sz="1600" i="1" dirty="0" smtClean="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 ≤ 14</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14 &lt; </a:t>
                      </a:r>
                      <a:r>
                        <a:rPr lang="en-US" sz="1600" i="1" dirty="0" smtClean="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 ≤ 16</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16 &lt; </a:t>
                      </a:r>
                      <a:r>
                        <a:rPr lang="en-US" sz="1600" i="1" dirty="0" smtClean="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 ≤ 18</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latin typeface="Arial" panose="020B0604020202020204" pitchFamily="34" charset="0"/>
                          <a:cs typeface="Arial" panose="020B0604020202020204" pitchFamily="34" charset="0"/>
                        </a:rPr>
                        <a:t>18 &lt; </a:t>
                      </a:r>
                      <a:r>
                        <a:rPr lang="en-US" sz="1600" i="1" dirty="0" smtClean="0">
                          <a:latin typeface="Arial" panose="020B0604020202020204" pitchFamily="34" charset="0"/>
                          <a:cs typeface="Arial" panose="020B0604020202020204" pitchFamily="34" charset="0"/>
                        </a:rPr>
                        <a:t>m</a:t>
                      </a:r>
                      <a:r>
                        <a:rPr lang="en-US" sz="1600" dirty="0" smtClean="0">
                          <a:latin typeface="Arial" panose="020B0604020202020204" pitchFamily="34" charset="0"/>
                          <a:cs typeface="Arial" panose="020B0604020202020204" pitchFamily="34" charset="0"/>
                        </a:rPr>
                        <a:t> ≤ 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1600" b="1" dirty="0" smtClean="0">
                          <a:latin typeface="Arial" panose="020B0604020202020204" pitchFamily="34" charset="0"/>
                          <a:cs typeface="Arial" panose="020B0604020202020204" pitchFamily="34" charset="0"/>
                        </a:rPr>
                        <a:t>Frequency</a:t>
                      </a:r>
                      <a:endParaRPr lang="en-US"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1600" dirty="0" smtClean="0">
                          <a:latin typeface="Arial" panose="020B0604020202020204" pitchFamily="34" charset="0"/>
                          <a:cs typeface="Arial" panose="020B0604020202020204" pitchFamily="34" charset="0"/>
                        </a:rPr>
                        <a:t>11</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23</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31</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20</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dirty="0" smtClean="0">
                          <a:latin typeface="Arial" panose="020B0604020202020204" pitchFamily="34" charset="0"/>
                          <a:cs typeface="Arial" panose="020B0604020202020204" pitchFamily="34" charset="0"/>
                        </a:rPr>
                        <a:t>16</a:t>
                      </a:r>
                      <a:endParaRPr lang="en-US" sz="16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Flowchart: Delay 8"/>
          <p:cNvSpPr/>
          <p:nvPr/>
        </p:nvSpPr>
        <p:spPr>
          <a:xfrm flipH="1">
            <a:off x="8436083" y="1196752"/>
            <a:ext cx="461448" cy="2397524"/>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latin typeface="Arial" panose="020B0604020202020204" pitchFamily="34" charset="0"/>
                <a:cs typeface="Arial" panose="020B0604020202020204" pitchFamily="34" charset="0"/>
              </a:rPr>
              <a:t>Warm Up</a:t>
            </a:r>
            <a:endParaRPr lang="en-US" sz="2400" dirty="0">
              <a:latin typeface="Arial" panose="020B0604020202020204" pitchFamily="34" charset="0"/>
              <a:cs typeface="Arial" panose="020B0604020202020204" pitchFamily="34" charset="0"/>
            </a:endParaRPr>
          </a:p>
        </p:txBody>
      </p:sp>
      <p:grpSp>
        <p:nvGrpSpPr>
          <p:cNvPr id="10" name="Group 9"/>
          <p:cNvGrpSpPr/>
          <p:nvPr/>
        </p:nvGrpSpPr>
        <p:grpSpPr>
          <a:xfrm>
            <a:off x="251520" y="4149080"/>
            <a:ext cx="4392488" cy="2428061"/>
            <a:chOff x="150164" y="6494199"/>
            <a:chExt cx="4392488" cy="2428061"/>
          </a:xfrm>
        </p:grpSpPr>
        <mc:AlternateContent xmlns:mc="http://schemas.openxmlformats.org/markup-compatibility/2006" xmlns:a14="http://schemas.microsoft.com/office/drawing/2010/main">
          <mc:Choice Requires="a14">
            <p:sp>
              <p:nvSpPr>
                <p:cNvPr id="11" name="Rectangle 10"/>
                <p:cNvSpPr/>
                <p:nvPr/>
              </p:nvSpPr>
              <p:spPr>
                <a:xfrm flipH="1">
                  <a:off x="150164" y="6673055"/>
                  <a:ext cx="4392488" cy="2249205"/>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300" dirty="0" smtClean="0">
                      <a:solidFill>
                        <a:schemeClr val="tx1"/>
                      </a:solidFill>
                      <a:latin typeface="Arial" panose="020B0604020202020204" pitchFamily="34" charset="0"/>
                      <a:cs typeface="Arial" panose="020B0604020202020204" pitchFamily="34" charset="0"/>
                    </a:rPr>
                    <a:t>In a histogram the area of the bar represents the frequency. The height of each bar is the frequency density.</a:t>
                  </a:r>
                </a:p>
                <a:p>
                  <a:r>
                    <a:rPr lang="en-US" sz="2300" dirty="0" smtClean="0">
                      <a:solidFill>
                        <a:schemeClr val="tx1"/>
                      </a:solidFill>
                      <a:latin typeface="Arial" panose="020B0604020202020204" pitchFamily="34" charset="0"/>
                      <a:cs typeface="Arial" panose="020B0604020202020204" pitchFamily="34" charset="0"/>
                    </a:rPr>
                    <a:t>Frequency </a:t>
                  </a:r>
                  <a:r>
                    <a:rPr lang="en-US" sz="2300" dirty="0">
                      <a:solidFill>
                        <a:schemeClr val="tx1"/>
                      </a:solidFill>
                      <a:latin typeface="Arial" panose="020B0604020202020204" pitchFamily="34" charset="0"/>
                      <a:cs typeface="Arial" panose="020B0604020202020204" pitchFamily="34" charset="0"/>
                    </a:rPr>
                    <a:t>density </a:t>
                  </a:r>
                  <a:r>
                    <a:rPr lang="en-US" sz="23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300" i="1">
                              <a:solidFill>
                                <a:schemeClr val="tx1"/>
                              </a:solidFill>
                              <a:latin typeface="Cambria Math" panose="02040503050406030204" pitchFamily="18" charset="0"/>
                              <a:cs typeface="Arial" panose="020B0604020202020204" pitchFamily="34" charset="0"/>
                            </a:rPr>
                          </m:ctrlPr>
                        </m:fPr>
                        <m:num>
                          <m:r>
                            <m:rPr>
                              <m:sty m:val="p"/>
                            </m:rPr>
                            <a:rPr lang="en-US" sz="2300" b="0" i="0" smtClean="0">
                              <a:solidFill>
                                <a:schemeClr val="tx1"/>
                              </a:solidFill>
                              <a:latin typeface="Cambria Math" panose="02040503050406030204" pitchFamily="18" charset="0"/>
                              <a:cs typeface="Arial" panose="020B0604020202020204" pitchFamily="34" charset="0"/>
                            </a:rPr>
                            <m:t>Frequency</m:t>
                          </m:r>
                        </m:num>
                        <m:den>
                          <m:r>
                            <m:rPr>
                              <m:sty m:val="p"/>
                            </m:rPr>
                            <a:rPr lang="en-US" sz="2300" b="0" i="0" smtClean="0">
                              <a:solidFill>
                                <a:schemeClr val="tx1"/>
                              </a:solidFill>
                              <a:latin typeface="Cambria Math" panose="02040503050406030204" pitchFamily="18" charset="0"/>
                              <a:cs typeface="Arial" panose="020B0604020202020204" pitchFamily="34" charset="0"/>
                            </a:rPr>
                            <m:t>Class</m:t>
                          </m:r>
                          <m:r>
                            <a:rPr lang="en-US" sz="2300" b="0" i="0" smtClean="0">
                              <a:solidFill>
                                <a:schemeClr val="tx1"/>
                              </a:solidFill>
                              <a:latin typeface="Cambria Math" panose="02040503050406030204" pitchFamily="18" charset="0"/>
                              <a:cs typeface="Arial" panose="020B0604020202020204" pitchFamily="34" charset="0"/>
                            </a:rPr>
                            <m:t> </m:t>
                          </m:r>
                          <m:r>
                            <m:rPr>
                              <m:sty m:val="p"/>
                            </m:rPr>
                            <a:rPr lang="en-US" sz="2300" b="0" i="0" smtClean="0">
                              <a:solidFill>
                                <a:schemeClr val="tx1"/>
                              </a:solidFill>
                              <a:latin typeface="Cambria Math" panose="02040503050406030204" pitchFamily="18" charset="0"/>
                              <a:cs typeface="Arial" panose="020B0604020202020204" pitchFamily="34" charset="0"/>
                            </a:rPr>
                            <m:t>Width</m:t>
                          </m:r>
                        </m:den>
                      </m:f>
                    </m:oMath>
                  </a14:m>
                  <a:endParaRPr lang="en-US" sz="2300" dirty="0">
                    <a:solidFill>
                      <a:schemeClr val="tx1"/>
                    </a:solidFill>
                    <a:latin typeface="Arial" panose="020B0604020202020204" pitchFamily="34"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flipH="1">
                  <a:off x="150164" y="6673055"/>
                  <a:ext cx="4392488" cy="2249205"/>
                </a:xfrm>
                <a:prstGeom prst="rect">
                  <a:avLst/>
                </a:prstGeom>
                <a:blipFill rotWithShape="0">
                  <a:blip r:embed="rId4"/>
                  <a:stretch>
                    <a:fillRect/>
                  </a:stretch>
                </a:blipFill>
                <a:ln>
                  <a:solidFill>
                    <a:srgbClr val="002060"/>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2" name="Pentagon 11"/>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smtClean="0">
                  <a:latin typeface="Arial" panose="020B0604020202020204" pitchFamily="34" charset="0"/>
                  <a:cs typeface="Arial" panose="020B0604020202020204" pitchFamily="34" charset="0"/>
                </a:rPr>
                <a:t>Key Point 12</a:t>
              </a:r>
              <a:endParaRPr lang="en-US" sz="2400" b="1" dirty="0">
                <a:latin typeface="Arial" panose="020B0604020202020204" pitchFamily="34" charset="0"/>
                <a:cs typeface="Arial" panose="020B0604020202020204" pitchFamily="34" charset="0"/>
              </a:endParaRPr>
            </a:p>
          </p:txBody>
        </p:sp>
      </p:grpSp>
      <p:sp>
        <p:nvSpPr>
          <p:cNvPr id="13" name="Rectangle 12"/>
          <p:cNvSpPr/>
          <p:nvPr/>
        </p:nvSpPr>
        <p:spPr>
          <a:xfrm>
            <a:off x="4768267" y="4353136"/>
            <a:ext cx="4032045" cy="222400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16416" y="3756006"/>
            <a:ext cx="548640" cy="537090"/>
          </a:xfrm>
          <a:prstGeom prst="rect">
            <a:avLst/>
          </a:prstGeom>
        </p:spPr>
      </p:pic>
    </p:spTree>
    <p:extLst>
      <p:ext uri="{BB962C8B-B14F-4D97-AF65-F5344CB8AC3E}">
        <p14:creationId xmlns:p14="http://schemas.microsoft.com/office/powerpoint/2010/main" val="2334462267"/>
      </p:ext>
    </p:extLst>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a:t>14.4 – Drawing 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449</a:t>
            </a:r>
            <a:endParaRPr lang="en-GB" sz="1400" b="1" dirty="0">
              <a:latin typeface="Calibri" panose="020F0502020204030204" pitchFamily="34" charset="0"/>
            </a:endParaRPr>
          </a:p>
        </p:txBody>
      </p:sp>
      <p:sp>
        <p:nvSpPr>
          <p:cNvPr id="3" name="Rectangle 2"/>
          <p:cNvSpPr/>
          <p:nvPr/>
        </p:nvSpPr>
        <p:spPr>
          <a:xfrm>
            <a:off x="251519" y="1234495"/>
            <a:ext cx="5256585" cy="2677656"/>
          </a:xfrm>
          <a:prstGeom prst="rect">
            <a:avLst/>
          </a:prstGeom>
        </p:spPr>
        <p:txBody>
          <a:bodyPr wrap="square">
            <a:spAutoFit/>
          </a:bodyPr>
          <a:lstStyle/>
          <a:p>
            <a:pPr marL="400050" indent="-400050">
              <a:buClr>
                <a:srgbClr val="C00000"/>
              </a:buClr>
              <a:buFont typeface="+mj-lt"/>
              <a:buAutoNum type="arabicPeriod" startAt="2"/>
              <a:tabLst>
                <a:tab pos="914400" algn="l"/>
                <a:tab pos="2743200" algn="l"/>
              </a:tabLst>
            </a:pPr>
            <a:r>
              <a:rPr lang="en-US" sz="2800" dirty="0">
                <a:latin typeface="Arial" panose="020B0604020202020204" pitchFamily="34" charset="0"/>
                <a:cs typeface="Arial" panose="020B0604020202020204" pitchFamily="34" charset="0"/>
              </a:rPr>
              <a:t>The heights of 70 trees are recorded in this table,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800" dirty="0" smtClean="0">
                <a:latin typeface="Arial" panose="020B0604020202020204" pitchFamily="34" charset="0"/>
                <a:cs typeface="Arial" panose="020B0604020202020204" pitchFamily="34" charset="0"/>
              </a:rPr>
              <a:t>Work </a:t>
            </a:r>
            <a:r>
              <a:rPr lang="en-US" sz="2800" dirty="0">
                <a:latin typeface="Arial" panose="020B0604020202020204" pitchFamily="34" charset="0"/>
                <a:cs typeface="Arial" panose="020B0604020202020204" pitchFamily="34" charset="0"/>
              </a:rPr>
              <a:t>out each class width, </a:t>
            </a:r>
            <a:endParaRPr lang="en-US" sz="28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800" dirty="0" smtClean="0">
                <a:latin typeface="Arial" panose="020B0604020202020204" pitchFamily="34" charset="0"/>
                <a:cs typeface="Arial" panose="020B0604020202020204" pitchFamily="34" charset="0"/>
              </a:rPr>
              <a:t>Work </a:t>
            </a:r>
            <a:r>
              <a:rPr lang="en-US" sz="2800" dirty="0">
                <a:latin typeface="Arial" panose="020B0604020202020204" pitchFamily="34" charset="0"/>
                <a:cs typeface="Arial" panose="020B0604020202020204" pitchFamily="34" charset="0"/>
              </a:rPr>
              <a:t>out the frequency density for each class.</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2400" y="1268760"/>
            <a:ext cx="548640" cy="537090"/>
          </a:xfrm>
          <a:prstGeom prst="rect">
            <a:avLst/>
          </a:prstGeom>
        </p:spPr>
      </p:pic>
      <mc:AlternateContent xmlns:mc="http://schemas.openxmlformats.org/markup-compatibility/2006" xmlns:a14="http://schemas.microsoft.com/office/drawing/2010/main">
        <mc:Choice Requires="a14">
          <p:graphicFrame>
            <p:nvGraphicFramePr>
              <p:cNvPr id="15" name="Table 14"/>
              <p:cNvGraphicFramePr>
                <a:graphicFrameLocks noGrp="1"/>
              </p:cNvGraphicFramePr>
              <p:nvPr>
                <p:extLst>
                  <p:ext uri="{D42A27DB-BD31-4B8C-83A1-F6EECF244321}">
                    <p14:modId xmlns:p14="http://schemas.microsoft.com/office/powerpoint/2010/main" val="46844493"/>
                  </p:ext>
                </p:extLst>
              </p:nvPr>
            </p:nvGraphicFramePr>
            <p:xfrm>
              <a:off x="323528" y="4187401"/>
              <a:ext cx="5184576" cy="2337943"/>
            </p:xfrm>
            <a:graphic>
              <a:graphicData uri="http://schemas.openxmlformats.org/drawingml/2006/table">
                <a:tbl>
                  <a:tblPr firstRow="1" bandRow="1">
                    <a:tableStyleId>{5940675A-B579-460E-94D1-54222C63F5DA}</a:tableStyleId>
                  </a:tblPr>
                  <a:tblGrid>
                    <a:gridCol w="1512168"/>
                    <a:gridCol w="1368152"/>
                    <a:gridCol w="936104"/>
                    <a:gridCol w="1368152"/>
                  </a:tblGrid>
                  <a:tr h="313628">
                    <a:tc>
                      <a:txBody>
                        <a:bodyPr/>
                        <a:lstStyle/>
                        <a:p>
                          <a:pPr algn="ctr"/>
                          <a:r>
                            <a:rPr lang="en-US" sz="1900" b="1" i="0" dirty="0" smtClean="0">
                              <a:latin typeface="Arial" panose="020B0604020202020204" pitchFamily="34" charset="0"/>
                              <a:cs typeface="Arial" panose="020B0604020202020204" pitchFamily="34" charset="0"/>
                            </a:rPr>
                            <a:t>Height </a:t>
                          </a:r>
                          <a:r>
                            <a:rPr lang="en-US" sz="1900" b="1" i="1" dirty="0" smtClean="0">
                              <a:latin typeface="Arial" panose="020B0604020202020204" pitchFamily="34" charset="0"/>
                              <a:cs typeface="Arial" panose="020B0604020202020204" pitchFamily="34" charset="0"/>
                            </a:rPr>
                            <a:t>h </a:t>
                          </a:r>
                          <a:r>
                            <a:rPr lang="en-US" sz="1900" b="1" i="0" dirty="0" smtClean="0">
                              <a:latin typeface="Arial" panose="020B0604020202020204" pitchFamily="34" charset="0"/>
                              <a:cs typeface="Arial" panose="020B0604020202020204" pitchFamily="34" charset="0"/>
                            </a:rPr>
                            <a:t>(</a:t>
                          </a:r>
                          <a:r>
                            <a:rPr lang="en-US" sz="1900" b="1" i="1" dirty="0" smtClean="0">
                              <a:latin typeface="Arial" panose="020B0604020202020204" pitchFamily="34" charset="0"/>
                              <a:cs typeface="Arial" panose="020B0604020202020204" pitchFamily="34" charset="0"/>
                            </a:rPr>
                            <a:t>metres</a:t>
                          </a:r>
                          <a:r>
                            <a:rPr lang="en-US" sz="1900" b="1" i="0"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i="0" dirty="0" smtClean="0">
                              <a:latin typeface="Arial" panose="020B0604020202020204" pitchFamily="34" charset="0"/>
                              <a:cs typeface="Arial" panose="020B0604020202020204" pitchFamily="34" charset="0"/>
                            </a:rPr>
                            <a:t>Class Width</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i="0" dirty="0" smtClean="0">
                              <a:latin typeface="Arial" panose="020B0604020202020204" pitchFamily="34" charset="0"/>
                              <a:cs typeface="Arial" panose="020B0604020202020204" pitchFamily="34" charset="0"/>
                            </a:rPr>
                            <a:t>Frequency Density</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900" dirty="0" smtClean="0">
                              <a:latin typeface="Arial" panose="020B0604020202020204" pitchFamily="34" charset="0"/>
                              <a:cs typeface="Arial" panose="020B0604020202020204" pitchFamily="34" charset="0"/>
                            </a:rPr>
                            <a:t>20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25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f>
                                <m:fPr>
                                  <m:ctrlPr>
                                    <a:rPr lang="en-US" sz="2000" i="1" smtClean="0">
                                      <a:solidFill>
                                        <a:schemeClr val="tx1"/>
                                      </a:solidFill>
                                      <a:latin typeface="Cambria Math" panose="02040503050406030204" pitchFamily="18" charset="0"/>
                                      <a:cs typeface="Arial" panose="020B0604020202020204" pitchFamily="34" charset="0"/>
                                    </a:rPr>
                                  </m:ctrlPr>
                                </m:fPr>
                                <m:num>
                                  <m:r>
                                    <a:rPr lang="en-US" sz="2000" b="0" i="0" smtClean="0">
                                      <a:solidFill>
                                        <a:schemeClr val="tx1"/>
                                      </a:solidFill>
                                      <a:latin typeface="Cambria Math" panose="02040503050406030204" pitchFamily="18" charset="0"/>
                                      <a:cs typeface="Arial" panose="020B0604020202020204" pitchFamily="34" charset="0"/>
                                    </a:rPr>
                                    <m:t>8</m:t>
                                  </m:r>
                                </m:num>
                                <m:den>
                                  <m:r>
                                    <a:rPr lang="en-US" sz="2000" b="0" i="0" smtClean="0">
                                      <a:solidFill>
                                        <a:schemeClr val="tx1"/>
                                      </a:solidFill>
                                      <a:latin typeface="Cambria Math" panose="02040503050406030204" pitchFamily="18" charset="0"/>
                                      <a:cs typeface="Arial" panose="020B0604020202020204" pitchFamily="34" charset="0"/>
                                    </a:rPr>
                                    <m:t>5</m:t>
                                  </m:r>
                                </m:den>
                              </m:f>
                            </m:oMath>
                          </a14:m>
                          <a:r>
                            <a:rPr lang="en-US" sz="1900" dirty="0" smtClean="0">
                              <a:latin typeface="Arial" panose="020B0604020202020204" pitchFamily="34" charset="0"/>
                              <a:cs typeface="Arial" panose="020B0604020202020204" pitchFamily="34" charset="0"/>
                            </a:rPr>
                            <a:t> = 1.6</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900" dirty="0" smtClean="0">
                              <a:latin typeface="Arial" panose="020B0604020202020204" pitchFamily="34" charset="0"/>
                              <a:cs typeface="Arial" panose="020B0604020202020204" pitchFamily="34" charset="0"/>
                            </a:rPr>
                            <a:t>25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30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900" dirty="0" smtClean="0">
                              <a:latin typeface="Arial" panose="020B0604020202020204" pitchFamily="34" charset="0"/>
                              <a:cs typeface="Arial" panose="020B0604020202020204" pitchFamily="34" charset="0"/>
                            </a:rPr>
                            <a:t>30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35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900" dirty="0" smtClean="0">
                              <a:latin typeface="Arial" panose="020B0604020202020204" pitchFamily="34" charset="0"/>
                              <a:cs typeface="Arial" panose="020B0604020202020204" pitchFamily="34" charset="0"/>
                            </a:rPr>
                            <a:t>35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40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Choice>
        <mc:Fallback xmlns="">
          <p:graphicFrame>
            <p:nvGraphicFramePr>
              <p:cNvPr id="15" name="Table 14"/>
              <p:cNvGraphicFramePr>
                <a:graphicFrameLocks noGrp="1"/>
              </p:cNvGraphicFramePr>
              <p:nvPr>
                <p:extLst>
                  <p:ext uri="{D42A27DB-BD31-4B8C-83A1-F6EECF244321}">
                    <p14:modId xmlns:p14="http://schemas.microsoft.com/office/powerpoint/2010/main" val="46844493"/>
                  </p:ext>
                </p:extLst>
              </p:nvPr>
            </p:nvGraphicFramePr>
            <p:xfrm>
              <a:off x="323528" y="4187401"/>
              <a:ext cx="5184576" cy="2337943"/>
            </p:xfrm>
            <a:graphic>
              <a:graphicData uri="http://schemas.openxmlformats.org/drawingml/2006/table">
                <a:tbl>
                  <a:tblPr firstRow="1" bandRow="1">
                    <a:tableStyleId>{5940675A-B579-460E-94D1-54222C63F5DA}</a:tableStyleId>
                  </a:tblPr>
                  <a:tblGrid>
                    <a:gridCol w="1512168"/>
                    <a:gridCol w="1368152"/>
                    <a:gridCol w="936104"/>
                    <a:gridCol w="1368152"/>
                  </a:tblGrid>
                  <a:tr h="670560">
                    <a:tc>
                      <a:txBody>
                        <a:bodyPr/>
                        <a:lstStyle/>
                        <a:p>
                          <a:pPr algn="ctr"/>
                          <a:r>
                            <a:rPr lang="en-US" sz="1900" b="1" i="0" dirty="0" smtClean="0">
                              <a:latin typeface="Arial" panose="020B0604020202020204" pitchFamily="34" charset="0"/>
                              <a:cs typeface="Arial" panose="020B0604020202020204" pitchFamily="34" charset="0"/>
                            </a:rPr>
                            <a:t>Height </a:t>
                          </a:r>
                          <a:r>
                            <a:rPr lang="en-US" sz="1900" b="1" i="1" dirty="0" smtClean="0">
                              <a:latin typeface="Arial" panose="020B0604020202020204" pitchFamily="34" charset="0"/>
                              <a:cs typeface="Arial" panose="020B0604020202020204" pitchFamily="34" charset="0"/>
                            </a:rPr>
                            <a:t>h </a:t>
                          </a:r>
                          <a:r>
                            <a:rPr lang="en-US" sz="1900" b="1" i="0" dirty="0" smtClean="0">
                              <a:latin typeface="Arial" panose="020B0604020202020204" pitchFamily="34" charset="0"/>
                              <a:cs typeface="Arial" panose="020B0604020202020204" pitchFamily="34" charset="0"/>
                            </a:rPr>
                            <a:t>(</a:t>
                          </a:r>
                          <a:r>
                            <a:rPr lang="en-US" sz="1900" b="1" i="1" dirty="0" smtClean="0">
                              <a:latin typeface="Arial" panose="020B0604020202020204" pitchFamily="34" charset="0"/>
                              <a:cs typeface="Arial" panose="020B0604020202020204" pitchFamily="34" charset="0"/>
                            </a:rPr>
                            <a:t>metres</a:t>
                          </a:r>
                          <a:r>
                            <a:rPr lang="en-US" sz="1900" b="1" i="0" dirty="0" smtClean="0">
                              <a:latin typeface="Arial" panose="020B0604020202020204" pitchFamily="34" charset="0"/>
                              <a:cs typeface="Arial" panose="020B0604020202020204" pitchFamily="34" charset="0"/>
                            </a:rPr>
                            <a:t>)</a:t>
                          </a:r>
                          <a:endParaRPr lang="en-US" sz="19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dirty="0" smtClean="0">
                              <a:latin typeface="Arial" panose="020B0604020202020204" pitchFamily="34" charset="0"/>
                              <a:cs typeface="Arial" panose="020B0604020202020204" pitchFamily="34" charset="0"/>
                            </a:rPr>
                            <a:t>Frequency</a:t>
                          </a:r>
                          <a:endParaRPr lang="en-US" sz="19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i="0" dirty="0" smtClean="0">
                              <a:latin typeface="Arial" panose="020B0604020202020204" pitchFamily="34" charset="0"/>
                              <a:cs typeface="Arial" panose="020B0604020202020204" pitchFamily="34" charset="0"/>
                            </a:rPr>
                            <a:t>Class Width</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900" b="1" i="0" dirty="0" smtClean="0">
                              <a:latin typeface="Arial" panose="020B0604020202020204" pitchFamily="34" charset="0"/>
                              <a:cs typeface="Arial" panose="020B0604020202020204" pitchFamily="34" charset="0"/>
                            </a:rPr>
                            <a:t>Frequency Density</a:t>
                          </a:r>
                          <a:endParaRPr lang="en-US" sz="19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524383">
                    <a:tc>
                      <a:txBody>
                        <a:bodyPr/>
                        <a:lstStyle/>
                        <a:p>
                          <a:pPr algn="ctr"/>
                          <a:r>
                            <a:rPr lang="en-US" sz="1900" dirty="0" smtClean="0">
                              <a:latin typeface="Arial" panose="020B0604020202020204" pitchFamily="34" charset="0"/>
                              <a:cs typeface="Arial" panose="020B0604020202020204" pitchFamily="34" charset="0"/>
                            </a:rPr>
                            <a:t>20 </a:t>
                          </a:r>
                          <a:r>
                            <a:rPr lang="en-US" sz="1900" dirty="0" smtClean="0">
                              <a:latin typeface="Arial" panose="020B0604020202020204" pitchFamily="34" charset="0"/>
                              <a:cs typeface="Arial" panose="020B0604020202020204" pitchFamily="34" charset="0"/>
                            </a:rPr>
                            <a:t>&lt;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a:t>
                          </a:r>
                          <a:r>
                            <a:rPr lang="en-US" sz="1900" dirty="0" smtClean="0">
                              <a:latin typeface="Arial" panose="020B0604020202020204" pitchFamily="34" charset="0"/>
                              <a:cs typeface="Arial" panose="020B0604020202020204" pitchFamily="34" charset="0"/>
                            </a:rPr>
                            <a:t>25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8</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900" dirty="0" smtClean="0">
                              <a:latin typeface="Arial" panose="020B0604020202020204" pitchFamily="34" charset="0"/>
                              <a:cs typeface="Arial" panose="020B0604020202020204" pitchFamily="34" charset="0"/>
                            </a:rPr>
                            <a:t>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5"/>
                          <a:stretch>
                            <a:fillRect l="-278667" t="-132184" r="-889" b="-234483"/>
                          </a:stretch>
                        </a:blipFill>
                      </a:tcPr>
                    </a:tc>
                  </a:tr>
                  <a:tr h="381000">
                    <a:tc>
                      <a:txBody>
                        <a:bodyPr/>
                        <a:lstStyle/>
                        <a:p>
                          <a:pPr algn="ctr"/>
                          <a:r>
                            <a:rPr lang="en-US" sz="1900" dirty="0" smtClean="0">
                              <a:latin typeface="Arial" panose="020B0604020202020204" pitchFamily="34" charset="0"/>
                              <a:cs typeface="Arial" panose="020B0604020202020204" pitchFamily="34" charset="0"/>
                            </a:rPr>
                            <a:t>25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30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algn="ctr"/>
                          <a:r>
                            <a:rPr lang="en-US" sz="1900" dirty="0" smtClean="0">
                              <a:latin typeface="Arial" panose="020B0604020202020204" pitchFamily="34" charset="0"/>
                              <a:cs typeface="Arial" panose="020B0604020202020204" pitchFamily="34" charset="0"/>
                            </a:rPr>
                            <a:t>30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35</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81000">
                    <a:tc>
                      <a:txBody>
                        <a:bodyPr/>
                        <a:lstStyle/>
                        <a:p>
                          <a:pPr algn="ctr"/>
                          <a:r>
                            <a:rPr lang="en-US" sz="1900" dirty="0" smtClean="0">
                              <a:latin typeface="Arial" panose="020B0604020202020204" pitchFamily="34" charset="0"/>
                              <a:cs typeface="Arial" panose="020B0604020202020204" pitchFamily="34" charset="0"/>
                            </a:rPr>
                            <a:t>35 &lt; </a:t>
                          </a:r>
                          <a:r>
                            <a:rPr lang="en-US" sz="1900" i="1" dirty="0" smtClean="0">
                              <a:latin typeface="Arial" panose="020B0604020202020204" pitchFamily="34" charset="0"/>
                              <a:cs typeface="Arial" panose="020B0604020202020204" pitchFamily="34" charset="0"/>
                            </a:rPr>
                            <a:t>h</a:t>
                          </a:r>
                          <a:r>
                            <a:rPr lang="en-US" sz="1900" dirty="0" smtClean="0">
                              <a:latin typeface="Arial" panose="020B0604020202020204" pitchFamily="34" charset="0"/>
                              <a:cs typeface="Arial" panose="020B0604020202020204" pitchFamily="34" charset="0"/>
                            </a:rPr>
                            <a:t> ≤ 40</a:t>
                          </a: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9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mc:Fallback>
      </mc:AlternateContent>
    </p:spTree>
    <p:extLst>
      <p:ext uri="{BB962C8B-B14F-4D97-AF65-F5344CB8AC3E}">
        <p14:creationId xmlns:p14="http://schemas.microsoft.com/office/powerpoint/2010/main" val="1473594857"/>
      </p:ext>
    </p:extLst>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a:t>14.4 – Drawing 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449</a:t>
            </a:r>
            <a:endParaRPr lang="en-GB" sz="1400" b="1" dirty="0">
              <a:latin typeface="Calibri" panose="020F0502020204030204" pitchFamily="34" charset="0"/>
            </a:endParaRPr>
          </a:p>
        </p:txBody>
      </p:sp>
      <p:grpSp>
        <p:nvGrpSpPr>
          <p:cNvPr id="7" name="Group 6"/>
          <p:cNvGrpSpPr/>
          <p:nvPr/>
        </p:nvGrpSpPr>
        <p:grpSpPr>
          <a:xfrm>
            <a:off x="251520" y="1268760"/>
            <a:ext cx="8541288" cy="5256584"/>
            <a:chOff x="3483872" y="1089029"/>
            <a:chExt cx="5264592" cy="5256584"/>
          </a:xfrm>
        </p:grpSpPr>
        <p:sp>
          <p:nvSpPr>
            <p:cNvPr id="8" name="Round Diagonal Corner Rectangle 7"/>
            <p:cNvSpPr/>
            <p:nvPr/>
          </p:nvSpPr>
          <p:spPr>
            <a:xfrm>
              <a:off x="3491880" y="1089029"/>
              <a:ext cx="5256584" cy="5256584"/>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 Diagonal Corner Rectangle 8"/>
            <p:cNvSpPr/>
            <p:nvPr/>
          </p:nvSpPr>
          <p:spPr>
            <a:xfrm>
              <a:off x="3483872" y="1089031"/>
              <a:ext cx="5256584" cy="396620"/>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4</a:t>
              </a:r>
              <a:endParaRPr lang="en-US" sz="2000" b="1" dirty="0">
                <a:solidFill>
                  <a:schemeClr val="bg1"/>
                </a:solidFill>
                <a:latin typeface="Arial" panose="020B0604020202020204" pitchFamily="34" charset="0"/>
                <a:cs typeface="Arial" panose="020B0604020202020204" pitchFamily="34" charset="0"/>
              </a:endParaRPr>
            </a:p>
          </p:txBody>
        </p:sp>
        <p:sp>
          <p:nvSpPr>
            <p:cNvPr id="10" name="Rectangle 9"/>
            <p:cNvSpPr/>
            <p:nvPr/>
          </p:nvSpPr>
          <p:spPr>
            <a:xfrm>
              <a:off x="3558865" y="1485651"/>
              <a:ext cx="5146090" cy="4708981"/>
            </a:xfrm>
            <a:prstGeom prst="rect">
              <a:avLst/>
            </a:prstGeom>
          </p:spPr>
          <p:txBody>
            <a:bodyPr wrap="square">
              <a:spAutoFit/>
            </a:bodyPr>
            <a:lstStyle/>
            <a:p>
              <a:pPr>
                <a:spcAft>
                  <a:spcPts val="0"/>
                </a:spcAft>
                <a:tabLst>
                  <a:tab pos="4972050" algn="r"/>
                </a:tabLst>
              </a:pPr>
              <a:r>
                <a:rPr lang="en-US" sz="2100" dirty="0"/>
                <a:t>The lengths of 48 worms are recorded in this </a:t>
              </a:r>
              <a:r>
                <a:rPr lang="en-US" sz="2100" dirty="0" smtClean="0"/>
                <a:t>table. Draw </a:t>
              </a:r>
              <a:r>
                <a:rPr lang="en-US" sz="2100" dirty="0"/>
                <a:t>a histogram to display this data</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600" dirty="0" smtClean="0"/>
            </a:p>
            <a:p>
              <a:pPr>
                <a:spcAft>
                  <a:spcPts val="0"/>
                </a:spcAft>
                <a:tabLst>
                  <a:tab pos="4972050" algn="r"/>
                </a:tabLst>
              </a:pPr>
              <a:r>
                <a:rPr lang="en-US" sz="2100" dirty="0">
                  <a:latin typeface="Comic Sans MS" panose="030F0702030302020204" pitchFamily="66" charset="0"/>
                </a:rPr>
                <a:t>6 </a:t>
              </a:r>
              <a:r>
                <a:rPr lang="en-US" sz="2000" dirty="0"/>
                <a:t>÷</a:t>
              </a:r>
              <a:r>
                <a:rPr lang="en-US" sz="2100" dirty="0" smtClean="0">
                  <a:latin typeface="Comic Sans MS" panose="030F0702030302020204" pitchFamily="66" charset="0"/>
                </a:rPr>
                <a:t> 5 = </a:t>
              </a:r>
              <a:r>
                <a:rPr lang="en-US" sz="2100" dirty="0">
                  <a:latin typeface="Comic Sans MS" panose="030F0702030302020204" pitchFamily="66" charset="0"/>
                </a:rPr>
                <a:t>1.2, </a:t>
              </a:r>
              <a:r>
                <a:rPr lang="en-US" sz="2100" dirty="0" smtClean="0">
                  <a:latin typeface="Comic Sans MS" panose="030F0702030302020204" pitchFamily="66" charset="0"/>
                </a:rPr>
                <a:t>14 </a:t>
              </a:r>
              <a:r>
                <a:rPr lang="en-US" sz="2400" dirty="0"/>
                <a:t>÷</a:t>
              </a:r>
              <a:r>
                <a:rPr lang="en-US" sz="2100" dirty="0" smtClean="0">
                  <a:latin typeface="Comic Sans MS" panose="030F0702030302020204" pitchFamily="66" charset="0"/>
                </a:rPr>
                <a:t> 10 = 1.4</a:t>
              </a:r>
              <a:r>
                <a:rPr lang="en-US" sz="2100" dirty="0">
                  <a:latin typeface="Comic Sans MS" panose="030F0702030302020204" pitchFamily="66" charset="0"/>
                </a:rPr>
                <a:t>, </a:t>
              </a:r>
              <a:r>
                <a:rPr lang="en-US" sz="2100" dirty="0" smtClean="0">
                  <a:latin typeface="Comic Sans MS" panose="030F0702030302020204" pitchFamily="66" charset="0"/>
                </a:rPr>
                <a:t>26 </a:t>
              </a:r>
              <a:r>
                <a:rPr lang="en-US" sz="2400" dirty="0"/>
                <a:t>÷</a:t>
              </a:r>
              <a:r>
                <a:rPr lang="en-US" sz="2100" dirty="0" smtClean="0">
                  <a:latin typeface="Comic Sans MS" panose="030F0702030302020204" pitchFamily="66" charset="0"/>
                </a:rPr>
                <a:t> 10 </a:t>
              </a:r>
              <a:r>
                <a:rPr lang="en-US" sz="2100" dirty="0">
                  <a:latin typeface="Comic Sans MS" panose="030F0702030302020204" pitchFamily="66" charset="0"/>
                </a:rPr>
                <a:t>= </a:t>
              </a:r>
              <a:r>
                <a:rPr lang="en-US" sz="2100" dirty="0" smtClean="0">
                  <a:latin typeface="Comic Sans MS" panose="030F0702030302020204" pitchFamily="66" charset="0"/>
                </a:rPr>
                <a:t>2.6, </a:t>
              </a:r>
              <a:br>
                <a:rPr lang="en-US" sz="2100" dirty="0" smtClean="0">
                  <a:latin typeface="Comic Sans MS" panose="030F0702030302020204" pitchFamily="66" charset="0"/>
                </a:rPr>
              </a:br>
              <a:r>
                <a:rPr lang="en-US" sz="2100" dirty="0" smtClean="0">
                  <a:latin typeface="Comic Sans MS" panose="030F0702030302020204" pitchFamily="66" charset="0"/>
                </a:rPr>
                <a:t>2 </a:t>
              </a:r>
              <a:r>
                <a:rPr lang="en-US" sz="2400" dirty="0" smtClean="0"/>
                <a:t>÷ 20 – 0.1</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100" dirty="0">
                <a:latin typeface="Comic Sans MS" panose="030F0702030302020204" pitchFamily="66" charset="0"/>
              </a:endParaRPr>
            </a:p>
          </p:txBody>
        </p:sp>
      </p:grpSp>
      <p:graphicFrame>
        <p:nvGraphicFramePr>
          <p:cNvPr id="13" name="Table 12"/>
          <p:cNvGraphicFramePr>
            <a:graphicFrameLocks noGrp="1"/>
          </p:cNvGraphicFramePr>
          <p:nvPr>
            <p:extLst>
              <p:ext uri="{D42A27DB-BD31-4B8C-83A1-F6EECF244321}">
                <p14:modId xmlns:p14="http://schemas.microsoft.com/office/powerpoint/2010/main" val="4111736743"/>
              </p:ext>
            </p:extLst>
          </p:nvPr>
        </p:nvGraphicFramePr>
        <p:xfrm>
          <a:off x="395536" y="2492896"/>
          <a:ext cx="8216901" cy="828288"/>
        </p:xfrm>
        <a:graphic>
          <a:graphicData uri="http://schemas.openxmlformats.org/drawingml/2006/table">
            <a:tbl>
              <a:tblPr firstRow="1" bandRow="1">
                <a:tableStyleId>{5940675A-B579-460E-94D1-54222C63F5DA}</a:tableStyleId>
              </a:tblPr>
              <a:tblGrid>
                <a:gridCol w="2070418"/>
                <a:gridCol w="1449705"/>
                <a:gridCol w="1449705"/>
                <a:gridCol w="1449705"/>
                <a:gridCol w="1797368"/>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Length, x (mm)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15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20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30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Arial" panose="020B0604020202020204" pitchFamily="34" charset="0"/>
                          <a:cs typeface="Arial" panose="020B0604020202020204" pitchFamily="34" charset="0"/>
                        </a:rPr>
                        <a:t>40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965027" y="4195765"/>
            <a:ext cx="7495405" cy="2294038"/>
          </a:xfrm>
          <a:prstGeom prst="rect">
            <a:avLst/>
          </a:prstGeom>
        </p:spPr>
      </p:pic>
      <p:sp>
        <p:nvSpPr>
          <p:cNvPr id="16" name="Rectangle 15"/>
          <p:cNvSpPr/>
          <p:nvPr/>
        </p:nvSpPr>
        <p:spPr>
          <a:xfrm flipH="1">
            <a:off x="6158198" y="3459679"/>
            <a:ext cx="2548047" cy="646331"/>
          </a:xfrm>
          <a:prstGeom prst="rect">
            <a:avLst/>
          </a:prstGeom>
          <a:solidFill>
            <a:srgbClr val="FFEAE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Work out the frequency density for each class.</a:t>
            </a:r>
            <a:endParaRPr lang="en-US" dirty="0">
              <a:solidFill>
                <a:schemeClr val="tx1"/>
              </a:solidFill>
              <a:latin typeface="Arial" panose="020B0604020202020204" pitchFamily="34" charset="0"/>
              <a:cs typeface="Arial" panose="020B0604020202020204" pitchFamily="34" charset="0"/>
            </a:endParaRPr>
          </a:p>
        </p:txBody>
      </p:sp>
      <p:cxnSp>
        <p:nvCxnSpPr>
          <p:cNvPr id="5" name="Straight Connector 4"/>
          <p:cNvCxnSpPr>
            <a:stCxn id="16" idx="3"/>
          </p:cNvCxnSpPr>
          <p:nvPr/>
        </p:nvCxnSpPr>
        <p:spPr>
          <a:xfrm flipH="1" flipV="1">
            <a:off x="5364088" y="3717804"/>
            <a:ext cx="794110" cy="650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159402"/>
      </p:ext>
    </p:extLst>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a:t>14.4 – Drawing 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450</a:t>
            </a:r>
            <a:endParaRPr lang="en-GB" sz="1400" b="1" dirty="0">
              <a:latin typeface="Calibri" panose="020F0502020204030204" pitchFamily="34" charset="0"/>
            </a:endParaRPr>
          </a:p>
        </p:txBody>
      </p:sp>
      <p:sp>
        <p:nvSpPr>
          <p:cNvPr id="3" name="Rectangle 2"/>
          <p:cNvSpPr/>
          <p:nvPr/>
        </p:nvSpPr>
        <p:spPr>
          <a:xfrm>
            <a:off x="251519" y="1234495"/>
            <a:ext cx="8208913" cy="5493812"/>
          </a:xfrm>
          <a:prstGeom prst="rect">
            <a:avLst/>
          </a:prstGeom>
        </p:spPr>
        <p:txBody>
          <a:bodyPr wrap="square">
            <a:spAutoFit/>
          </a:bodyPr>
          <a:lstStyle/>
          <a:p>
            <a:pPr marL="457200" indent="-457200">
              <a:buClr>
                <a:srgbClr val="C00000"/>
              </a:buClr>
              <a:buFont typeface="+mj-lt"/>
              <a:buAutoNum type="arabicPeriod" startAt="4"/>
              <a:tabLst>
                <a:tab pos="914400" algn="l"/>
                <a:tab pos="2743200" algn="l"/>
              </a:tabLst>
            </a:pPr>
            <a:r>
              <a:rPr lang="en-US" sz="2800" dirty="0" smtClean="0">
                <a:latin typeface="Arial" panose="020B0604020202020204" pitchFamily="34" charset="0"/>
                <a:cs typeface="Arial" panose="020B0604020202020204" pitchFamily="34" charset="0"/>
              </a:rPr>
              <a:t>This table shows the times taken for 55 runners to complete a fun run.</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Draw a histogram for this data</a:t>
            </a:r>
            <a:r>
              <a:rPr lang="en-US" sz="2800" dirty="0" smtClean="0">
                <a:latin typeface="Arial" panose="020B0604020202020204" pitchFamily="34" charset="0"/>
                <a:cs typeface="Arial" panose="020B0604020202020204" pitchFamily="34" charset="0"/>
              </a:rPr>
              <a:t>.</a:t>
            </a:r>
          </a:p>
          <a:p>
            <a:pPr marL="457200" indent="-457200">
              <a:buClr>
                <a:srgbClr val="C00000"/>
              </a:buClr>
              <a:buFont typeface="+mj-lt"/>
              <a:buAutoNum type="arabicPeriod" startAt="4"/>
              <a:tabLst>
                <a:tab pos="914400" algn="l"/>
                <a:tab pos="2743200" algn="l"/>
              </a:tabLst>
            </a:pPr>
            <a:r>
              <a:rPr lang="en-US" sz="2800" dirty="0">
                <a:latin typeface="Arial" panose="020B0604020202020204" pitchFamily="34" charset="0"/>
                <a:cs typeface="Arial" panose="020B0604020202020204" pitchFamily="34" charset="0"/>
              </a:rPr>
              <a:t>This table contains data on the heights of 76 students</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300" dirty="0">
                <a:latin typeface="Arial" panose="020B0604020202020204" pitchFamily="34" charset="0"/>
                <a:cs typeface="Arial" panose="020B0604020202020204" pitchFamily="34" charset="0"/>
              </a:rPr>
              <a:t/>
            </a:r>
            <a:br>
              <a:rPr lang="en-US" sz="3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Draw a histogram </a:t>
            </a: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for </a:t>
            </a:r>
            <a:r>
              <a:rPr lang="en-US" sz="2800" dirty="0">
                <a:latin typeface="Arial" panose="020B0604020202020204" pitchFamily="34" charset="0"/>
                <a:cs typeface="Arial" panose="020B0604020202020204" pitchFamily="34" charset="0"/>
              </a:rPr>
              <a:t>this data</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1707048620"/>
              </p:ext>
            </p:extLst>
          </p:nvPr>
        </p:nvGraphicFramePr>
        <p:xfrm>
          <a:off x="323528" y="2240672"/>
          <a:ext cx="8556712" cy="843528"/>
        </p:xfrm>
        <a:graphic>
          <a:graphicData uri="http://schemas.openxmlformats.org/drawingml/2006/table">
            <a:tbl>
              <a:tblPr firstRow="1" bandRow="1">
                <a:tableStyleId>{5940675A-B579-460E-94D1-54222C63F5DA}</a:tableStyleId>
              </a:tblPr>
              <a:tblGrid>
                <a:gridCol w="2134071"/>
                <a:gridCol w="1494274"/>
                <a:gridCol w="1494274"/>
                <a:gridCol w="1581467"/>
                <a:gridCol w="1852626"/>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smtClean="0">
                          <a:latin typeface="Arial" panose="020B0604020202020204" pitchFamily="34" charset="0"/>
                          <a:cs typeface="Arial" panose="020B0604020202020204" pitchFamily="34" charset="0"/>
                        </a:rPr>
                        <a:t>Time, </a:t>
                      </a:r>
                      <a:r>
                        <a:rPr lang="en-US" sz="2100" b="1" i="1" dirty="0" smtClean="0">
                          <a:latin typeface="Arial" panose="020B0604020202020204" pitchFamily="34" charset="0"/>
                          <a:cs typeface="Arial" panose="020B0604020202020204" pitchFamily="34" charset="0"/>
                        </a:rPr>
                        <a:t>t</a:t>
                      </a:r>
                      <a:r>
                        <a:rPr lang="en-US" sz="2100" b="1" i="0" dirty="0" smtClean="0">
                          <a:latin typeface="Arial" panose="020B0604020202020204" pitchFamily="34" charset="0"/>
                          <a:cs typeface="Arial" panose="020B0604020202020204" pitchFamily="34" charset="0"/>
                        </a:rPr>
                        <a:t> (mins)</a:t>
                      </a:r>
                      <a:endParaRPr lang="en-US" sz="2100" b="1" dirty="0" smtClean="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40 &lt; </a:t>
                      </a:r>
                      <a:r>
                        <a:rPr lang="en-US" sz="2100" i="1" dirty="0"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 45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45 &lt; </a:t>
                      </a:r>
                      <a:r>
                        <a:rPr lang="en-US" sz="2100" i="1" dirty="0"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 50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50 &lt; </a:t>
                      </a:r>
                      <a:r>
                        <a:rPr lang="en-US" sz="2100" i="1" dirty="0"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 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60 &lt; </a:t>
                      </a:r>
                      <a:r>
                        <a:rPr lang="en-US" sz="2100" i="1" dirty="0" smtClean="0">
                          <a:latin typeface="Arial" panose="020B0604020202020204" pitchFamily="34" charset="0"/>
                          <a:cs typeface="Arial" panose="020B0604020202020204" pitchFamily="34" charset="0"/>
                        </a:rPr>
                        <a:t>t</a:t>
                      </a:r>
                      <a:r>
                        <a:rPr lang="en-US" sz="2100" dirty="0" smtClean="0">
                          <a:latin typeface="Arial" panose="020B0604020202020204" pitchFamily="34" charset="0"/>
                          <a:cs typeface="Arial" panose="020B0604020202020204" pitchFamily="34" charset="0"/>
                        </a:rPr>
                        <a:t> ≤ 80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100" b="1" dirty="0" smtClean="0">
                          <a:latin typeface="Arial" panose="020B0604020202020204" pitchFamily="34" charset="0"/>
                          <a:cs typeface="Arial" panose="020B0604020202020204" pitchFamily="34" charset="0"/>
                        </a:rPr>
                        <a:t>Frequency</a:t>
                      </a:r>
                      <a:endParaRPr lang="en-US" sz="21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4</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17</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12</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04982826"/>
              </p:ext>
            </p:extLst>
          </p:nvPr>
        </p:nvGraphicFramePr>
        <p:xfrm>
          <a:off x="323528" y="4509120"/>
          <a:ext cx="8469519" cy="1188720"/>
        </p:xfrm>
        <a:graphic>
          <a:graphicData uri="http://schemas.openxmlformats.org/drawingml/2006/table">
            <a:tbl>
              <a:tblPr firstRow="1" bandRow="1">
                <a:tableStyleId>{5940675A-B579-460E-94D1-54222C63F5DA}</a:tableStyleId>
              </a:tblPr>
              <a:tblGrid>
                <a:gridCol w="1751046"/>
                <a:gridCol w="1226081"/>
                <a:gridCol w="1226081"/>
                <a:gridCol w="1226081"/>
                <a:gridCol w="1520115"/>
                <a:gridCol w="1520115"/>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smtClean="0">
                          <a:latin typeface="Arial" panose="020B0604020202020204" pitchFamily="34" charset="0"/>
                          <a:cs typeface="Arial" panose="020B0604020202020204" pitchFamily="34" charset="0"/>
                        </a:rPr>
                        <a:t>Height, </a:t>
                      </a:r>
                      <a:r>
                        <a:rPr lang="en-US" sz="2200" b="1" i="1" dirty="0" smtClean="0">
                          <a:latin typeface="Arial" panose="020B0604020202020204" pitchFamily="34" charset="0"/>
                          <a:cs typeface="Arial" panose="020B0604020202020204" pitchFamily="34" charset="0"/>
                        </a:rPr>
                        <a:t>h</a:t>
                      </a:r>
                      <a:r>
                        <a:rPr lang="en-US" sz="2200" b="1" dirty="0" smtClean="0">
                          <a:latin typeface="Arial" panose="020B0604020202020204" pitchFamily="34" charset="0"/>
                          <a:cs typeface="Arial" panose="020B0604020202020204" pitchFamily="34" charset="0"/>
                        </a:rPr>
                        <a:t> (m)</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1.5 &lt; </a:t>
                      </a:r>
                      <a:r>
                        <a:rPr lang="en-US" sz="2200" i="1" dirty="0" smtClean="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 ≤ 1.52</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1.52 &lt; </a:t>
                      </a:r>
                      <a:r>
                        <a:rPr lang="en-US" sz="2200" i="1" dirty="0" smtClean="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 ≤ 1.55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1.55 &lt; </a:t>
                      </a:r>
                      <a:r>
                        <a:rPr lang="en-US" sz="2200" i="1" dirty="0" smtClean="0">
                          <a:latin typeface="Arial" panose="020B0604020202020204" pitchFamily="34" charset="0"/>
                          <a:cs typeface="Arial" panose="020B0604020202020204" pitchFamily="34" charset="0"/>
                        </a:rPr>
                        <a:t>x</a:t>
                      </a:r>
                      <a:r>
                        <a:rPr lang="en-US" sz="2200" dirty="0" smtClean="0">
                          <a:latin typeface="Arial" panose="020B0604020202020204" pitchFamily="34" charset="0"/>
                          <a:cs typeface="Arial" panose="020B0604020202020204" pitchFamily="34" charset="0"/>
                        </a:rPr>
                        <a:t> ≤ 1.60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1.60 &lt; </a:t>
                      </a:r>
                      <a:r>
                        <a:rPr lang="en-US" sz="2200" i="1" dirty="0" smtClean="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 ≤ 1.65</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smtClean="0">
                          <a:latin typeface="Arial" panose="020B0604020202020204" pitchFamily="34" charset="0"/>
                          <a:cs typeface="Arial" panose="020B0604020202020204" pitchFamily="34" charset="0"/>
                        </a:rPr>
                        <a:t>1.65 &lt; </a:t>
                      </a:r>
                      <a:r>
                        <a:rPr lang="en-US" sz="2200" i="1" dirty="0" smtClean="0">
                          <a:latin typeface="Arial" panose="020B0604020202020204" pitchFamily="34" charset="0"/>
                          <a:cs typeface="Arial" panose="020B0604020202020204" pitchFamily="34" charset="0"/>
                        </a:rPr>
                        <a:t>h</a:t>
                      </a:r>
                      <a:r>
                        <a:rPr lang="en-US" sz="2200" dirty="0" smtClean="0">
                          <a:latin typeface="Arial" panose="020B0604020202020204" pitchFamily="34" charset="0"/>
                          <a:cs typeface="Arial" panose="020B0604020202020204" pitchFamily="34" charset="0"/>
                        </a:rPr>
                        <a:t> ≤ 1.80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200" b="1" dirty="0" smtClean="0">
                          <a:latin typeface="Arial" panose="020B0604020202020204" pitchFamily="34" charset="0"/>
                          <a:cs typeface="Arial" panose="020B0604020202020204" pitchFamily="34" charset="0"/>
                        </a:rPr>
                        <a:t>Frequency</a:t>
                      </a:r>
                      <a:endParaRPr lang="en-US" sz="22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200" dirty="0" smtClean="0">
                          <a:latin typeface="Arial" panose="020B0604020202020204" pitchFamily="34" charset="0"/>
                          <a:cs typeface="Arial" panose="020B0604020202020204" pitchFamily="34" charset="0"/>
                        </a:rPr>
                        <a:t>4</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18</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25</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15</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dirty="0" smtClean="0">
                          <a:latin typeface="Arial" panose="020B0604020202020204" pitchFamily="34" charset="0"/>
                          <a:cs typeface="Arial" panose="020B0604020202020204" pitchFamily="34" charset="0"/>
                        </a:rPr>
                        <a:t>14</a:t>
                      </a:r>
                      <a:endParaRPr lang="en-US" sz="22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Rectangle 8"/>
          <p:cNvSpPr/>
          <p:nvPr/>
        </p:nvSpPr>
        <p:spPr>
          <a:xfrm flipH="1">
            <a:off x="3852341" y="5889466"/>
            <a:ext cx="4940705" cy="707886"/>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Use the midpoint of each class interval.</a:t>
            </a:r>
          </a:p>
        </p:txBody>
      </p:sp>
    </p:spTree>
    <p:extLst>
      <p:ext uri="{BB962C8B-B14F-4D97-AF65-F5344CB8AC3E}">
        <p14:creationId xmlns:p14="http://schemas.microsoft.com/office/powerpoint/2010/main" val="857258650"/>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439</a:t>
            </a:r>
            <a:endParaRPr lang="en-GB" sz="1400" b="1" dirty="0">
              <a:latin typeface="Calibri" panose="020F0502020204030204" pitchFamily="34" charset="0"/>
            </a:endParaRPr>
          </a:p>
        </p:txBody>
      </p:sp>
      <p:sp>
        <p:nvSpPr>
          <p:cNvPr id="3" name="Rectangle 2"/>
          <p:cNvSpPr/>
          <p:nvPr/>
        </p:nvSpPr>
        <p:spPr>
          <a:xfrm>
            <a:off x="251520" y="1196752"/>
            <a:ext cx="5256584" cy="5355312"/>
          </a:xfrm>
          <a:prstGeom prst="rect">
            <a:avLst/>
          </a:prstGeom>
        </p:spPr>
        <p:txBody>
          <a:bodyPr wrap="square">
            <a:spAutoFit/>
          </a:bodyPr>
          <a:lstStyle/>
          <a:p>
            <a:pPr>
              <a:buClr>
                <a:srgbClr val="C00000"/>
              </a:buClr>
              <a:tabLst>
                <a:tab pos="1079500" algn="l"/>
                <a:tab pos="2743200" algn="l"/>
              </a:tabLst>
            </a:pPr>
            <a:r>
              <a:rPr lang="en-US" sz="2850" b="1" dirty="0" smtClean="0">
                <a:solidFill>
                  <a:srgbClr val="0070C0"/>
                </a:solidFill>
                <a:latin typeface="Arial" panose="020B0604020202020204" pitchFamily="34" charset="0"/>
                <a:cs typeface="Arial" panose="020B0604020202020204" pitchFamily="34" charset="0"/>
              </a:rPr>
              <a:t>Numerical fluency</a:t>
            </a:r>
            <a:endParaRPr lang="en-US" sz="2850" b="1" dirty="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14400" algn="l"/>
                <a:tab pos="2743200" algn="l"/>
              </a:tabLst>
            </a:pPr>
            <a:r>
              <a:rPr lang="en-US" sz="2850" dirty="0" smtClean="0">
                <a:solidFill>
                  <a:srgbClr val="C00000"/>
                </a:solidFill>
                <a:latin typeface="Arial" panose="020B0604020202020204" pitchFamily="34" charset="0"/>
                <a:cs typeface="Arial" panose="020B0604020202020204" pitchFamily="34" charset="0"/>
              </a:rPr>
              <a:t>a.</a:t>
            </a:r>
            <a:r>
              <a:rPr lang="en-US" sz="2850" dirty="0" smtClean="0">
                <a:latin typeface="Arial" panose="020B0604020202020204" pitchFamily="34" charset="0"/>
                <a:cs typeface="Arial" panose="020B0604020202020204" pitchFamily="34" charset="0"/>
              </a:rPr>
              <a:t>	Write </a:t>
            </a:r>
            <a:r>
              <a:rPr lang="en-US" sz="2850" dirty="0">
                <a:latin typeface="Arial" panose="020B0604020202020204" pitchFamily="34" charset="0"/>
                <a:cs typeface="Arial" panose="020B0604020202020204" pitchFamily="34" charset="0"/>
              </a:rPr>
              <a:t>32 as a percentage </a:t>
            </a:r>
            <a:r>
              <a:rPr lang="en-US" sz="2850" dirty="0" smtClean="0">
                <a:latin typeface="Arial" panose="020B0604020202020204" pitchFamily="34" charset="0"/>
                <a:cs typeface="Arial" panose="020B0604020202020204" pitchFamily="34" charset="0"/>
              </a:rPr>
              <a:t>	of </a:t>
            </a:r>
            <a:r>
              <a:rPr lang="en-US" sz="2850" dirty="0">
                <a:latin typeface="Arial" panose="020B0604020202020204" pitchFamily="34" charset="0"/>
                <a:cs typeface="Arial" panose="020B0604020202020204" pitchFamily="34" charset="0"/>
              </a:rPr>
              <a:t>640. </a:t>
            </a:r>
            <a:endParaRPr lang="en-US" sz="285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914400" algn="l"/>
                <a:tab pos="2743200" algn="l"/>
              </a:tabLst>
            </a:pPr>
            <a:r>
              <a:rPr lang="en-US" sz="2850" dirty="0" smtClean="0">
                <a:latin typeface="Arial" panose="020B0604020202020204" pitchFamily="34" charset="0"/>
                <a:cs typeface="Arial" panose="020B0604020202020204" pitchFamily="34" charset="0"/>
              </a:rPr>
              <a:t>Work </a:t>
            </a:r>
            <a:r>
              <a:rPr lang="en-US" sz="2850" dirty="0">
                <a:latin typeface="Arial" panose="020B0604020202020204" pitchFamily="34" charset="0"/>
                <a:cs typeface="Arial" panose="020B0604020202020204" pitchFamily="34" charset="0"/>
              </a:rPr>
              <a:t>out 10% of </a:t>
            </a:r>
            <a:r>
              <a:rPr lang="en-US" sz="2850" dirty="0" smtClean="0">
                <a:latin typeface="Arial" panose="020B0604020202020204" pitchFamily="34" charset="0"/>
                <a:cs typeface="Arial" panose="020B0604020202020204" pitchFamily="34" charset="0"/>
              </a:rPr>
              <a:t>1120.</a:t>
            </a:r>
          </a:p>
          <a:p>
            <a:pPr marL="971550" lvl="1" indent="-514350">
              <a:buClr>
                <a:srgbClr val="C00000"/>
              </a:buClr>
              <a:buFont typeface="+mj-lt"/>
              <a:buAutoNum type="alphaLcPeriod" startAt="2"/>
              <a:tabLst>
                <a:tab pos="914400" algn="l"/>
                <a:tab pos="2743200" algn="l"/>
              </a:tabLst>
            </a:pPr>
            <a:r>
              <a:rPr lang="en-US" sz="2850" dirty="0" smtClean="0">
                <a:latin typeface="Arial" panose="020B0604020202020204" pitchFamily="34" charset="0"/>
                <a:cs typeface="Arial" panose="020B0604020202020204" pitchFamily="34" charset="0"/>
              </a:rPr>
              <a:t>Work </a:t>
            </a:r>
            <a:r>
              <a:rPr lang="en-US" sz="2850" dirty="0">
                <a:latin typeface="Arial" panose="020B0604020202020204" pitchFamily="34" charset="0"/>
                <a:cs typeface="Arial" panose="020B0604020202020204" pitchFamily="34" charset="0"/>
              </a:rPr>
              <a:t>out 20% of 250.</a:t>
            </a:r>
          </a:p>
          <a:p>
            <a:pPr marL="457200" indent="-457200">
              <a:buClr>
                <a:srgbClr val="C00000"/>
              </a:buClr>
              <a:buFont typeface="+mj-lt"/>
              <a:buAutoNum type="arabicPeriod"/>
              <a:tabLst>
                <a:tab pos="1079500" algn="l"/>
                <a:tab pos="2743200" algn="l"/>
              </a:tabLst>
            </a:pPr>
            <a:r>
              <a:rPr lang="en-US" sz="2850" dirty="0" smtClean="0">
                <a:latin typeface="Arial" panose="020B0604020202020204" pitchFamily="34" charset="0"/>
                <a:cs typeface="Arial" panose="020B0604020202020204" pitchFamily="34" charset="0"/>
              </a:rPr>
              <a:t>Divide </a:t>
            </a:r>
            <a:r>
              <a:rPr lang="en-US" sz="2850" dirty="0">
                <a:latin typeface="Arial" panose="020B0604020202020204" pitchFamily="34" charset="0"/>
                <a:cs typeface="Arial" panose="020B0604020202020204" pitchFamily="34" charset="0"/>
              </a:rPr>
              <a:t>30 people in the ratio 1:5.</a:t>
            </a:r>
          </a:p>
          <a:p>
            <a:pPr marL="457200" indent="-457200">
              <a:buClr>
                <a:srgbClr val="C00000"/>
              </a:buClr>
              <a:buFont typeface="+mj-lt"/>
              <a:buAutoNum type="arabicPeriod"/>
              <a:tabLst>
                <a:tab pos="1079500" algn="l"/>
                <a:tab pos="2743200" algn="l"/>
              </a:tabLst>
            </a:pPr>
            <a:r>
              <a:rPr lang="en-US" sz="2850" dirty="0" smtClean="0">
                <a:latin typeface="Arial" panose="020B0604020202020204" pitchFamily="34" charset="0"/>
                <a:cs typeface="Arial" panose="020B0604020202020204" pitchFamily="34" charset="0"/>
              </a:rPr>
              <a:t>A </a:t>
            </a:r>
            <a:r>
              <a:rPr lang="en-US" sz="2850" dirty="0">
                <a:latin typeface="Arial" panose="020B0604020202020204" pitchFamily="34" charset="0"/>
                <a:cs typeface="Arial" panose="020B0604020202020204" pitchFamily="34" charset="0"/>
              </a:rPr>
              <a:t>group of people is divided in the ratio 2:7. There are 18 people in the smaller group. How many people are there altogether?</a:t>
            </a:r>
            <a:endParaRPr lang="pl-PL" sz="2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0461976"/>
      </p:ext>
    </p:extLst>
  </p:cSld>
  <p:clrMapOvr>
    <a:masterClrMapping/>
  </p:clrMapOvr>
  <p:transition advClick="0"/>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a:t>14.4 – Drawing 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450</a:t>
            </a:r>
            <a:endParaRPr lang="en-GB" sz="1400" b="1" dirty="0">
              <a:latin typeface="Calibri" panose="020F0502020204030204" pitchFamily="34" charset="0"/>
            </a:endParaRPr>
          </a:p>
        </p:txBody>
      </p:sp>
      <p:grpSp>
        <p:nvGrpSpPr>
          <p:cNvPr id="10" name="Group 9"/>
          <p:cNvGrpSpPr/>
          <p:nvPr/>
        </p:nvGrpSpPr>
        <p:grpSpPr>
          <a:xfrm>
            <a:off x="305905" y="1268760"/>
            <a:ext cx="5130191" cy="5363145"/>
            <a:chOff x="3483872" y="1089031"/>
            <a:chExt cx="5264592" cy="5363145"/>
          </a:xfrm>
        </p:grpSpPr>
        <p:sp>
          <p:nvSpPr>
            <p:cNvPr id="11" name="Round Diagonal Corner Rectangle 10"/>
            <p:cNvSpPr/>
            <p:nvPr/>
          </p:nvSpPr>
          <p:spPr>
            <a:xfrm>
              <a:off x="3491880" y="1141528"/>
              <a:ext cx="5256584" cy="5223598"/>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 Diagonal Corner Rectangle 11"/>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6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3" name="Rectangle 12"/>
            <p:cNvSpPr/>
            <p:nvPr/>
          </p:nvSpPr>
          <p:spPr>
            <a:xfrm>
              <a:off x="3563889" y="1666250"/>
              <a:ext cx="5095139" cy="4785926"/>
            </a:xfrm>
            <a:prstGeom prst="rect">
              <a:avLst/>
            </a:prstGeom>
          </p:spPr>
          <p:txBody>
            <a:bodyPr wrap="square">
              <a:spAutoFit/>
            </a:bodyPr>
            <a:lstStyle/>
            <a:p>
              <a:pPr>
                <a:spcAft>
                  <a:spcPts val="0"/>
                </a:spcAft>
                <a:tabLst>
                  <a:tab pos="4972050" algn="r"/>
                </a:tabLst>
              </a:pPr>
              <a:r>
                <a:rPr lang="en-US" sz="2100" dirty="0"/>
                <a:t>Fred did a survey on the areas of pictures in a newspaper. The table gives information about the areas</a:t>
              </a:r>
              <a:r>
                <a:rPr lang="en-US" sz="2100" dirty="0" smtClean="0"/>
                <a:t>.</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r>
                <a:rPr lang="en-US" sz="2100" dirty="0" smtClean="0"/>
                <a:t/>
              </a:r>
              <a:br>
                <a:rPr lang="en-US" sz="2100" dirty="0" smtClean="0"/>
              </a:br>
              <a:endParaRPr lang="en-US" sz="3200" dirty="0"/>
            </a:p>
            <a:p>
              <a:pPr marL="342900" indent="-342900">
                <a:spcAft>
                  <a:spcPts val="0"/>
                </a:spcAft>
                <a:buClr>
                  <a:srgbClr val="C00000"/>
                </a:buClr>
                <a:buFont typeface="+mj-lt"/>
                <a:buAutoNum type="alphaLcPeriod"/>
                <a:tabLst>
                  <a:tab pos="4972050" algn="r"/>
                </a:tabLst>
              </a:pPr>
              <a:r>
                <a:rPr lang="en-US" sz="2100" dirty="0" smtClean="0"/>
                <a:t>Work </a:t>
              </a:r>
              <a:r>
                <a:rPr lang="en-US" sz="2100" dirty="0"/>
                <a:t>out an estimate for the mean area of a picture. </a:t>
              </a:r>
              <a:r>
                <a:rPr lang="en-US" sz="2100" dirty="0" smtClean="0"/>
                <a:t>	</a:t>
              </a:r>
              <a:r>
                <a:rPr lang="en-US" sz="2100" b="1" dirty="0" smtClean="0"/>
                <a:t>(</a:t>
              </a:r>
              <a:r>
                <a:rPr lang="en-US" sz="2100" b="1" dirty="0"/>
                <a:t>4 marks)</a:t>
              </a:r>
            </a:p>
            <a:p>
              <a:pPr marL="342900" indent="-342900">
                <a:spcAft>
                  <a:spcPts val="0"/>
                </a:spcAft>
                <a:buClr>
                  <a:srgbClr val="C00000"/>
                </a:buClr>
                <a:buFont typeface="+mj-lt"/>
                <a:buAutoNum type="alphaLcPeriod"/>
                <a:tabLst>
                  <a:tab pos="4972050" algn="r"/>
                </a:tabLst>
              </a:pPr>
              <a:r>
                <a:rPr lang="en-US" sz="2100" dirty="0" smtClean="0"/>
                <a:t>Draw </a:t>
              </a:r>
              <a:r>
                <a:rPr lang="en-US" sz="2100" dirty="0"/>
                <a:t>a histogram for the information given in the table. </a:t>
              </a:r>
              <a:r>
                <a:rPr lang="en-US" sz="2100" dirty="0" smtClean="0"/>
                <a:t>	</a:t>
              </a:r>
              <a:r>
                <a:rPr lang="en-US" sz="2100" b="1" dirty="0" smtClean="0"/>
                <a:t>(</a:t>
              </a:r>
              <a:r>
                <a:rPr lang="en-US" sz="2100" b="1" dirty="0"/>
                <a:t>3 marks)</a:t>
              </a:r>
            </a:p>
            <a:p>
              <a:pPr algn="r">
                <a:spcAft>
                  <a:spcPts val="0"/>
                </a:spcAft>
                <a:buClr>
                  <a:srgbClr val="C00000"/>
                </a:buClr>
                <a:tabLst>
                  <a:tab pos="4972050" algn="r"/>
                </a:tabLst>
              </a:pPr>
              <a:r>
                <a:rPr lang="en-US" sz="2100" i="1" dirty="0" smtClean="0"/>
                <a:t>Nov </a:t>
              </a:r>
              <a:r>
                <a:rPr lang="en-US" sz="2100" i="1" dirty="0"/>
                <a:t>2005, </a:t>
              </a:r>
              <a:r>
                <a:rPr lang="en-US" sz="2100" i="1" dirty="0" smtClean="0"/>
                <a:t>Q10, </a:t>
              </a:r>
              <a:r>
                <a:rPr lang="en-US" sz="2100" i="1" dirty="0"/>
                <a:t>5525/06J</a:t>
              </a:r>
              <a:endParaRPr lang="en-US" sz="2100" b="1" i="1" dirty="0"/>
            </a:p>
          </p:txBody>
        </p:sp>
      </p:gr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16" name="Rectangle 15"/>
          <p:cNvSpPr/>
          <p:nvPr/>
        </p:nvSpPr>
        <p:spPr>
          <a:xfrm flipH="1">
            <a:off x="5580111" y="5397023"/>
            <a:ext cx="3172014" cy="120032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a:solidFill>
                  <a:schemeClr val="tx1"/>
                </a:solidFill>
                <a:latin typeface="Arial" panose="020B0604020202020204" pitchFamily="34" charset="0"/>
                <a:cs typeface="Arial" panose="020B0604020202020204" pitchFamily="34" charset="0"/>
              </a:rPr>
              <a:t>Exam hint</a:t>
            </a:r>
          </a:p>
          <a:p>
            <a:r>
              <a:rPr lang="en-US" sz="2400" dirty="0">
                <a:solidFill>
                  <a:schemeClr val="tx1"/>
                </a:solidFill>
                <a:latin typeface="Arial" panose="020B0604020202020204" pitchFamily="34" charset="0"/>
                <a:cs typeface="Arial" panose="020B0604020202020204" pitchFamily="34" charset="0"/>
              </a:rPr>
              <a:t>Use the midpoint of each class interval.</a:t>
            </a:r>
          </a:p>
        </p:txBody>
      </p:sp>
      <p:graphicFrame>
        <p:nvGraphicFramePr>
          <p:cNvPr id="17" name="Table 16"/>
          <p:cNvGraphicFramePr>
            <a:graphicFrameLocks noGrp="1"/>
          </p:cNvGraphicFramePr>
          <p:nvPr>
            <p:extLst>
              <p:ext uri="{D42A27DB-BD31-4B8C-83A1-F6EECF244321}">
                <p14:modId xmlns:p14="http://schemas.microsoft.com/office/powerpoint/2010/main" val="3892838794"/>
              </p:ext>
            </p:extLst>
          </p:nvPr>
        </p:nvGraphicFramePr>
        <p:xfrm>
          <a:off x="383879" y="2887960"/>
          <a:ext cx="4965063" cy="1981200"/>
        </p:xfrm>
        <a:graphic>
          <a:graphicData uri="http://schemas.openxmlformats.org/drawingml/2006/table">
            <a:tbl>
              <a:tblPr firstRow="1" bandRow="1">
                <a:tableStyleId>{5940675A-B579-460E-94D1-54222C63F5DA}</a:tableStyleId>
              </a:tblPr>
              <a:tblGrid>
                <a:gridCol w="2603945"/>
                <a:gridCol w="2361118"/>
              </a:tblGrid>
              <a:tr h="331237">
                <a:tc>
                  <a:txBody>
                    <a:bodyPr/>
                    <a:lstStyle/>
                    <a:p>
                      <a:pPr algn="ctr"/>
                      <a:r>
                        <a:rPr lang="en-US" sz="2000" b="1" i="0" dirty="0" smtClean="0">
                          <a:latin typeface="Arial" panose="020B0604020202020204" pitchFamily="34" charset="0"/>
                          <a:cs typeface="Arial" panose="020B0604020202020204" pitchFamily="34" charset="0"/>
                        </a:rPr>
                        <a:t>Area, </a:t>
                      </a:r>
                      <a:r>
                        <a:rPr lang="en-US" sz="2000" b="1" i="1" dirty="0" smtClean="0">
                          <a:latin typeface="Arial" panose="020B0604020202020204" pitchFamily="34" charset="0"/>
                          <a:cs typeface="Arial" panose="020B0604020202020204" pitchFamily="34" charset="0"/>
                        </a:rPr>
                        <a:t>A</a:t>
                      </a:r>
                      <a:r>
                        <a:rPr lang="en-US" sz="2000" b="1" i="0" dirty="0" smtClean="0">
                          <a:latin typeface="Arial" panose="020B0604020202020204" pitchFamily="34" charset="0"/>
                          <a:cs typeface="Arial" panose="020B0604020202020204" pitchFamily="34" charset="0"/>
                        </a:rPr>
                        <a:t> (cm</a:t>
                      </a:r>
                      <a:r>
                        <a:rPr lang="en-US" sz="2000" b="1" i="0" baseline="30000" dirty="0" smtClean="0">
                          <a:latin typeface="Arial" panose="020B0604020202020204" pitchFamily="34" charset="0"/>
                          <a:cs typeface="Arial" panose="020B0604020202020204" pitchFamily="34" charset="0"/>
                        </a:rPr>
                        <a:t>2</a:t>
                      </a:r>
                      <a:r>
                        <a:rPr lang="en-US" sz="2000" b="1" i="0" dirty="0" smtClean="0">
                          <a:latin typeface="Arial" panose="020B0604020202020204" pitchFamily="34" charset="0"/>
                          <a:cs typeface="Arial" panose="020B0604020202020204" pitchFamily="34" charset="0"/>
                        </a:rPr>
                        <a:t>)</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31237">
                <a:tc>
                  <a:txBody>
                    <a:bodyPr/>
                    <a:lstStyle/>
                    <a:p>
                      <a:pPr algn="ctr"/>
                      <a:r>
                        <a:rPr lang="en-US" sz="2000" dirty="0" smtClean="0">
                          <a:latin typeface="Arial" panose="020B0604020202020204" pitchFamily="34" charset="0"/>
                          <a:cs typeface="Arial" panose="020B0604020202020204" pitchFamily="34" charset="0"/>
                        </a:rPr>
                        <a:t>0 &lt; </a:t>
                      </a:r>
                      <a:r>
                        <a:rPr lang="en-US" sz="2000" i="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1237">
                <a:tc>
                  <a:txBody>
                    <a:bodyPr/>
                    <a:lstStyle/>
                    <a:p>
                      <a:pPr algn="ctr"/>
                      <a:r>
                        <a:rPr lang="en-US" sz="2000" dirty="0" smtClean="0">
                          <a:latin typeface="Arial" panose="020B0604020202020204" pitchFamily="34" charset="0"/>
                          <a:cs typeface="Arial" panose="020B0604020202020204" pitchFamily="34" charset="0"/>
                        </a:rPr>
                        <a:t>10 &lt; </a:t>
                      </a:r>
                      <a:r>
                        <a:rPr lang="en-US" sz="2000" i="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 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1237">
                <a:tc>
                  <a:txBody>
                    <a:bodyPr/>
                    <a:lstStyle/>
                    <a:p>
                      <a:pPr algn="ctr"/>
                      <a:r>
                        <a:rPr lang="en-US" sz="2000" dirty="0" smtClean="0">
                          <a:latin typeface="Arial" panose="020B0604020202020204" pitchFamily="34" charset="0"/>
                          <a:cs typeface="Arial" panose="020B0604020202020204" pitchFamily="34" charset="0"/>
                        </a:rPr>
                        <a:t>25 &lt; </a:t>
                      </a:r>
                      <a:r>
                        <a:rPr lang="en-US" sz="2000" i="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 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1237">
                <a:tc>
                  <a:txBody>
                    <a:bodyPr/>
                    <a:lstStyle/>
                    <a:p>
                      <a:pPr algn="ctr"/>
                      <a:r>
                        <a:rPr lang="en-US" sz="2000" dirty="0" smtClean="0">
                          <a:latin typeface="Arial" panose="020B0604020202020204" pitchFamily="34" charset="0"/>
                          <a:cs typeface="Arial" panose="020B0604020202020204" pitchFamily="34" charset="0"/>
                        </a:rPr>
                        <a:t>40 &lt; </a:t>
                      </a:r>
                      <a:r>
                        <a:rPr lang="en-US" sz="2000" i="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976415359"/>
      </p:ext>
    </p:extLst>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14.5 – Interpreting Histograms</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449</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07869892"/>
              </p:ext>
            </p:extLst>
          </p:nvPr>
        </p:nvGraphicFramePr>
        <p:xfrm>
          <a:off x="251518" y="1268760"/>
          <a:ext cx="8568952" cy="4733445"/>
        </p:xfrm>
        <a:graphic>
          <a:graphicData uri="http://schemas.openxmlformats.org/drawingml/2006/table">
            <a:tbl>
              <a:tblPr firstRow="1" bandRow="1">
                <a:effectLst/>
                <a:tableStyleId>{5940675A-B579-460E-94D1-54222C63F5DA}</a:tableStyleId>
              </a:tblPr>
              <a:tblGrid>
                <a:gridCol w="2142238"/>
                <a:gridCol w="882100"/>
                <a:gridCol w="5544614"/>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410933">
                <a:tc gridSpan="2">
                  <a:txBody>
                    <a:bodyPr/>
                    <a:lstStyle/>
                    <a:p>
                      <a:pPr marL="342900" indent="-3429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Interpreting histograms.</a:t>
                      </a:r>
                      <a:endParaRPr lang="en-US" sz="3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600" dirty="0" smtClean="0">
                          <a:latin typeface="Arial" panose="020B0604020202020204" pitchFamily="34" charset="0"/>
                          <a:cs typeface="Arial" panose="020B0604020202020204" pitchFamily="34" charset="0"/>
                        </a:rPr>
                        <a:t>Reading accurately from statistical diagrams is important to draw accurate conclusions.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1262957">
                <a:tc gridSpan="3">
                  <a:txBody>
                    <a:bodyPr/>
                    <a:lstStyle/>
                    <a:p>
                      <a:pPr marL="0" indent="0">
                        <a:buFont typeface="Arial" panose="020B0604020202020204" pitchFamily="34" charset="0"/>
                        <a:buNone/>
                      </a:pPr>
                      <a:r>
                        <a:rPr lang="en-US" sz="3200" baseline="0" dirty="0" smtClean="0">
                          <a:latin typeface="Arial" panose="020B0604020202020204" pitchFamily="34" charset="0"/>
                          <a:cs typeface="Arial" panose="020B0604020202020204" pitchFamily="34" charset="0"/>
                        </a:rPr>
                        <a:t>What fraction of a set of data is greater than the median?</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295396"/>
      </p:ext>
    </p:extLst>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450</a:t>
            </a:r>
            <a:endParaRPr lang="en-GB" sz="1400" b="1" dirty="0">
              <a:latin typeface="Calibri" panose="020F0502020204030204" pitchFamily="34" charset="0"/>
            </a:endParaRPr>
          </a:p>
        </p:txBody>
      </p:sp>
      <p:sp>
        <p:nvSpPr>
          <p:cNvPr id="3" name="Rectangle 2"/>
          <p:cNvSpPr/>
          <p:nvPr/>
        </p:nvSpPr>
        <p:spPr>
          <a:xfrm>
            <a:off x="251519" y="1234495"/>
            <a:ext cx="8136905" cy="3539430"/>
          </a:xfrm>
          <a:prstGeom prst="rect">
            <a:avLst/>
          </a:prstGeom>
        </p:spPr>
        <p:txBody>
          <a:bodyPr wrap="square">
            <a:spAutoFit/>
          </a:bodyPr>
          <a:lstStyle/>
          <a:p>
            <a:pPr marL="514350" indent="-514350">
              <a:buClr>
                <a:srgbClr val="C00000"/>
              </a:buClr>
              <a:buFont typeface="+mj-lt"/>
              <a:buAutoNum type="arabicPeriod"/>
              <a:tabLst>
                <a:tab pos="914400" algn="l"/>
                <a:tab pos="2743200" algn="l"/>
              </a:tabLst>
            </a:pPr>
            <a:r>
              <a:rPr lang="en-US" sz="2800" dirty="0">
                <a:latin typeface="Arial" panose="020B0604020202020204" pitchFamily="34" charset="0"/>
                <a:cs typeface="Arial" panose="020B0604020202020204" pitchFamily="34" charset="0"/>
              </a:rPr>
              <a:t>The masses of 80 apples are recorded in a table</a:t>
            </a:r>
            <a:r>
              <a:rPr lang="en-US" sz="2800" dirty="0" smtClean="0">
                <a:latin typeface="Arial" panose="020B0604020202020204" pitchFamily="34" charset="0"/>
                <a:cs typeface="Arial" panose="020B0604020202020204" pitchFamily="34" charset="0"/>
              </a:rPr>
              <a:t>.</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800" dirty="0">
                <a:latin typeface="Arial" panose="020B0604020202020204" pitchFamily="34" charset="0"/>
                <a:cs typeface="Arial" panose="020B0604020202020204" pitchFamily="34" charset="0"/>
              </a:rPr>
              <a:t>Work out an estimate for the mean mass, </a:t>
            </a:r>
            <a:endParaRPr lang="en-US" sz="280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800" dirty="0" smtClean="0">
                <a:latin typeface="Arial" panose="020B0604020202020204" pitchFamily="34" charset="0"/>
                <a:cs typeface="Arial" panose="020B0604020202020204" pitchFamily="34" charset="0"/>
              </a:rPr>
              <a:t>Find </a:t>
            </a:r>
            <a:r>
              <a:rPr lang="en-US" sz="2800" dirty="0">
                <a:latin typeface="Arial" panose="020B0604020202020204" pitchFamily="34" charset="0"/>
                <a:cs typeface="Arial" panose="020B0604020202020204" pitchFamily="34" charset="0"/>
              </a:rPr>
              <a:t>the class interval that contains the median.</a:t>
            </a:r>
          </a:p>
        </p:txBody>
      </p:sp>
      <p:graphicFrame>
        <p:nvGraphicFramePr>
          <p:cNvPr id="7" name="Table 6"/>
          <p:cNvGraphicFramePr>
            <a:graphicFrameLocks noGrp="1"/>
          </p:cNvGraphicFramePr>
          <p:nvPr>
            <p:extLst>
              <p:ext uri="{D42A27DB-BD31-4B8C-83A1-F6EECF244321}">
                <p14:modId xmlns:p14="http://schemas.microsoft.com/office/powerpoint/2010/main" val="1347993192"/>
              </p:ext>
            </p:extLst>
          </p:nvPr>
        </p:nvGraphicFramePr>
        <p:xfrm>
          <a:off x="323528" y="2204864"/>
          <a:ext cx="8064897" cy="1143000"/>
        </p:xfrm>
        <a:graphic>
          <a:graphicData uri="http://schemas.openxmlformats.org/drawingml/2006/table">
            <a:tbl>
              <a:tblPr firstRow="1" bandRow="1">
                <a:tableStyleId>{5940675A-B579-460E-94D1-54222C63F5DA}</a:tableStyleId>
              </a:tblPr>
              <a:tblGrid>
                <a:gridCol w="2032118"/>
                <a:gridCol w="1422887"/>
                <a:gridCol w="1422887"/>
                <a:gridCol w="1422887"/>
                <a:gridCol w="1764118"/>
              </a:tblGrid>
              <a:tr h="4320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smtClean="0">
                          <a:latin typeface="Arial" panose="020B0604020202020204" pitchFamily="34" charset="0"/>
                          <a:cs typeface="Arial" panose="020B0604020202020204" pitchFamily="34" charset="0"/>
                        </a:rPr>
                        <a:t>Mass, </a:t>
                      </a:r>
                      <a:r>
                        <a:rPr lang="en-US" sz="2100" b="1" i="1" dirty="0" smtClean="0">
                          <a:latin typeface="Arial" panose="020B0604020202020204" pitchFamily="34" charset="0"/>
                          <a:cs typeface="Arial" panose="020B0604020202020204" pitchFamily="34" charset="0"/>
                        </a:rPr>
                        <a:t>m</a:t>
                      </a:r>
                      <a:r>
                        <a:rPr lang="en-US" sz="2100" b="1" dirty="0" smtClean="0">
                          <a:latin typeface="Arial" panose="020B0604020202020204" pitchFamily="34" charset="0"/>
                          <a:cs typeface="Arial" panose="020B0604020202020204" pitchFamily="34" charset="0"/>
                        </a:rPr>
                        <a:t> (grams)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100 &lt; </a:t>
                      </a:r>
                      <a:r>
                        <a:rPr lang="en-US" sz="2100" i="1" dirty="0" smtClean="0">
                          <a:latin typeface="Arial" panose="020B0604020202020204" pitchFamily="34" charset="0"/>
                          <a:cs typeface="Arial" panose="020B0604020202020204" pitchFamily="34" charset="0"/>
                        </a:rPr>
                        <a:t>m</a:t>
                      </a:r>
                      <a:r>
                        <a:rPr lang="en-US" sz="2100" dirty="0" smtClean="0">
                          <a:latin typeface="Arial" panose="020B0604020202020204" pitchFamily="34" charset="0"/>
                          <a:cs typeface="Arial" panose="020B0604020202020204" pitchFamily="34" charset="0"/>
                        </a:rPr>
                        <a:t> ≤ 110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110 &lt; </a:t>
                      </a:r>
                      <a:r>
                        <a:rPr lang="en-US" sz="2100" i="1" dirty="0" smtClean="0">
                          <a:latin typeface="Arial" panose="020B0604020202020204" pitchFamily="34" charset="0"/>
                          <a:cs typeface="Arial" panose="020B0604020202020204" pitchFamily="34" charset="0"/>
                        </a:rPr>
                        <a:t>h</a:t>
                      </a:r>
                      <a:r>
                        <a:rPr lang="en-US" sz="2100" dirty="0" smtClean="0">
                          <a:latin typeface="Arial" panose="020B0604020202020204" pitchFamily="34" charset="0"/>
                          <a:cs typeface="Arial" panose="020B0604020202020204" pitchFamily="34" charset="0"/>
                        </a:rPr>
                        <a:t> ≤ 120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120 &lt; </a:t>
                      </a:r>
                      <a:r>
                        <a:rPr lang="en-US" sz="2100" i="1" dirty="0" smtClean="0">
                          <a:latin typeface="Arial" panose="020B0604020202020204" pitchFamily="34" charset="0"/>
                          <a:cs typeface="Arial" panose="020B0604020202020204" pitchFamily="34" charset="0"/>
                        </a:rPr>
                        <a:t>x</a:t>
                      </a:r>
                      <a:r>
                        <a:rPr lang="en-US" sz="2100" dirty="0" smtClean="0">
                          <a:latin typeface="Arial" panose="020B0604020202020204" pitchFamily="34" charset="0"/>
                          <a:cs typeface="Arial" panose="020B0604020202020204" pitchFamily="34" charset="0"/>
                        </a:rPr>
                        <a:t> ≤ 130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100" dirty="0" smtClean="0">
                          <a:latin typeface="Arial" panose="020B0604020202020204" pitchFamily="34" charset="0"/>
                          <a:cs typeface="Arial" panose="020B0604020202020204" pitchFamily="34" charset="0"/>
                        </a:rPr>
                        <a:t>130 &lt; </a:t>
                      </a:r>
                      <a:r>
                        <a:rPr lang="en-US" sz="2100" i="1" dirty="0" smtClean="0">
                          <a:latin typeface="Arial" panose="020B0604020202020204" pitchFamily="34" charset="0"/>
                          <a:cs typeface="Arial" panose="020B0604020202020204" pitchFamily="34" charset="0"/>
                        </a:rPr>
                        <a:t>h</a:t>
                      </a:r>
                      <a:r>
                        <a:rPr lang="en-US" sz="2100" dirty="0" smtClean="0">
                          <a:latin typeface="Arial" panose="020B0604020202020204" pitchFamily="34" charset="0"/>
                          <a:cs typeface="Arial" panose="020B0604020202020204" pitchFamily="34" charset="0"/>
                        </a:rPr>
                        <a:t> ≤ 140</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100" b="1" dirty="0" smtClean="0">
                          <a:latin typeface="Arial" panose="020B0604020202020204" pitchFamily="34" charset="0"/>
                          <a:cs typeface="Arial" panose="020B0604020202020204" pitchFamily="34" charset="0"/>
                        </a:rPr>
                        <a:t>Frequency</a:t>
                      </a:r>
                      <a:endParaRPr lang="en-US" sz="21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16</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13</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8" name="Rectangle 7"/>
          <p:cNvSpPr/>
          <p:nvPr/>
        </p:nvSpPr>
        <p:spPr>
          <a:xfrm>
            <a:off x="251519" y="4741382"/>
            <a:ext cx="8136905" cy="178396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Delay 9"/>
          <p:cNvSpPr/>
          <p:nvPr/>
        </p:nvSpPr>
        <p:spPr>
          <a:xfrm flipH="1">
            <a:off x="8527387" y="1196752"/>
            <a:ext cx="365093" cy="5369378"/>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436365"/>
      </p:ext>
    </p:extLst>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450</a:t>
            </a:r>
            <a:endParaRPr lang="en-GB" sz="1400" b="1" dirty="0">
              <a:latin typeface="Calibri" panose="020F0502020204030204" pitchFamily="34" charset="0"/>
            </a:endParaRPr>
          </a:p>
        </p:txBody>
      </p:sp>
      <p:sp>
        <p:nvSpPr>
          <p:cNvPr id="3" name="Rectangle 2"/>
          <p:cNvSpPr/>
          <p:nvPr/>
        </p:nvSpPr>
        <p:spPr>
          <a:xfrm>
            <a:off x="251519" y="1234495"/>
            <a:ext cx="5256585" cy="2862322"/>
          </a:xfrm>
          <a:prstGeom prst="rect">
            <a:avLst/>
          </a:prstGeom>
        </p:spPr>
        <p:txBody>
          <a:bodyPr wrap="square">
            <a:spAutoFit/>
          </a:bodyPr>
          <a:lstStyle/>
          <a:p>
            <a:pPr marL="342900" indent="-342900">
              <a:buClr>
                <a:srgbClr val="C00000"/>
              </a:buClr>
              <a:buFont typeface="+mj-lt"/>
              <a:buAutoNum type="arabicPeriod" startAt="2"/>
              <a:tabLst>
                <a:tab pos="914400" algn="l"/>
                <a:tab pos="2743200" algn="l"/>
              </a:tabLst>
            </a:pPr>
            <a:r>
              <a:rPr lang="en-US" sz="2000" b="1" dirty="0">
                <a:solidFill>
                  <a:srgbClr val="C00000"/>
                </a:solidFill>
                <a:latin typeface="Arial" panose="020B0604020202020204" pitchFamily="34" charset="0"/>
                <a:cs typeface="Arial" panose="020B0604020202020204" pitchFamily="34" charset="0"/>
              </a:rPr>
              <a:t>STEM / Reasoning </a:t>
            </a:r>
            <a:r>
              <a:rPr lang="en-US" sz="2000" dirty="0">
                <a:latin typeface="Arial" panose="020B0604020202020204" pitchFamily="34" charset="0"/>
                <a:cs typeface="Arial" panose="020B0604020202020204" pitchFamily="34" charset="0"/>
              </a:rPr>
              <a:t>The histogram shows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masses of a number of squirrels. </a:t>
            </a:r>
            <a:endParaRPr lang="en-US" sz="20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squirrels weigh between </a:t>
            </a:r>
            <a:r>
              <a:rPr lang="en-US" sz="2000" dirty="0" smtClean="0">
                <a:latin typeface="Arial" panose="020B0604020202020204" pitchFamily="34" charset="0"/>
                <a:cs typeface="Arial" panose="020B0604020202020204" pitchFamily="34" charset="0"/>
              </a:rPr>
              <a:t>150 grams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200 grams</a:t>
            </a:r>
            <a:r>
              <a:rPr lang="en-US" sz="2000" dirty="0">
                <a:latin typeface="Arial" panose="020B0604020202020204" pitchFamily="34" charset="0"/>
                <a:cs typeface="Arial" panose="020B0604020202020204" pitchFamily="34" charset="0"/>
              </a:rPr>
              <a:t>? </a:t>
            </a: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squirrels weigh between </a:t>
            </a:r>
            <a:r>
              <a:rPr lang="en-US" sz="2000" dirty="0" smtClean="0">
                <a:latin typeface="Arial" panose="020B0604020202020204" pitchFamily="34" charset="0"/>
                <a:cs typeface="Arial" panose="020B0604020202020204" pitchFamily="34" charset="0"/>
              </a:rPr>
              <a:t>200 </a:t>
            </a:r>
            <a:r>
              <a:rPr lang="en-US" sz="2000" dirty="0">
                <a:latin typeface="Arial" panose="020B0604020202020204" pitchFamily="34" charset="0"/>
                <a:cs typeface="Arial" panose="020B0604020202020204" pitchFamily="34" charset="0"/>
              </a:rPr>
              <a:t>grams and 400 grams</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squirrels are there in total? Discussion What does the area of the bar on the histogram tell you?</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96904" y="4099869"/>
            <a:ext cx="3525857" cy="2497483"/>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2018031240"/>
      </p:ext>
    </p:extLst>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451</a:t>
            </a:r>
            <a:endParaRPr lang="en-GB" sz="1400" b="1" dirty="0">
              <a:latin typeface="Calibri" panose="020F0502020204030204" pitchFamily="34" charset="0"/>
            </a:endParaRPr>
          </a:p>
        </p:txBody>
      </p:sp>
      <p:sp>
        <p:nvSpPr>
          <p:cNvPr id="3" name="Rectangle 2"/>
          <p:cNvSpPr/>
          <p:nvPr/>
        </p:nvSpPr>
        <p:spPr>
          <a:xfrm>
            <a:off x="251519" y="1234495"/>
            <a:ext cx="5256585" cy="5509200"/>
          </a:xfrm>
          <a:prstGeom prst="rect">
            <a:avLst/>
          </a:prstGeom>
        </p:spPr>
        <p:txBody>
          <a:bodyPr wrap="square">
            <a:spAutoFit/>
          </a:bodyPr>
          <a:lstStyle/>
          <a:p>
            <a:pPr marL="342900" indent="-342900">
              <a:buClr>
                <a:srgbClr val="C00000"/>
              </a:buClr>
              <a:buFont typeface="+mj-lt"/>
              <a:buAutoNum type="arabicPeriod" startAt="3"/>
              <a:tabLst>
                <a:tab pos="914400" algn="l"/>
                <a:tab pos="2743200" algn="l"/>
              </a:tabLst>
            </a:pPr>
            <a:r>
              <a:rPr lang="en-US" sz="2000" b="1" dirty="0" smtClean="0">
                <a:solidFill>
                  <a:srgbClr val="C00000"/>
                </a:solidFill>
                <a:latin typeface="Arial" panose="020B0604020202020204" pitchFamily="34" charset="0"/>
                <a:cs typeface="Arial" panose="020B0604020202020204" pitchFamily="34" charset="0"/>
              </a:rPr>
              <a:t>Reasoning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histogram shows the distance a group of football fans have to travel to a match.</a:t>
            </a: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fans travelled less than 5 km? </a:t>
            </a:r>
            <a:endParaRPr lang="en-US" sz="20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how many fans travelled less than 15 km</a:t>
            </a:r>
            <a:r>
              <a:rPr lang="en-US" sz="2000" dirty="0" smtClean="0">
                <a:latin typeface="Arial" panose="020B0604020202020204" pitchFamily="34" charset="0"/>
                <a:cs typeface="Arial" panose="020B0604020202020204" pitchFamily="34" charset="0"/>
              </a:rPr>
              <a:t>.</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endParaRPr lang="en-US" sz="32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how many fans travelled between 25 and 32 km.</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
        <p:nvSpPr>
          <p:cNvPr id="7" name="Rectangle 6"/>
          <p:cNvSpPr/>
          <p:nvPr/>
        </p:nvSpPr>
        <p:spPr>
          <a:xfrm flipH="1">
            <a:off x="5580112" y="5581689"/>
            <a:ext cx="3196081"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How many fans travelled between 10 and 15 km?</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329876" y="3441802"/>
            <a:ext cx="3459913" cy="2560337"/>
          </a:xfrm>
          <a:prstGeom prst="rect">
            <a:avLst/>
          </a:prstGeom>
        </p:spPr>
      </p:pic>
    </p:spTree>
    <p:extLst>
      <p:ext uri="{BB962C8B-B14F-4D97-AF65-F5344CB8AC3E}">
        <p14:creationId xmlns:p14="http://schemas.microsoft.com/office/powerpoint/2010/main" val="4148219445"/>
      </p:ext>
    </p:extLst>
  </p:cSld>
  <p:clrMapOvr>
    <a:masterClrMapping/>
  </p:clrMapOvr>
  <p:transition advClick="0"/>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451</a:t>
            </a:r>
            <a:endParaRPr lang="en-GB" sz="1400" b="1" dirty="0">
              <a:latin typeface="Calibri" panose="020F0502020204030204" pitchFamily="34" charset="0"/>
            </a:endParaRPr>
          </a:p>
        </p:txBody>
      </p:sp>
      <p:grpSp>
        <p:nvGrpSpPr>
          <p:cNvPr id="8" name="Group 7"/>
          <p:cNvGrpSpPr/>
          <p:nvPr/>
        </p:nvGrpSpPr>
        <p:grpSpPr>
          <a:xfrm>
            <a:off x="276585" y="1268760"/>
            <a:ext cx="8517706" cy="5270812"/>
            <a:chOff x="3465597" y="1089031"/>
            <a:chExt cx="5309150" cy="5270812"/>
          </a:xfrm>
        </p:grpSpPr>
        <p:sp>
          <p:nvSpPr>
            <p:cNvPr id="10" name="Round Diagonal Corner Rectangle 9"/>
            <p:cNvSpPr/>
            <p:nvPr/>
          </p:nvSpPr>
          <p:spPr>
            <a:xfrm>
              <a:off x="3465597" y="1089031"/>
              <a:ext cx="5309150" cy="5270812"/>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 Diagonal Corner Rectangle 10"/>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14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2" name="Rectangle 11"/>
            <p:cNvSpPr/>
            <p:nvPr/>
          </p:nvSpPr>
          <p:spPr>
            <a:xfrm>
              <a:off x="3520845" y="1666250"/>
              <a:ext cx="5197552" cy="4693593"/>
            </a:xfrm>
            <a:prstGeom prst="rect">
              <a:avLst/>
            </a:prstGeom>
          </p:spPr>
          <p:txBody>
            <a:bodyPr wrap="square">
              <a:spAutoFit/>
            </a:bodyPr>
            <a:lstStyle/>
            <a:p>
              <a:pPr>
                <a:spcAft>
                  <a:spcPts val="0"/>
                </a:spcAft>
                <a:tabLst>
                  <a:tab pos="8001000" algn="r"/>
                </a:tabLst>
              </a:pPr>
              <a:r>
                <a:rPr lang="en-US" sz="2300" dirty="0" smtClean="0"/>
                <a:t>The incomplete table and histogram give some information about the ages of the people who live in a village.</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r>
                <a:rPr lang="en-US" sz="2300" dirty="0" smtClean="0"/>
                <a:t/>
              </a:r>
              <a:br>
                <a:rPr lang="en-US" sz="2300" dirty="0" smtClean="0"/>
              </a:br>
              <a:endParaRPr lang="en-US" sz="2300" dirty="0"/>
            </a:p>
            <a:p>
              <a:pPr marL="342900" indent="-342900">
                <a:spcAft>
                  <a:spcPts val="0"/>
                </a:spcAft>
                <a:buClr>
                  <a:srgbClr val="C00000"/>
                </a:buClr>
                <a:buFont typeface="+mj-lt"/>
                <a:buAutoNum type="alphaLcPeriod"/>
                <a:tabLst>
                  <a:tab pos="8001000" algn="r"/>
                </a:tabLst>
              </a:pPr>
              <a:r>
                <a:rPr lang="en-US" sz="2300" dirty="0"/>
                <a:t>Use the information in the histogram to complete the frequency table below</a:t>
              </a:r>
              <a:r>
                <a:rPr lang="en-US" sz="2300" dirty="0" smtClean="0"/>
                <a:t>.	</a:t>
              </a:r>
              <a:r>
                <a:rPr lang="en-US" sz="2300" b="1" dirty="0" smtClean="0"/>
                <a:t>(</a:t>
              </a:r>
              <a:r>
                <a:rPr lang="en-US" sz="2300" b="1" dirty="0"/>
                <a:t>2 marks)</a:t>
              </a:r>
            </a:p>
            <a:p>
              <a:pPr marL="342900" indent="-342900">
                <a:spcAft>
                  <a:spcPts val="0"/>
                </a:spcAft>
                <a:buClr>
                  <a:srgbClr val="C00000"/>
                </a:buClr>
                <a:buFont typeface="+mj-lt"/>
                <a:buAutoNum type="alphaLcPeriod"/>
                <a:tabLst>
                  <a:tab pos="8001000" algn="r"/>
                </a:tabLst>
              </a:pPr>
              <a:r>
                <a:rPr lang="en-US" sz="2300" dirty="0" smtClean="0"/>
                <a:t>Complete </a:t>
              </a:r>
              <a:r>
                <a:rPr lang="en-US" sz="2300" dirty="0"/>
                <a:t>the histogram</a:t>
              </a:r>
              <a:r>
                <a:rPr lang="en-US" sz="2300" dirty="0" smtClean="0"/>
                <a:t>.	</a:t>
              </a:r>
              <a:r>
                <a:rPr lang="en-US" sz="2300" b="1" dirty="0" smtClean="0"/>
                <a:t>(</a:t>
              </a:r>
              <a:r>
                <a:rPr lang="en-US" sz="2300" b="1" dirty="0"/>
                <a:t>2 marks)</a:t>
              </a:r>
            </a:p>
            <a:p>
              <a:pPr algn="r">
                <a:spcAft>
                  <a:spcPts val="0"/>
                </a:spcAft>
                <a:buClr>
                  <a:srgbClr val="C00000"/>
                </a:buClr>
                <a:tabLst>
                  <a:tab pos="8001000" algn="r"/>
                </a:tabLst>
              </a:pPr>
              <a:r>
                <a:rPr lang="en-US" sz="2300" i="1" dirty="0"/>
                <a:t>June 2003, Q19, 5505/05</a:t>
              </a:r>
              <a:endParaRPr lang="en-US" sz="2300" b="1" i="1" dirty="0"/>
            </a:p>
          </p:txBody>
        </p:sp>
      </p:gr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61834" y="1214178"/>
            <a:ext cx="630646" cy="630646"/>
          </a:xfrm>
          <a:prstGeom prst="rect">
            <a:avLst/>
          </a:prstGeom>
        </p:spPr>
      </p:pic>
      <p:pic>
        <p:nvPicPr>
          <p:cNvPr id="5" name="Picture 4"/>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812500" y="2636912"/>
            <a:ext cx="3687492" cy="2379027"/>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291637483"/>
              </p:ext>
            </p:extLst>
          </p:nvPr>
        </p:nvGraphicFramePr>
        <p:xfrm>
          <a:off x="4644008" y="2636912"/>
          <a:ext cx="4059878" cy="2377440"/>
        </p:xfrm>
        <a:graphic>
          <a:graphicData uri="http://schemas.openxmlformats.org/drawingml/2006/table">
            <a:tbl>
              <a:tblPr firstRow="1" bandRow="1">
                <a:tableStyleId>{5940675A-B579-460E-94D1-54222C63F5DA}</a:tableStyleId>
              </a:tblPr>
              <a:tblGrid>
                <a:gridCol w="2647746"/>
                <a:gridCol w="1412132"/>
              </a:tblGrid>
              <a:tr h="313628">
                <a:tc>
                  <a:txBody>
                    <a:bodyPr/>
                    <a:lstStyle/>
                    <a:p>
                      <a:pPr algn="ctr"/>
                      <a:r>
                        <a:rPr lang="en-US" sz="2000" b="1" i="0" dirty="0" smtClean="0">
                          <a:latin typeface="Arial" panose="020B0604020202020204" pitchFamily="34" charset="0"/>
                          <a:cs typeface="Arial" panose="020B0604020202020204" pitchFamily="34" charset="0"/>
                        </a:rPr>
                        <a:t>Age (</a:t>
                      </a:r>
                      <a:r>
                        <a:rPr lang="en-US" sz="2000" b="1" i="1" dirty="0" smtClean="0">
                          <a:latin typeface="Arial" panose="020B0604020202020204" pitchFamily="34" charset="0"/>
                          <a:cs typeface="Arial" panose="020B0604020202020204" pitchFamily="34" charset="0"/>
                        </a:rPr>
                        <a:t>x</a:t>
                      </a:r>
                      <a:r>
                        <a:rPr lang="en-US" sz="2000" b="1" i="0" dirty="0" smtClean="0">
                          <a:latin typeface="Arial" panose="020B0604020202020204" pitchFamily="34" charset="0"/>
                          <a:cs typeface="Arial" panose="020B0604020202020204" pitchFamily="34" charset="0"/>
                        </a:rPr>
                        <a:t>) in years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160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25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30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40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70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53253330"/>
      </p:ext>
    </p:extLst>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451</a:t>
            </a:r>
            <a:endParaRPr lang="en-GB" sz="1400" b="1" dirty="0">
              <a:latin typeface="Calibri" panose="020F0502020204030204" pitchFamily="34" charset="0"/>
            </a:endParaRPr>
          </a:p>
        </p:txBody>
      </p:sp>
      <p:sp>
        <p:nvSpPr>
          <p:cNvPr id="3" name="Rectangle 2"/>
          <p:cNvSpPr/>
          <p:nvPr/>
        </p:nvSpPr>
        <p:spPr>
          <a:xfrm>
            <a:off x="251519" y="1234495"/>
            <a:ext cx="5256585" cy="2862322"/>
          </a:xfrm>
          <a:prstGeom prst="rect">
            <a:avLst/>
          </a:prstGeom>
        </p:spPr>
        <p:txBody>
          <a:bodyPr wrap="square">
            <a:spAutoFit/>
          </a:bodyPr>
          <a:lstStyle/>
          <a:p>
            <a:pPr marL="342900" indent="-342900">
              <a:buClr>
                <a:srgbClr val="C00000"/>
              </a:buClr>
              <a:buFont typeface="+mj-lt"/>
              <a:buAutoNum type="arabicPeriod" startAt="4"/>
              <a:tabLst>
                <a:tab pos="914400" algn="l"/>
                <a:tab pos="2743200" algn="l"/>
              </a:tabLst>
            </a:pPr>
            <a:r>
              <a:rPr lang="en-US" sz="2000" b="1" dirty="0" smtClean="0">
                <a:solidFill>
                  <a:srgbClr val="C00000"/>
                </a:solidFill>
                <a:latin typeface="Arial" panose="020B0604020202020204" pitchFamily="34" charset="0"/>
                <a:cs typeface="Arial" panose="020B0604020202020204" pitchFamily="34" charset="0"/>
              </a:rPr>
              <a:t>Problem-solving </a:t>
            </a:r>
            <a:r>
              <a:rPr lang="en-US" sz="2000" dirty="0">
                <a:latin typeface="Arial" panose="020B0604020202020204" pitchFamily="34" charset="0"/>
                <a:cs typeface="Arial" panose="020B0604020202020204" pitchFamily="34" charset="0"/>
              </a:rPr>
              <a:t>The histogram shows the times taken for a number of students to complete an arithmetic test,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914400" algn="l"/>
                <a:tab pos="2743200" algn="l"/>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grouped frequency table for the data,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914400" algn="l"/>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an estimate for the mean time taken, </a:t>
            </a:r>
            <a:endParaRPr lang="en-US" sz="20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914400" algn="l"/>
                <a:tab pos="2743200" algn="l"/>
              </a:tabLst>
            </a:pPr>
            <a:r>
              <a:rPr lang="en-US" sz="2000" dirty="0" smtClean="0">
                <a:latin typeface="Arial" panose="020B0604020202020204" pitchFamily="34" charset="0"/>
                <a:cs typeface="Arial" panose="020B0604020202020204" pitchFamily="34" charset="0"/>
              </a:rPr>
              <a:t>How </a:t>
            </a:r>
            <a:r>
              <a:rPr lang="en-US" sz="2000" dirty="0">
                <a:latin typeface="Arial" panose="020B0604020202020204" pitchFamily="34" charset="0"/>
                <a:cs typeface="Arial" panose="020B0604020202020204" pitchFamily="34" charset="0"/>
              </a:rPr>
              <a:t>many students took longer than 19 minutes to complete the test?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95536" y="4099843"/>
            <a:ext cx="3214951" cy="2516050"/>
          </a:xfrm>
          <a:prstGeom prst="rect">
            <a:avLst/>
          </a:prstGeom>
        </p:spPr>
      </p:pic>
      <p:sp>
        <p:nvSpPr>
          <p:cNvPr id="6" name="Rectangle 5"/>
          <p:cNvSpPr/>
          <p:nvPr/>
        </p:nvSpPr>
        <p:spPr>
          <a:xfrm>
            <a:off x="3635896" y="4133979"/>
            <a:ext cx="1872208" cy="1477328"/>
          </a:xfrm>
          <a:prstGeom prst="rect">
            <a:avLst/>
          </a:prstGeom>
        </p:spPr>
        <p:txBody>
          <a:bodyPr wrap="square">
            <a:spAutoFit/>
          </a:bodyPr>
          <a:lstStyle/>
          <a:p>
            <a:pPr marL="342900" indent="-342900">
              <a:buClr>
                <a:srgbClr val="C00000"/>
              </a:buClr>
              <a:buFont typeface="+mj-lt"/>
              <a:buAutoNum type="arabicPeriod" startAt="6"/>
            </a:pPr>
            <a:r>
              <a:rPr lang="en-US" dirty="0"/>
              <a:t>Work out an estimate for the median of the data in </a:t>
            </a:r>
            <a:r>
              <a:rPr lang="en-US" b="1" dirty="0"/>
              <a:t>Q4</a:t>
            </a:r>
            <a:r>
              <a:rPr lang="en-US" dirty="0"/>
              <a:t>.</a:t>
            </a:r>
          </a:p>
        </p:txBody>
      </p:sp>
    </p:spTree>
    <p:extLst>
      <p:ext uri="{BB962C8B-B14F-4D97-AF65-F5344CB8AC3E}">
        <p14:creationId xmlns:p14="http://schemas.microsoft.com/office/powerpoint/2010/main" val="3862889820"/>
      </p:ext>
    </p:extLst>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452</a:t>
            </a:r>
            <a:endParaRPr lang="en-GB" sz="1400" b="1" dirty="0">
              <a:latin typeface="Calibri" panose="020F0502020204030204" pitchFamily="34" charset="0"/>
            </a:endParaRPr>
          </a:p>
        </p:txBody>
      </p:sp>
      <p:grpSp>
        <p:nvGrpSpPr>
          <p:cNvPr id="7" name="Group 6"/>
          <p:cNvGrpSpPr/>
          <p:nvPr/>
        </p:nvGrpSpPr>
        <p:grpSpPr>
          <a:xfrm>
            <a:off x="251520" y="1232749"/>
            <a:ext cx="8541288" cy="5336436"/>
            <a:chOff x="3483872" y="1089029"/>
            <a:chExt cx="5264592" cy="5336436"/>
          </a:xfrm>
        </p:grpSpPr>
        <p:sp>
          <p:nvSpPr>
            <p:cNvPr id="9" name="Round Diagonal Corner Rectangle 8"/>
            <p:cNvSpPr/>
            <p:nvPr/>
          </p:nvSpPr>
          <p:spPr>
            <a:xfrm>
              <a:off x="3491880" y="1089029"/>
              <a:ext cx="5256584" cy="5336436"/>
            </a:xfrm>
            <a:prstGeom prst="round2DiagRect">
              <a:avLst>
                <a:gd name="adj1" fmla="val 0"/>
                <a:gd name="adj2" fmla="val 10084"/>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 Diagonal Corner Rectangle 9"/>
            <p:cNvSpPr/>
            <p:nvPr/>
          </p:nvSpPr>
          <p:spPr>
            <a:xfrm>
              <a:off x="3483872" y="1099705"/>
              <a:ext cx="5256584" cy="313367"/>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Example 5</a:t>
              </a:r>
              <a:endParaRPr lang="en-US" sz="20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58865" y="1485651"/>
              <a:ext cx="5146090" cy="4939814"/>
            </a:xfrm>
            <a:prstGeom prst="rect">
              <a:avLst/>
            </a:prstGeom>
          </p:spPr>
          <p:txBody>
            <a:bodyPr wrap="square">
              <a:spAutoFit/>
            </a:bodyPr>
            <a:lstStyle/>
            <a:p>
              <a:pPr>
                <a:spcAft>
                  <a:spcPts val="0"/>
                </a:spcAft>
                <a:tabLst>
                  <a:tab pos="4972050" algn="r"/>
                </a:tabLst>
              </a:pPr>
              <a:r>
                <a:rPr lang="en-US" sz="2100" dirty="0"/>
                <a:t>The histogram shows the masses of pumpkins in a farm shop</a:t>
              </a:r>
              <a:r>
                <a:rPr lang="en-US" sz="2100" dirty="0" smtClean="0"/>
                <a:t>.</a:t>
              </a:r>
            </a:p>
            <a:p>
              <a:pPr marL="4114800">
                <a:spcAft>
                  <a:spcPts val="0"/>
                </a:spcAft>
                <a:tabLst>
                  <a:tab pos="4972050" algn="r"/>
                </a:tabLst>
              </a:pPr>
              <a:r>
                <a:rPr lang="en-US" sz="2100" dirty="0" smtClean="0"/>
                <a:t>Work out an estimate for the median mass.</a:t>
              </a:r>
              <a:br>
                <a:rPr lang="en-US" sz="2100" dirty="0" smtClean="0"/>
              </a:br>
              <a:endParaRPr lang="en-US" sz="2100" dirty="0" smtClean="0"/>
            </a:p>
            <a:p>
              <a:pPr marL="4114800">
                <a:spcAft>
                  <a:spcPts val="0"/>
                </a:spcAft>
                <a:tabLst>
                  <a:tab pos="4972050" algn="r"/>
                </a:tabLst>
              </a:pPr>
              <a:endParaRPr lang="en-US" sz="2100" dirty="0">
                <a:latin typeface="Comic Sans MS" panose="030F0702030302020204" pitchFamily="66" charset="0"/>
              </a:endParaRPr>
            </a:p>
            <a:p>
              <a:pPr marL="4114800">
                <a:spcAft>
                  <a:spcPts val="0"/>
                </a:spcAft>
                <a:tabLst>
                  <a:tab pos="4972050" algn="r"/>
                </a:tabLst>
              </a:pPr>
              <a:endParaRPr lang="en-US" sz="2100" dirty="0" smtClean="0">
                <a:latin typeface="Comic Sans MS" panose="030F0702030302020204" pitchFamily="66" charset="0"/>
              </a:endParaRPr>
            </a:p>
            <a:p>
              <a:pPr marL="4114800">
                <a:spcAft>
                  <a:spcPts val="0"/>
                </a:spcAft>
                <a:tabLst>
                  <a:tab pos="4972050" algn="r"/>
                </a:tabLst>
              </a:pPr>
              <a:endParaRPr lang="en-US" sz="2100" dirty="0">
                <a:latin typeface="Comic Sans MS" panose="030F0702030302020204" pitchFamily="66" charset="0"/>
              </a:endParaRPr>
            </a:p>
            <a:p>
              <a:pPr marL="4114800">
                <a:spcAft>
                  <a:spcPts val="0"/>
                </a:spcAft>
                <a:tabLst>
                  <a:tab pos="4972050" algn="r"/>
                </a:tabLst>
              </a:pPr>
              <a:endParaRPr lang="en-US" sz="2100" dirty="0" smtClean="0">
                <a:latin typeface="Comic Sans MS" panose="030F0702030302020204" pitchFamily="66" charset="0"/>
              </a:endParaRPr>
            </a:p>
            <a:p>
              <a:pPr marL="4114800">
                <a:spcAft>
                  <a:spcPts val="0"/>
                </a:spcAft>
                <a:tabLst>
                  <a:tab pos="4972050" algn="r"/>
                </a:tabLst>
              </a:pPr>
              <a:r>
                <a:rPr lang="en-US" sz="2100" dirty="0" smtClean="0">
                  <a:latin typeface="Comic Sans MS" panose="030F0702030302020204" pitchFamily="66" charset="0"/>
                </a:rPr>
                <a:t/>
              </a:r>
              <a:br>
                <a:rPr lang="en-US" sz="2100" dirty="0" smtClean="0">
                  <a:latin typeface="Comic Sans MS" panose="030F0702030302020204" pitchFamily="66" charset="0"/>
                </a:rPr>
              </a:br>
              <a:endParaRPr lang="en-US" sz="2100" dirty="0">
                <a:latin typeface="Comic Sans MS" panose="030F0702030302020204" pitchFamily="66" charset="0"/>
              </a:endParaRPr>
            </a:p>
            <a:p>
              <a:pPr>
                <a:spcAft>
                  <a:spcPts val="0"/>
                </a:spcAft>
                <a:tabLst>
                  <a:tab pos="4972050" algn="r"/>
                </a:tabLst>
              </a:pPr>
              <a:r>
                <a:rPr lang="en-US" sz="2100" dirty="0" smtClean="0">
                  <a:latin typeface="Comic Sans MS" panose="030F0702030302020204" pitchFamily="66" charset="0"/>
                </a:rPr>
                <a:t>Total frequency = 1 x 2 + 2 x 7 + 2 x 6 + 3 x 4 + 5 x 2 = 50</a:t>
              </a:r>
            </a:p>
            <a:p>
              <a:pPr>
                <a:spcAft>
                  <a:spcPts val="0"/>
                </a:spcAft>
                <a:tabLst>
                  <a:tab pos="4972050" algn="r"/>
                </a:tabLst>
              </a:pPr>
              <a:r>
                <a:rPr lang="en-US" sz="2100" dirty="0" smtClean="0">
                  <a:latin typeface="Comic Sans MS" panose="030F0702030302020204" pitchFamily="66" charset="0"/>
                </a:rPr>
                <a:t>The median lies in the 25.5</a:t>
              </a:r>
              <a:r>
                <a:rPr lang="en-US" sz="2100" baseline="30000" dirty="0" smtClean="0">
                  <a:latin typeface="Comic Sans MS" panose="030F0702030302020204" pitchFamily="66" charset="0"/>
                </a:rPr>
                <a:t>th</a:t>
              </a:r>
              <a:r>
                <a:rPr lang="en-US" sz="2100" dirty="0" smtClean="0">
                  <a:latin typeface="Comic Sans MS" panose="030F0702030302020204" pitchFamily="66" charset="0"/>
                </a:rPr>
                <a:t> value and lies in the class 5 &lt; </a:t>
              </a:r>
              <a:r>
                <a:rPr lang="en-US" sz="2100" i="1" dirty="0" smtClean="0">
                  <a:latin typeface="Comic Sans MS" panose="030F0702030302020204" pitchFamily="66" charset="0"/>
                </a:rPr>
                <a:t>m </a:t>
              </a:r>
              <a:r>
                <a:rPr lang="en-US" sz="2100" dirty="0" smtClean="0">
                  <a:latin typeface="Comic Sans MS" panose="030F0702030302020204" pitchFamily="66" charset="0"/>
                  <a:cs typeface="Arial" panose="020B0604020202020204" pitchFamily="34" charset="0"/>
                </a:rPr>
                <a:t>≤ 7</a:t>
              </a:r>
            </a:p>
            <a:p>
              <a:pPr>
                <a:spcAft>
                  <a:spcPts val="0"/>
                </a:spcAft>
                <a:tabLst>
                  <a:tab pos="4972050" algn="r"/>
                </a:tabLst>
              </a:pPr>
              <a:r>
                <a:rPr lang="en-US" sz="2100" dirty="0" smtClean="0">
                  <a:latin typeface="Comic Sans MS" panose="030F0702030302020204" pitchFamily="66" charset="0"/>
                  <a:cs typeface="Arial" panose="020B0604020202020204" pitchFamily="34" charset="0"/>
                </a:rPr>
                <a:t>Frequency = area = 9, frequency density = 6</a:t>
              </a:r>
            </a:p>
            <a:p>
              <a:pPr>
                <a:spcAft>
                  <a:spcPts val="0"/>
                </a:spcAft>
                <a:tabLst>
                  <a:tab pos="4972050" algn="r"/>
                </a:tabLst>
              </a:pPr>
              <a:r>
                <a:rPr lang="en-US" sz="2100" dirty="0" smtClean="0">
                  <a:latin typeface="Comic Sans MS" panose="030F0702030302020204" pitchFamily="66" charset="0"/>
                  <a:cs typeface="Arial" panose="020B0604020202020204" pitchFamily="34" charset="0"/>
                </a:rPr>
                <a:t>Class width = 9 </a:t>
              </a:r>
              <a:r>
                <a:rPr lang="en-US" sz="2000" dirty="0"/>
                <a:t>÷ </a:t>
              </a:r>
              <a:r>
                <a:rPr lang="en-US" sz="2100" dirty="0" smtClean="0">
                  <a:latin typeface="Comic Sans MS" panose="030F0702030302020204" pitchFamily="66" charset="0"/>
                  <a:cs typeface="Arial" panose="020B0604020202020204" pitchFamily="34" charset="0"/>
                </a:rPr>
                <a:t>6 = 1.5</a:t>
              </a:r>
            </a:p>
            <a:p>
              <a:pPr>
                <a:spcAft>
                  <a:spcPts val="0"/>
                </a:spcAft>
                <a:tabLst>
                  <a:tab pos="4972050" algn="r"/>
                </a:tabLst>
              </a:pPr>
              <a:r>
                <a:rPr lang="en-US" sz="2100" dirty="0" smtClean="0">
                  <a:latin typeface="Comic Sans MS" panose="030F0702030302020204" pitchFamily="66" charset="0"/>
                  <a:cs typeface="Arial" panose="020B0604020202020204" pitchFamily="34" charset="0"/>
                </a:rPr>
                <a:t>An estimate for the median is 5 + 1.5  6,5kg</a:t>
              </a:r>
              <a:endParaRPr lang="en-US" sz="2100" dirty="0">
                <a:latin typeface="Comic Sans MS" panose="030F0702030302020204" pitchFamily="66" charset="0"/>
              </a:endParaRPr>
            </a:p>
          </p:txBody>
        </p:sp>
      </p:gr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95536" y="2060848"/>
            <a:ext cx="3876014" cy="2661143"/>
          </a:xfrm>
          <a:prstGeom prst="rect">
            <a:avLst/>
          </a:prstGeom>
        </p:spPr>
      </p:pic>
      <p:sp>
        <p:nvSpPr>
          <p:cNvPr id="14" name="Rectangle 13"/>
          <p:cNvSpPr/>
          <p:nvPr/>
        </p:nvSpPr>
        <p:spPr>
          <a:xfrm flipH="1">
            <a:off x="4427983" y="2741439"/>
            <a:ext cx="4294235" cy="61555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smtClean="0">
                <a:solidFill>
                  <a:schemeClr val="tx1"/>
                </a:solidFill>
                <a:latin typeface="Arial" panose="020B0604020202020204" pitchFamily="34" charset="0"/>
                <a:cs typeface="Arial" panose="020B0604020202020204" pitchFamily="34" charset="0"/>
              </a:rPr>
              <a:t>Work out the areas of all the bars to find the total frequency.</a:t>
            </a:r>
            <a:endParaRPr lang="en-US" sz="1700" dirty="0">
              <a:solidFill>
                <a:schemeClr val="tx1"/>
              </a:solidFill>
              <a:latin typeface="Arial" panose="020B0604020202020204" pitchFamily="34" charset="0"/>
              <a:cs typeface="Arial" panose="020B0604020202020204" pitchFamily="34" charset="0"/>
            </a:endParaRPr>
          </a:p>
        </p:txBody>
      </p:sp>
      <p:sp>
        <p:nvSpPr>
          <p:cNvPr id="15" name="Rectangle 14"/>
          <p:cNvSpPr/>
          <p:nvPr/>
        </p:nvSpPr>
        <p:spPr>
          <a:xfrm flipH="1">
            <a:off x="4427699" y="3549812"/>
            <a:ext cx="4268719" cy="35394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smtClean="0">
                <a:solidFill>
                  <a:schemeClr val="tx1"/>
                </a:solidFill>
                <a:latin typeface="Arial" panose="020B0604020202020204" pitchFamily="34" charset="0"/>
                <a:cs typeface="Arial" panose="020B0604020202020204" pitchFamily="34" charset="0"/>
              </a:rPr>
              <a:t>Work out which class contains the median</a:t>
            </a:r>
            <a:endParaRPr lang="en-US" sz="1700" dirty="0">
              <a:solidFill>
                <a:schemeClr val="tx1"/>
              </a:solidFill>
              <a:latin typeface="Arial" panose="020B0604020202020204" pitchFamily="34" charset="0"/>
              <a:cs typeface="Arial" panose="020B0604020202020204" pitchFamily="34" charset="0"/>
            </a:endParaRPr>
          </a:p>
        </p:txBody>
      </p:sp>
      <p:sp>
        <p:nvSpPr>
          <p:cNvPr id="16" name="Rectangle 15"/>
          <p:cNvSpPr/>
          <p:nvPr/>
        </p:nvSpPr>
        <p:spPr>
          <a:xfrm flipH="1">
            <a:off x="6376645" y="5517232"/>
            <a:ext cx="2371819"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dirty="0" smtClean="0">
                <a:solidFill>
                  <a:schemeClr val="tx1"/>
                </a:solidFill>
                <a:latin typeface="Arial" panose="020B0604020202020204" pitchFamily="34" charset="0"/>
                <a:cs typeface="Arial" panose="020B0604020202020204" pitchFamily="34" charset="0"/>
              </a:rPr>
              <a:t>Add the class width to the lower class boundary.</a:t>
            </a:r>
            <a:endParaRPr lang="en-US" dirty="0">
              <a:solidFill>
                <a:schemeClr val="tx1"/>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flipH="1">
                <a:off x="4427699" y="4096576"/>
                <a:ext cx="4268719" cy="70057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1700" dirty="0" smtClean="0">
                    <a:solidFill>
                      <a:schemeClr val="tx1"/>
                    </a:solidFill>
                    <a:latin typeface="Arial" panose="020B0604020202020204" pitchFamily="34" charset="0"/>
                    <a:cs typeface="Arial" panose="020B0604020202020204" pitchFamily="34" charset="0"/>
                  </a:rPr>
                  <a:t>Use frequency density = </a:t>
                </a:r>
                <a14:m>
                  <m:oMath xmlns:m="http://schemas.openxmlformats.org/officeDocument/2006/math">
                    <m:f>
                      <m:fPr>
                        <m:ctrlPr>
                          <a:rPr lang="en-US" sz="1600" i="1">
                            <a:solidFill>
                              <a:schemeClr val="tx1"/>
                            </a:solidFill>
                            <a:latin typeface="Cambria Math" panose="02040503050406030204" pitchFamily="18" charset="0"/>
                            <a:cs typeface="Arial" panose="020B0604020202020204" pitchFamily="34" charset="0"/>
                          </a:rPr>
                        </m:ctrlPr>
                      </m:fPr>
                      <m:num>
                        <m:r>
                          <m:rPr>
                            <m:sty m:val="p"/>
                          </m:rPr>
                          <a:rPr lang="en-US" sz="1600" b="0" i="0" smtClean="0">
                            <a:solidFill>
                              <a:schemeClr val="tx1"/>
                            </a:solidFill>
                            <a:latin typeface="Cambria Math" panose="02040503050406030204" pitchFamily="18" charset="0"/>
                            <a:cs typeface="Arial" panose="020B0604020202020204" pitchFamily="34" charset="0"/>
                          </a:rPr>
                          <m:t>frequency</m:t>
                        </m:r>
                      </m:num>
                      <m:den>
                        <m:r>
                          <m:rPr>
                            <m:sty m:val="p"/>
                          </m:rPr>
                          <a:rPr lang="en-US" sz="1600" b="0" i="0" smtClean="0">
                            <a:solidFill>
                              <a:schemeClr val="tx1"/>
                            </a:solidFill>
                            <a:latin typeface="Cambria Math" panose="02040503050406030204" pitchFamily="18" charset="0"/>
                            <a:cs typeface="Arial" panose="020B0604020202020204" pitchFamily="34" charset="0"/>
                          </a:rPr>
                          <m:t>class</m:t>
                        </m:r>
                        <m:r>
                          <a:rPr lang="en-US" sz="1600" b="0" i="0" smtClean="0">
                            <a:solidFill>
                              <a:schemeClr val="tx1"/>
                            </a:solidFill>
                            <a:latin typeface="Cambria Math" panose="02040503050406030204" pitchFamily="18" charset="0"/>
                            <a:cs typeface="Arial" panose="020B0604020202020204" pitchFamily="34" charset="0"/>
                          </a:rPr>
                          <m:t> </m:t>
                        </m:r>
                        <m:r>
                          <m:rPr>
                            <m:sty m:val="p"/>
                          </m:rPr>
                          <a:rPr lang="en-US" sz="1600" b="0" i="0" smtClean="0">
                            <a:solidFill>
                              <a:schemeClr val="tx1"/>
                            </a:solidFill>
                            <a:latin typeface="Cambria Math" panose="02040503050406030204" pitchFamily="18" charset="0"/>
                            <a:cs typeface="Arial" panose="020B0604020202020204" pitchFamily="34" charset="0"/>
                          </a:rPr>
                          <m:t>width</m:t>
                        </m:r>
                      </m:den>
                    </m:f>
                  </m:oMath>
                </a14:m>
                <a:r>
                  <a:rPr lang="en-US" sz="1600" dirty="0" smtClean="0">
                    <a:solidFill>
                      <a:schemeClr val="tx1"/>
                    </a:solidFill>
                  </a:rPr>
                  <a:t> to find class width of class from 5 to median.</a:t>
                </a:r>
                <a:endParaRPr lang="en-US" sz="1600" dirty="0">
                  <a:solidFill>
                    <a:schemeClr val="tx1"/>
                  </a:solidFill>
                </a:endParaRPr>
              </a:p>
            </p:txBody>
          </p:sp>
        </mc:Choice>
        <mc:Fallback xmlns="">
          <p:sp>
            <p:nvSpPr>
              <p:cNvPr id="17" name="Rectangle 16"/>
              <p:cNvSpPr>
                <a:spLocks noRot="1" noChangeAspect="1" noMove="1" noResize="1" noEditPoints="1" noAdjustHandles="1" noChangeArrowheads="1" noChangeShapeType="1" noTextEdit="1"/>
              </p:cNvSpPr>
              <p:nvPr/>
            </p:nvSpPr>
            <p:spPr>
              <a:xfrm flipH="1">
                <a:off x="4427699" y="4096576"/>
                <a:ext cx="4268719" cy="700576"/>
              </a:xfrm>
              <a:prstGeom prst="rect">
                <a:avLst/>
              </a:prstGeom>
              <a:blipFill rotWithShape="0">
                <a:blip r:embed="rId5"/>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cxnSp>
        <p:nvCxnSpPr>
          <p:cNvPr id="6" name="Straight Arrow Connector 5"/>
          <p:cNvCxnSpPr>
            <a:stCxn id="16" idx="3"/>
          </p:cNvCxnSpPr>
          <p:nvPr/>
        </p:nvCxnSpPr>
        <p:spPr>
          <a:xfrm flipH="1">
            <a:off x="5652120" y="5978897"/>
            <a:ext cx="724525" cy="1864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491880" y="4797152"/>
            <a:ext cx="2993443" cy="118174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5" idx="3"/>
          </p:cNvCxnSpPr>
          <p:nvPr/>
        </p:nvCxnSpPr>
        <p:spPr>
          <a:xfrm flipH="1">
            <a:off x="3517761" y="3726784"/>
            <a:ext cx="909938" cy="14304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14" idx="3"/>
          </p:cNvCxnSpPr>
          <p:nvPr/>
        </p:nvCxnSpPr>
        <p:spPr>
          <a:xfrm flipH="1">
            <a:off x="3517761" y="3049216"/>
            <a:ext cx="910222" cy="174793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532014"/>
      </p:ext>
    </p:extLst>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452</a:t>
            </a:r>
            <a:endParaRPr lang="en-GB" sz="1400" b="1" dirty="0">
              <a:latin typeface="Calibri" panose="020F0502020204030204" pitchFamily="34" charset="0"/>
            </a:endParaRPr>
          </a:p>
        </p:txBody>
      </p:sp>
      <p:sp>
        <p:nvSpPr>
          <p:cNvPr id="3" name="Rectangle 2"/>
          <p:cNvSpPr/>
          <p:nvPr/>
        </p:nvSpPr>
        <p:spPr>
          <a:xfrm>
            <a:off x="294160" y="1234495"/>
            <a:ext cx="8528254" cy="5262979"/>
          </a:xfrm>
          <a:prstGeom prst="rect">
            <a:avLst/>
          </a:prstGeom>
        </p:spPr>
        <p:txBody>
          <a:bodyPr wrap="square">
            <a:spAutoFit/>
          </a:bodyPr>
          <a:lstStyle/>
          <a:p>
            <a:pPr marL="400050" indent="-400050">
              <a:buClr>
                <a:srgbClr val="C00000"/>
              </a:buClr>
              <a:buFont typeface="+mj-lt"/>
              <a:buAutoNum type="arabicPeriod" startAt="7"/>
              <a:tabLst>
                <a:tab pos="914400" algn="l"/>
                <a:tab pos="2743200" algn="l"/>
              </a:tabLst>
            </a:pPr>
            <a:r>
              <a:rPr lang="en-US" sz="2400" b="1" dirty="0" smtClean="0">
                <a:solidFill>
                  <a:srgbClr val="C00000"/>
                </a:solidFill>
                <a:latin typeface="Arial" panose="020B0604020202020204" pitchFamily="34" charset="0"/>
                <a:cs typeface="Arial" panose="020B0604020202020204" pitchFamily="34" charset="0"/>
              </a:rPr>
              <a:t>Reasoning</a:t>
            </a:r>
            <a:r>
              <a:rPr lang="en-US" sz="2400" dirty="0" smtClean="0">
                <a:solidFill>
                  <a:srgbClr val="C00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The histogram </a:t>
            </a:r>
            <a:r>
              <a:rPr lang="en-US" sz="2400" dirty="0" smtClean="0">
                <a:latin typeface="Arial" panose="020B0604020202020204" pitchFamily="34" charset="0"/>
                <a:cs typeface="Arial" panose="020B0604020202020204" pitchFamily="34" charset="0"/>
              </a:rPr>
              <a:t>shows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heights of Year </a:t>
            </a:r>
            <a:r>
              <a:rPr lang="en-US" sz="2400" dirty="0" smtClean="0">
                <a:latin typeface="Arial" panose="020B0604020202020204" pitchFamily="34" charset="0"/>
                <a:cs typeface="Arial" panose="020B0604020202020204" pitchFamily="34" charset="0"/>
              </a:rPr>
              <a:t>7 </a:t>
            </a:r>
            <a:r>
              <a:rPr lang="en-US" sz="2400" dirty="0">
                <a:latin typeface="Arial" panose="020B0604020202020204" pitchFamily="34" charset="0"/>
                <a:cs typeface="Arial" panose="020B0604020202020204" pitchFamily="34" charset="0"/>
              </a:rPr>
              <a:t>students</a:t>
            </a:r>
            <a:r>
              <a:rPr lang="en-US" sz="2400" dirty="0" smtClean="0">
                <a:latin typeface="Arial" panose="020B0604020202020204" pitchFamily="34" charset="0"/>
                <a:cs typeface="Arial" panose="020B0604020202020204" pitchFamily="34" charset="0"/>
              </a:rPr>
              <a:t>.</a:t>
            </a: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Five Year 7 students are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between 1.4metres and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1.45metres tall. Work out the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frequency density for that class, </a:t>
            </a: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many Year 7 students are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there </a:t>
            </a:r>
            <a:r>
              <a:rPr lang="en-US" sz="2400" dirty="0">
                <a:latin typeface="Arial" panose="020B0604020202020204" pitchFamily="34" charset="0"/>
                <a:cs typeface="Arial" panose="020B0604020202020204" pitchFamily="34" charset="0"/>
              </a:rPr>
              <a:t>in total? </a:t>
            </a:r>
            <a:endParaRPr lang="en-US" sz="24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an estimate for the median height, </a:t>
            </a:r>
            <a:endParaRPr lang="en-US" sz="24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Draw </a:t>
            </a:r>
            <a:r>
              <a:rPr lang="en-US" sz="2400" dirty="0">
                <a:latin typeface="Arial" panose="020B0604020202020204" pitchFamily="34" charset="0"/>
                <a:cs typeface="Arial" panose="020B0604020202020204" pitchFamily="34" charset="0"/>
              </a:rPr>
              <a:t>a frequency table for the data in the histogram, </a:t>
            </a:r>
            <a:endParaRPr lang="en-US" sz="24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an estimate for the mean height from your frequency table, </a:t>
            </a:r>
            <a:endParaRPr lang="en-US" sz="24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How </a:t>
            </a:r>
            <a:r>
              <a:rPr lang="en-US" sz="2400" dirty="0">
                <a:latin typeface="Arial" panose="020B0604020202020204" pitchFamily="34" charset="0"/>
                <a:cs typeface="Arial" panose="020B0604020202020204" pitchFamily="34" charset="0"/>
              </a:rPr>
              <a:t>many of the students are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taller </a:t>
            </a:r>
            <a:r>
              <a:rPr lang="en-US" sz="2400" dirty="0">
                <a:latin typeface="Arial" panose="020B0604020202020204" pitchFamily="34" charset="0"/>
                <a:cs typeface="Arial" panose="020B0604020202020204" pitchFamily="34" charset="0"/>
              </a:rPr>
              <a:t>than the mean height?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436096" y="1234495"/>
            <a:ext cx="3384376" cy="2937455"/>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
        <p:nvSpPr>
          <p:cNvPr id="9" name="Rectangle 8"/>
          <p:cNvSpPr/>
          <p:nvPr/>
        </p:nvSpPr>
        <p:spPr>
          <a:xfrm flipH="1">
            <a:off x="5333533" y="5733256"/>
            <a:ext cx="3486939" cy="83099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Q7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 Label the frequency density scale.</a:t>
            </a:r>
          </a:p>
        </p:txBody>
      </p:sp>
    </p:spTree>
    <p:extLst>
      <p:ext uri="{BB962C8B-B14F-4D97-AF65-F5344CB8AC3E}">
        <p14:creationId xmlns:p14="http://schemas.microsoft.com/office/powerpoint/2010/main" val="583044390"/>
      </p:ext>
    </p:extLst>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dirty="0" smtClean="0"/>
              <a:t>14.5 </a:t>
            </a:r>
            <a:r>
              <a:rPr lang="en-GB" dirty="0"/>
              <a:t>– </a:t>
            </a:r>
            <a:r>
              <a:rPr lang="en-GB" dirty="0" smtClean="0"/>
              <a:t>Interpreting </a:t>
            </a:r>
            <a:r>
              <a:rPr lang="en-GB" dirty="0"/>
              <a:t>Histograms</a:t>
            </a:r>
            <a:endParaRPr lang="en-GB"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452</a:t>
            </a:r>
            <a:endParaRPr lang="en-GB" sz="1400" b="1" dirty="0">
              <a:latin typeface="Calibri" panose="020F0502020204030204" pitchFamily="34" charset="0"/>
            </a:endParaRPr>
          </a:p>
        </p:txBody>
      </p:sp>
      <p:sp>
        <p:nvSpPr>
          <p:cNvPr id="3" name="Rectangle 2"/>
          <p:cNvSpPr/>
          <p:nvPr/>
        </p:nvSpPr>
        <p:spPr>
          <a:xfrm>
            <a:off x="294160" y="1234495"/>
            <a:ext cx="5213944" cy="5509200"/>
          </a:xfrm>
          <a:prstGeom prst="rect">
            <a:avLst/>
          </a:prstGeom>
        </p:spPr>
        <p:txBody>
          <a:bodyPr wrap="square">
            <a:spAutoFit/>
          </a:bodyPr>
          <a:lstStyle/>
          <a:p>
            <a:pPr marL="457200" indent="-457200">
              <a:buClr>
                <a:srgbClr val="C00000"/>
              </a:buClr>
              <a:buFont typeface="+mj-lt"/>
              <a:buAutoNum type="arabicPeriod" startAt="8"/>
              <a:tabLst>
                <a:tab pos="914400" algn="l"/>
                <a:tab pos="2743200" algn="l"/>
              </a:tabLst>
            </a:pPr>
            <a:r>
              <a:rPr lang="en-US" sz="2200" b="1" dirty="0" smtClean="0">
                <a:solidFill>
                  <a:srgbClr val="C00000"/>
                </a:solidFill>
                <a:latin typeface="Arial" panose="020B0604020202020204" pitchFamily="34" charset="0"/>
                <a:cs typeface="Arial" panose="020B0604020202020204" pitchFamily="34" charset="0"/>
              </a:rPr>
              <a:t>Problem-solving</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histogram shows the masses of some elephants</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elephants are there in total?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an estimate of the median mass,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Estimate </a:t>
            </a:r>
            <a:r>
              <a:rPr lang="en-US" sz="2200" dirty="0">
                <a:latin typeface="Arial" panose="020B0604020202020204" pitchFamily="34" charset="0"/>
                <a:cs typeface="Arial" panose="020B0604020202020204" pitchFamily="34" charset="0"/>
              </a:rPr>
              <a:t>how many elephants weigh more than 5.2 </a:t>
            </a:r>
            <a:r>
              <a:rPr lang="en-US" sz="2200" dirty="0" err="1">
                <a:latin typeface="Arial" panose="020B0604020202020204" pitchFamily="34" charset="0"/>
                <a:cs typeface="Arial" panose="020B0604020202020204" pitchFamily="34" charset="0"/>
              </a:rPr>
              <a:t>tonnes</a:t>
            </a:r>
            <a:r>
              <a:rPr lang="en-US" sz="2200" dirty="0">
                <a:latin typeface="Arial" panose="020B0604020202020204" pitchFamily="34" charset="0"/>
                <a:cs typeface="Arial" panose="020B0604020202020204" pitchFamily="34" charset="0"/>
              </a:rPr>
              <a:t>.</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
        <p:nvSpPr>
          <p:cNvPr id="10" name="Rectangle 9"/>
          <p:cNvSpPr/>
          <p:nvPr/>
        </p:nvSpPr>
        <p:spPr>
          <a:xfrm flipH="1">
            <a:off x="5572727" y="5273913"/>
            <a:ext cx="3183120"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Q8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To estimate the median, first find the class containing the median mass.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57221" y="2341691"/>
            <a:ext cx="4478875" cy="2239437"/>
          </a:xfrm>
          <a:prstGeom prst="rect">
            <a:avLst/>
          </a:prstGeom>
        </p:spPr>
      </p:pic>
    </p:spTree>
    <p:extLst>
      <p:ext uri="{BB962C8B-B14F-4D97-AF65-F5344CB8AC3E}">
        <p14:creationId xmlns:p14="http://schemas.microsoft.com/office/powerpoint/2010/main" val="1885621070"/>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439</a:t>
            </a:r>
            <a:endParaRPr lang="en-GB" sz="1400" b="1" dirty="0">
              <a:latin typeface="Calibri" panose="020F0502020204030204" pitchFamily="34" charset="0"/>
            </a:endParaRPr>
          </a:p>
        </p:txBody>
      </p:sp>
      <p:sp>
        <p:nvSpPr>
          <p:cNvPr id="3" name="Rectangle 2"/>
          <p:cNvSpPr/>
          <p:nvPr/>
        </p:nvSpPr>
        <p:spPr>
          <a:xfrm>
            <a:off x="251520" y="1196752"/>
            <a:ext cx="5256584" cy="5564600"/>
          </a:xfrm>
          <a:prstGeom prst="rect">
            <a:avLst/>
          </a:prstGeom>
        </p:spPr>
        <p:txBody>
          <a:bodyPr wrap="square">
            <a:spAutoFit/>
          </a:bodyPr>
          <a:lstStyle/>
          <a:p>
            <a:pPr>
              <a:buClr>
                <a:srgbClr val="C00000"/>
              </a:buClr>
              <a:tabLst>
                <a:tab pos="914400" algn="l"/>
                <a:tab pos="2743200" algn="l"/>
              </a:tabLst>
            </a:pPr>
            <a:r>
              <a:rPr lang="en-US" sz="2540" b="1" dirty="0" smtClean="0">
                <a:solidFill>
                  <a:srgbClr val="0070C0"/>
                </a:solidFill>
                <a:latin typeface="Arial" panose="020B0604020202020204" pitchFamily="34" charset="0"/>
                <a:cs typeface="Arial" panose="020B0604020202020204" pitchFamily="34" charset="0"/>
              </a:rPr>
              <a:t>Fluency </a:t>
            </a:r>
            <a:r>
              <a:rPr lang="en-US" sz="2540" b="1" dirty="0">
                <a:solidFill>
                  <a:srgbClr val="0070C0"/>
                </a:solidFill>
                <a:latin typeface="Arial" panose="020B0604020202020204" pitchFamily="34" charset="0"/>
                <a:cs typeface="Arial" panose="020B0604020202020204" pitchFamily="34" charset="0"/>
              </a:rPr>
              <a:t>with data</a:t>
            </a:r>
          </a:p>
          <a:p>
            <a:pPr marL="457200" indent="-457200">
              <a:buClr>
                <a:srgbClr val="C00000"/>
              </a:buClr>
              <a:buFont typeface="+mj-lt"/>
              <a:buAutoNum type="arabicPeriod" startAt="4"/>
              <a:tabLst>
                <a:tab pos="914400" algn="l"/>
                <a:tab pos="2743200" algn="l"/>
              </a:tabLst>
            </a:pPr>
            <a:r>
              <a:rPr lang="en-US" sz="2540" dirty="0" smtClean="0">
                <a:latin typeface="Arial" panose="020B0604020202020204" pitchFamily="34" charset="0"/>
                <a:cs typeface="Arial" panose="020B0604020202020204" pitchFamily="34" charset="0"/>
              </a:rPr>
              <a:t>Classify </a:t>
            </a:r>
            <a:r>
              <a:rPr lang="en-US" sz="2540" dirty="0">
                <a:latin typeface="Arial" panose="020B0604020202020204" pitchFamily="34" charset="0"/>
                <a:cs typeface="Arial" panose="020B0604020202020204" pitchFamily="34" charset="0"/>
              </a:rPr>
              <a:t>each of these as categorical, discrete or continuous.</a:t>
            </a:r>
          </a:p>
          <a:p>
            <a:pPr marL="457200" indent="-457200">
              <a:buClr>
                <a:srgbClr val="C00000"/>
              </a:buClr>
              <a:buFont typeface="+mj-lt"/>
              <a:buAutoNum type="arabicPeriod" startAt="4"/>
              <a:tabLst>
                <a:tab pos="914400" algn="l"/>
                <a:tab pos="2743200" algn="l"/>
              </a:tabLst>
            </a:pPr>
            <a:r>
              <a:rPr lang="en-US" sz="2540" dirty="0" smtClean="0">
                <a:solidFill>
                  <a:srgbClr val="C00000"/>
                </a:solidFill>
                <a:latin typeface="Arial" panose="020B0604020202020204" pitchFamily="34" charset="0"/>
                <a:cs typeface="Arial" panose="020B0604020202020204" pitchFamily="34" charset="0"/>
              </a:rPr>
              <a:t>a.</a:t>
            </a:r>
            <a:r>
              <a:rPr lang="en-US" sz="2540" dirty="0" smtClean="0">
                <a:latin typeface="Arial" panose="020B0604020202020204" pitchFamily="34" charset="0"/>
                <a:cs typeface="Arial" panose="020B0604020202020204" pitchFamily="34" charset="0"/>
              </a:rPr>
              <a:t> 	The </a:t>
            </a:r>
            <a:r>
              <a:rPr lang="en-US" sz="2540" dirty="0">
                <a:latin typeface="Arial" panose="020B0604020202020204" pitchFamily="34" charset="0"/>
                <a:cs typeface="Arial" panose="020B0604020202020204" pitchFamily="34" charset="0"/>
              </a:rPr>
              <a:t>time taken to run </a:t>
            </a:r>
            <a:r>
              <a:rPr lang="en-US" sz="2540" dirty="0" smtClean="0">
                <a:latin typeface="Arial" panose="020B0604020202020204" pitchFamily="34" charset="0"/>
                <a:cs typeface="Arial" panose="020B0604020202020204" pitchFamily="34" charset="0"/>
              </a:rPr>
              <a:t>	100m </a:t>
            </a:r>
          </a:p>
          <a:p>
            <a:pPr marL="971550" lvl="1" indent="-514350">
              <a:buClr>
                <a:srgbClr val="C00000"/>
              </a:buClr>
              <a:buFont typeface="+mj-lt"/>
              <a:buAutoNum type="alphaLcPeriod" startAt="2"/>
              <a:tabLst>
                <a:tab pos="914400" algn="l"/>
                <a:tab pos="2743200" algn="l"/>
              </a:tabLst>
            </a:pPr>
            <a:r>
              <a:rPr lang="en-US" sz="2540" dirty="0" smtClean="0">
                <a:latin typeface="Arial" panose="020B0604020202020204" pitchFamily="34" charset="0"/>
                <a:cs typeface="Arial" panose="020B0604020202020204" pitchFamily="34" charset="0"/>
              </a:rPr>
              <a:t>The </a:t>
            </a:r>
            <a:r>
              <a:rPr lang="en-US" sz="2540" dirty="0">
                <a:latin typeface="Arial" panose="020B0604020202020204" pitchFamily="34" charset="0"/>
                <a:cs typeface="Arial" panose="020B0604020202020204" pitchFamily="34" charset="0"/>
              </a:rPr>
              <a:t>number of peas in a pod </a:t>
            </a:r>
            <a:endParaRPr lang="en-US" sz="254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914400" algn="l"/>
                <a:tab pos="2743200" algn="l"/>
              </a:tabLst>
            </a:pPr>
            <a:r>
              <a:rPr lang="en-US" sz="2540" dirty="0" smtClean="0">
                <a:latin typeface="Arial" panose="020B0604020202020204" pitchFamily="34" charset="0"/>
                <a:cs typeface="Arial" panose="020B0604020202020204" pitchFamily="34" charset="0"/>
              </a:rPr>
              <a:t>The </a:t>
            </a:r>
            <a:r>
              <a:rPr lang="en-US" sz="2540" dirty="0">
                <a:latin typeface="Arial" panose="020B0604020202020204" pitchFamily="34" charset="0"/>
                <a:cs typeface="Arial" panose="020B0604020202020204" pitchFamily="34" charset="0"/>
              </a:rPr>
              <a:t>colour of cars passing the school </a:t>
            </a:r>
            <a:r>
              <a:rPr lang="en-US" sz="2540" dirty="0" smtClean="0">
                <a:latin typeface="Arial" panose="020B0604020202020204" pitchFamily="34" charset="0"/>
                <a:cs typeface="Arial" panose="020B0604020202020204" pitchFamily="34" charset="0"/>
              </a:rPr>
              <a:t>gates</a:t>
            </a:r>
          </a:p>
          <a:p>
            <a:pPr marL="971550" lvl="1" indent="-514350">
              <a:buClr>
                <a:srgbClr val="C00000"/>
              </a:buClr>
              <a:buFont typeface="+mj-lt"/>
              <a:buAutoNum type="alphaLcPeriod" startAt="2"/>
              <a:tabLst>
                <a:tab pos="914400" algn="l"/>
                <a:tab pos="2743200" algn="l"/>
              </a:tabLst>
            </a:pPr>
            <a:r>
              <a:rPr lang="en-US" sz="2540" dirty="0" smtClean="0">
                <a:latin typeface="Arial" panose="020B0604020202020204" pitchFamily="34" charset="0"/>
                <a:cs typeface="Arial" panose="020B0604020202020204" pitchFamily="34" charset="0"/>
              </a:rPr>
              <a:t>The </a:t>
            </a:r>
            <a:r>
              <a:rPr lang="en-US" sz="2540" dirty="0">
                <a:latin typeface="Arial" panose="020B0604020202020204" pitchFamily="34" charset="0"/>
                <a:cs typeface="Arial" panose="020B0604020202020204" pitchFamily="34" charset="0"/>
              </a:rPr>
              <a:t>masses of chicks in a nest </a:t>
            </a:r>
            <a:endParaRPr lang="en-US" sz="254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startAt="2"/>
              <a:tabLst>
                <a:tab pos="914400" algn="l"/>
                <a:tab pos="2743200" algn="l"/>
              </a:tabLst>
            </a:pPr>
            <a:r>
              <a:rPr lang="en-US" sz="2540" dirty="0" smtClean="0">
                <a:latin typeface="Arial" panose="020B0604020202020204" pitchFamily="34" charset="0"/>
                <a:cs typeface="Arial" panose="020B0604020202020204" pitchFamily="34" charset="0"/>
              </a:rPr>
              <a:t>The </a:t>
            </a:r>
            <a:r>
              <a:rPr lang="en-US" sz="2540" dirty="0">
                <a:latin typeface="Arial" panose="020B0604020202020204" pitchFamily="34" charset="0"/>
                <a:cs typeface="Arial" panose="020B0604020202020204" pitchFamily="34" charset="0"/>
              </a:rPr>
              <a:t>number of days that it rains in a month</a:t>
            </a:r>
            <a:endParaRPr lang="pl-PL" sz="254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7114072"/>
      </p:ext>
    </p:extLst>
  </p:cSld>
  <p:clrMapOvr>
    <a:masterClrMapping/>
  </p:clrMapOvr>
  <p:transition advClick="0"/>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453</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608001380"/>
              </p:ext>
            </p:extLst>
          </p:nvPr>
        </p:nvGraphicFramePr>
        <p:xfrm>
          <a:off x="251518" y="1211169"/>
          <a:ext cx="8568952" cy="4755270"/>
        </p:xfrm>
        <a:graphic>
          <a:graphicData uri="http://schemas.openxmlformats.org/drawingml/2006/table">
            <a:tbl>
              <a:tblPr firstRow="1" bandRow="1">
                <a:effectLst/>
                <a:tableStyleId>{5940675A-B579-460E-94D1-54222C63F5DA}</a:tableStyleId>
              </a:tblPr>
              <a:tblGrid>
                <a:gridCol w="2142238"/>
                <a:gridCol w="522060"/>
                <a:gridCol w="5904654"/>
              </a:tblGrid>
              <a:tr h="491358">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995815">
                <a:tc gridSpan="2">
                  <a:txBody>
                    <a:bodyPr/>
                    <a:lstStyle/>
                    <a:p>
                      <a:pPr marL="342900" indent="-342900">
                        <a:buFont typeface="Arial" panose="020B0604020202020204" pitchFamily="34" charset="0"/>
                        <a:buChar char="•"/>
                      </a:pPr>
                      <a:r>
                        <a:rPr lang="en-US" sz="3600" dirty="0" smtClean="0">
                          <a:latin typeface="Arial" panose="020B0604020202020204" pitchFamily="34" charset="0"/>
                          <a:cs typeface="Arial" panose="020B0604020202020204" pitchFamily="34" charset="0"/>
                        </a:rPr>
                        <a:t>Compare two sets of data.</a:t>
                      </a:r>
                      <a:endParaRPr lang="en-US" sz="36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600" dirty="0" smtClean="0">
                          <a:latin typeface="Arial" panose="020B0604020202020204" pitchFamily="34" charset="0"/>
                          <a:cs typeface="Arial" panose="020B0604020202020204" pitchFamily="34" charset="0"/>
                        </a:rPr>
                        <a:t>Market research companies </a:t>
                      </a:r>
                      <a:r>
                        <a:rPr lang="en-US" sz="3600" dirty="0" err="1" smtClean="0">
                          <a:latin typeface="Arial" panose="020B0604020202020204" pitchFamily="34" charset="0"/>
                          <a:cs typeface="Arial" panose="020B0604020202020204" pitchFamily="34" charset="0"/>
                        </a:rPr>
                        <a:t>analyse</a:t>
                      </a:r>
                      <a:r>
                        <a:rPr lang="en-US" sz="3600" dirty="0" smtClean="0">
                          <a:latin typeface="Arial" panose="020B0604020202020204" pitchFamily="34" charset="0"/>
                          <a:cs typeface="Arial" panose="020B0604020202020204" pitchFamily="34" charset="0"/>
                        </a:rPr>
                        <a:t> our responses to surveys and look for differences between genders and age groups.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70271">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723135">
                <a:tc gridSpan="3">
                  <a:txBody>
                    <a:bodyPr/>
                    <a:lstStyle/>
                    <a:p>
                      <a:pPr marL="0" indent="0">
                        <a:buFont typeface="Arial" panose="020B0604020202020204" pitchFamily="34" charset="0"/>
                        <a:buNone/>
                      </a:pPr>
                      <a:r>
                        <a:rPr lang="en-US" sz="3200" baseline="0" dirty="0" smtClean="0">
                          <a:latin typeface="Arial" panose="020B0604020202020204" pitchFamily="34" charset="0"/>
                          <a:cs typeface="Arial" panose="020B0604020202020204" pitchFamily="34" charset="0"/>
                        </a:rPr>
                        <a:t>What are the measures of • spread • average?</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p:sp>
        <p:nvSpPr>
          <p:cNvPr id="5" name="Rectangle 4"/>
          <p:cNvSpPr/>
          <p:nvPr/>
        </p:nvSpPr>
        <p:spPr>
          <a:xfrm flipH="1">
            <a:off x="239283" y="6165304"/>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14.4</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1398808"/>
      </p:ext>
    </p:extLst>
  </p:cSld>
  <p:clrMapOvr>
    <a:masterClrMapping/>
  </p:clrMapOvr>
  <p:transition advClick="0"/>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453</a:t>
            </a:r>
            <a:endParaRPr lang="en-GB" sz="1400" b="1" dirty="0">
              <a:latin typeface="Calibri" panose="020F0502020204030204" pitchFamily="34" charset="0"/>
            </a:endParaRPr>
          </a:p>
        </p:txBody>
      </p:sp>
      <p:sp>
        <p:nvSpPr>
          <p:cNvPr id="3" name="Rectangle 2"/>
          <p:cNvSpPr/>
          <p:nvPr/>
        </p:nvSpPr>
        <p:spPr>
          <a:xfrm>
            <a:off x="294160" y="1234495"/>
            <a:ext cx="8238276" cy="3477875"/>
          </a:xfrm>
          <a:prstGeom prst="rect">
            <a:avLst/>
          </a:prstGeom>
        </p:spPr>
        <p:txBody>
          <a:bodyPr wrap="square">
            <a:spAutoFit/>
          </a:bodyPr>
          <a:lstStyle/>
          <a:p>
            <a:pPr marL="457200" indent="-457200">
              <a:buClr>
                <a:srgbClr val="C00000"/>
              </a:buClr>
              <a:buFont typeface="+mj-lt"/>
              <a:buAutoNum type="arabicPeriod"/>
              <a:tabLst>
                <a:tab pos="914400" algn="l"/>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mean, median, mode and range for these sets of data,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4114800" algn="l"/>
              </a:tabLst>
            </a:pPr>
            <a:r>
              <a:rPr lang="en-US" sz="2200" dirty="0" smtClean="0">
                <a:latin typeface="Arial" panose="020B0604020202020204" pitchFamily="34" charset="0"/>
                <a:cs typeface="Arial" panose="020B0604020202020204" pitchFamily="34" charset="0"/>
              </a:rPr>
              <a:t>1.2, 1.3, 1.4, 1.5, 1.5 	</a:t>
            </a:r>
            <a:r>
              <a:rPr lang="en-US" sz="2200" dirty="0" smtClean="0">
                <a:solidFill>
                  <a:srgbClr val="C00000"/>
                </a:solidFill>
                <a:latin typeface="Arial" panose="020B0604020202020204" pitchFamily="34" charset="0"/>
                <a:cs typeface="Arial" panose="020B0604020202020204" pitchFamily="34" charset="0"/>
              </a:rPr>
              <a:t>b.</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4, 5, 6</a:t>
            </a:r>
            <a:r>
              <a:rPr lang="en-US" sz="2200" dirty="0" smtClean="0">
                <a:latin typeface="Arial" panose="020B0604020202020204" pitchFamily="34" charset="0"/>
                <a:cs typeface="Arial" panose="020B0604020202020204" pitchFamily="34" charset="0"/>
              </a:rPr>
              <a:t>, 4, 3, 6</a:t>
            </a:r>
            <a:r>
              <a:rPr lang="en-US" sz="2200" dirty="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7, </a:t>
            </a:r>
            <a:r>
              <a:rPr lang="en-US" sz="2200" dirty="0">
                <a:latin typeface="Arial" panose="020B0604020202020204" pitchFamily="34" charset="0"/>
                <a:cs typeface="Arial" panose="020B0604020202020204" pitchFamily="34" charset="0"/>
              </a:rPr>
              <a:t>8, 3</a:t>
            </a:r>
            <a:r>
              <a:rPr lang="en-US" sz="2200" dirty="0" smtClean="0">
                <a:latin typeface="Arial" panose="020B0604020202020204" pitchFamily="34" charset="0"/>
                <a:cs typeface="Arial" panose="020B0604020202020204" pitchFamily="34" charset="0"/>
              </a:rPr>
              <a:t>, 3</a:t>
            </a:r>
            <a:endParaRPr lang="en-US" sz="2200" dirty="0">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14400" algn="l"/>
                <a:tab pos="2743200" algn="l"/>
              </a:tabLst>
            </a:pPr>
            <a:r>
              <a:rPr lang="en-US" sz="2200" b="1" dirty="0">
                <a:solidFill>
                  <a:srgbClr val="C00000"/>
                </a:solidFill>
                <a:latin typeface="Arial" panose="020B0604020202020204" pitchFamily="34" charset="0"/>
                <a:cs typeface="Arial" panose="020B0604020202020204" pitchFamily="34" charset="0"/>
              </a:rPr>
              <a:t>STEM</a:t>
            </a:r>
            <a:r>
              <a:rPr lang="en-US" sz="2200" dirty="0">
                <a:latin typeface="Arial" panose="020B0604020202020204" pitchFamily="34" charset="0"/>
                <a:cs typeface="Arial" panose="020B0604020202020204" pitchFamily="34" charset="0"/>
              </a:rPr>
              <a:t> The table gives the masses, in kilograms, of male and female giant tortoises</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mean mass for each gender,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down the range of masses for each gender.</a:t>
            </a:r>
          </a:p>
        </p:txBody>
      </p:sp>
      <p:sp>
        <p:nvSpPr>
          <p:cNvPr id="9"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graphicFrame>
        <p:nvGraphicFramePr>
          <p:cNvPr id="11" name="Table 10"/>
          <p:cNvGraphicFramePr>
            <a:graphicFrameLocks noGrp="1"/>
          </p:cNvGraphicFramePr>
          <p:nvPr>
            <p:extLst>
              <p:ext uri="{D42A27DB-BD31-4B8C-83A1-F6EECF244321}">
                <p14:modId xmlns:p14="http://schemas.microsoft.com/office/powerpoint/2010/main" val="1935068828"/>
              </p:ext>
            </p:extLst>
          </p:nvPr>
        </p:nvGraphicFramePr>
        <p:xfrm>
          <a:off x="309083" y="3032760"/>
          <a:ext cx="8223353" cy="900296"/>
        </p:xfrm>
        <a:graphic>
          <a:graphicData uri="http://schemas.openxmlformats.org/drawingml/2006/table">
            <a:tbl>
              <a:tblPr firstRow="1" bandRow="1">
                <a:tableStyleId>{5940675A-B579-460E-94D1-54222C63F5DA}</a:tableStyleId>
              </a:tblPr>
              <a:tblGrid>
                <a:gridCol w="1196666"/>
                <a:gridCol w="780743"/>
                <a:gridCol w="780743"/>
                <a:gridCol w="780743"/>
                <a:gridCol w="780743"/>
                <a:gridCol w="780743"/>
                <a:gridCol w="780743"/>
                <a:gridCol w="780743"/>
                <a:gridCol w="780743"/>
                <a:gridCol w="780743"/>
              </a:tblGrid>
              <a:tr h="45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smtClean="0">
                          <a:latin typeface="Arial" panose="020B0604020202020204" pitchFamily="34" charset="0"/>
                          <a:cs typeface="Arial" panose="020B0604020202020204" pitchFamily="34" charset="0"/>
                        </a:rPr>
                        <a:t>Male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280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283</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288</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292</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299</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300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305</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310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48">
                <a:tc>
                  <a:txBody>
                    <a:bodyPr/>
                    <a:lstStyle/>
                    <a:p>
                      <a:r>
                        <a:rPr lang="en-US" sz="2100" b="1" dirty="0" smtClean="0">
                          <a:latin typeface="Arial" panose="020B0604020202020204" pitchFamily="34" charset="0"/>
                          <a:cs typeface="Arial" panose="020B0604020202020204" pitchFamily="34" charset="0"/>
                        </a:rPr>
                        <a:t>Female</a:t>
                      </a:r>
                      <a:endParaRPr lang="en-US" sz="21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260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261</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263</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265</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269</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270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271</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273</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274</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2" name="Rectangle 11"/>
          <p:cNvSpPr/>
          <p:nvPr/>
        </p:nvSpPr>
        <p:spPr>
          <a:xfrm>
            <a:off x="251520" y="4741382"/>
            <a:ext cx="8568952" cy="1783962"/>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Delay 12"/>
          <p:cNvSpPr/>
          <p:nvPr/>
        </p:nvSpPr>
        <p:spPr>
          <a:xfrm flipH="1">
            <a:off x="8532435" y="1196752"/>
            <a:ext cx="360044" cy="3544630"/>
          </a:xfrm>
          <a:prstGeom prst="flowChartDelay">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smtClean="0">
                <a:latin typeface="Arial" panose="020B0604020202020204" pitchFamily="34" charset="0"/>
                <a:cs typeface="Arial" panose="020B0604020202020204" pitchFamily="34" charset="0"/>
              </a:rPr>
              <a:t>Warm Up</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170823"/>
      </p:ext>
    </p:extLst>
  </p:cSld>
  <p:clrMapOvr>
    <a:masterClrMapping/>
  </p:clrMapOvr>
  <p:transition advClick="0"/>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453</a:t>
            </a:r>
            <a:endParaRPr lang="en-GB" sz="1400" b="1" dirty="0">
              <a:latin typeface="Calibri" panose="020F0502020204030204" pitchFamily="34" charset="0"/>
            </a:endParaRPr>
          </a:p>
        </p:txBody>
      </p:sp>
      <p:sp>
        <p:nvSpPr>
          <p:cNvPr id="3" name="Rectangle 2"/>
          <p:cNvSpPr/>
          <p:nvPr/>
        </p:nvSpPr>
        <p:spPr>
          <a:xfrm>
            <a:off x="294160" y="3427253"/>
            <a:ext cx="8526312" cy="3170099"/>
          </a:xfrm>
          <a:prstGeom prst="rect">
            <a:avLst/>
          </a:prstGeom>
        </p:spPr>
        <p:txBody>
          <a:bodyPr wrap="square">
            <a:spAutoFit/>
          </a:bodyPr>
          <a:lstStyle/>
          <a:p>
            <a:pPr marL="457200" indent="-457200">
              <a:buClr>
                <a:srgbClr val="C00000"/>
              </a:buClr>
              <a:buFont typeface="+mj-lt"/>
              <a:buAutoNum type="arabicPeriod" startAt="3"/>
              <a:tabLst>
                <a:tab pos="914400" algn="l"/>
                <a:tab pos="2743200" algn="l"/>
              </a:tabLst>
            </a:pPr>
            <a:r>
              <a:rPr lang="en-US" sz="2200" b="1" dirty="0">
                <a:solidFill>
                  <a:srgbClr val="C00000"/>
                </a:solidFill>
                <a:latin typeface="Arial" panose="020B0604020202020204" pitchFamily="34" charset="0"/>
                <a:cs typeface="Arial" panose="020B0604020202020204" pitchFamily="34" charset="0"/>
              </a:rPr>
              <a:t>STEM</a:t>
            </a:r>
            <a:r>
              <a:rPr lang="en-US" sz="2200" dirty="0">
                <a:solidFill>
                  <a:srgbClr val="C00000"/>
                </a:solidFill>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Compare the masses of the two genders of tortoise in </a:t>
            </a:r>
            <a:r>
              <a:rPr lang="en-US" sz="2200" b="1" dirty="0">
                <a:latin typeface="Arial" panose="020B0604020202020204" pitchFamily="34" charset="0"/>
                <a:cs typeface="Arial" panose="020B0604020202020204" pitchFamily="34" charset="0"/>
              </a:rPr>
              <a:t>Q2</a:t>
            </a:r>
            <a:r>
              <a:rPr lang="en-US" sz="2200" dirty="0">
                <a:latin typeface="Arial" panose="020B0604020202020204" pitchFamily="34" charset="0"/>
                <a:cs typeface="Arial" panose="020B0604020202020204" pitchFamily="34" charset="0"/>
              </a:rPr>
              <a:t>.</a:t>
            </a:r>
          </a:p>
          <a:p>
            <a:pPr marL="457200" indent="-457200">
              <a:buClr>
                <a:srgbClr val="C00000"/>
              </a:buClr>
              <a:buFont typeface="+mj-lt"/>
              <a:buAutoNum type="arabicPeriod" startAt="3"/>
              <a:tabLst>
                <a:tab pos="914400" algn="l"/>
                <a:tab pos="2743200" algn="l"/>
              </a:tabLst>
            </a:pPr>
            <a:r>
              <a:rPr lang="en-US" sz="2200" b="1" dirty="0" smtClean="0">
                <a:solidFill>
                  <a:srgbClr val="C00000"/>
                </a:solidFill>
                <a:latin typeface="Arial" panose="020B0604020202020204" pitchFamily="34" charset="0"/>
                <a:cs typeface="Arial" panose="020B0604020202020204" pitchFamily="34" charset="0"/>
              </a:rPr>
              <a:t>STEM</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heights, in </a:t>
            </a:r>
            <a:r>
              <a:rPr lang="en-US" sz="2200" dirty="0" err="1">
                <a:latin typeface="Arial" panose="020B0604020202020204" pitchFamily="34" charset="0"/>
                <a:cs typeface="Arial" panose="020B0604020202020204" pitchFamily="34" charset="0"/>
              </a:rPr>
              <a:t>centimetres</a:t>
            </a:r>
            <a:r>
              <a:rPr lang="en-US" sz="2200" dirty="0">
                <a:latin typeface="Arial" panose="020B0604020202020204" pitchFamily="34" charset="0"/>
                <a:cs typeface="Arial" panose="020B0604020202020204" pitchFamily="34" charset="0"/>
              </a:rPr>
              <a:t>, of female </a:t>
            </a:r>
            <a:r>
              <a:rPr lang="en-US" sz="2200" dirty="0" smtClean="0">
                <a:latin typeface="Arial" panose="020B0604020202020204" pitchFamily="34" charset="0"/>
                <a:cs typeface="Arial" panose="020B0604020202020204" pitchFamily="34" charset="0"/>
              </a:rPr>
              <a:t>African </a:t>
            </a:r>
            <a:r>
              <a:rPr lang="en-US" sz="2200" dirty="0">
                <a:latin typeface="Arial" panose="020B0604020202020204" pitchFamily="34" charset="0"/>
                <a:cs typeface="Arial" panose="020B0604020202020204" pitchFamily="34" charset="0"/>
              </a:rPr>
              <a:t>and Asian elephants are shown in the table</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a:latin typeface="Arial" panose="020B0604020202020204" pitchFamily="34" charset="0"/>
                <a:cs typeface="Arial" panose="020B0604020202020204" pitchFamily="34" charset="0"/>
              </a:rPr>
              <a:t>Describe the heights of these two populations of elephants,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Compare </a:t>
            </a:r>
            <a:r>
              <a:rPr lang="en-US" sz="2200" dirty="0">
                <a:latin typeface="Arial" panose="020B0604020202020204" pitchFamily="34" charset="0"/>
                <a:cs typeface="Arial" panose="020B0604020202020204" pitchFamily="34" charset="0"/>
              </a:rPr>
              <a:t>the heights of the two species.</a:t>
            </a:r>
          </a:p>
        </p:txBody>
      </p:sp>
      <p:sp>
        <p:nvSpPr>
          <p:cNvPr id="9"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graphicFrame>
        <p:nvGraphicFramePr>
          <p:cNvPr id="11" name="Table 10"/>
          <p:cNvGraphicFramePr>
            <a:graphicFrameLocks noGrp="1"/>
          </p:cNvGraphicFramePr>
          <p:nvPr>
            <p:extLst>
              <p:ext uri="{D42A27DB-BD31-4B8C-83A1-F6EECF244321}">
                <p14:modId xmlns:p14="http://schemas.microsoft.com/office/powerpoint/2010/main" val="2523224267"/>
              </p:ext>
            </p:extLst>
          </p:nvPr>
        </p:nvGraphicFramePr>
        <p:xfrm>
          <a:off x="309083" y="4901678"/>
          <a:ext cx="6207133" cy="900296"/>
        </p:xfrm>
        <a:graphic>
          <a:graphicData uri="http://schemas.openxmlformats.org/drawingml/2006/table">
            <a:tbl>
              <a:tblPr firstRow="1" bandRow="1">
                <a:tableStyleId>{5940675A-B579-460E-94D1-54222C63F5DA}</a:tableStyleId>
              </a:tblPr>
              <a:tblGrid>
                <a:gridCol w="1114983"/>
                <a:gridCol w="727450"/>
                <a:gridCol w="727450"/>
                <a:gridCol w="727450"/>
                <a:gridCol w="727450"/>
                <a:gridCol w="727450"/>
                <a:gridCol w="727450"/>
                <a:gridCol w="727450"/>
              </a:tblGrid>
              <a:tr h="4501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100" b="1" dirty="0" smtClean="0">
                          <a:latin typeface="Arial" panose="020B0604020202020204" pitchFamily="34" charset="0"/>
                          <a:cs typeface="Arial" panose="020B0604020202020204" pitchFamily="34" charset="0"/>
                        </a:rPr>
                        <a:t>African</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270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275</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281</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286</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292</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295</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50148">
                <a:tc>
                  <a:txBody>
                    <a:bodyPr/>
                    <a:lstStyle/>
                    <a:p>
                      <a:r>
                        <a:rPr lang="en-US" sz="2100" b="1" dirty="0" smtClean="0">
                          <a:latin typeface="Arial" panose="020B0604020202020204" pitchFamily="34" charset="0"/>
                          <a:cs typeface="Arial" panose="020B0604020202020204" pitchFamily="34" charset="0"/>
                        </a:rPr>
                        <a:t>Asian</a:t>
                      </a:r>
                      <a:endParaRPr lang="en-US" sz="21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100" dirty="0" smtClean="0">
                          <a:latin typeface="Arial" panose="020B0604020202020204" pitchFamily="34" charset="0"/>
                          <a:cs typeface="Arial" panose="020B0604020202020204" pitchFamily="34" charset="0"/>
                        </a:rPr>
                        <a:t>220</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221</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223</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224</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226</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227</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100" dirty="0" smtClean="0">
                          <a:latin typeface="Arial" panose="020B0604020202020204" pitchFamily="34" charset="0"/>
                          <a:cs typeface="Arial" panose="020B0604020202020204" pitchFamily="34" charset="0"/>
                        </a:rPr>
                        <a:t>229</a:t>
                      </a:r>
                      <a:endParaRPr lang="en-US" sz="21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8" name="Group 7"/>
          <p:cNvGrpSpPr/>
          <p:nvPr/>
        </p:nvGrpSpPr>
        <p:grpSpPr>
          <a:xfrm>
            <a:off x="251520" y="1281828"/>
            <a:ext cx="8568950" cy="2040904"/>
            <a:chOff x="150164" y="6494199"/>
            <a:chExt cx="8568950" cy="2040904"/>
          </a:xfrm>
        </p:grpSpPr>
        <p:sp>
          <p:nvSpPr>
            <p:cNvPr id="10" name="Rectangle 9"/>
            <p:cNvSpPr/>
            <p:nvPr/>
          </p:nvSpPr>
          <p:spPr>
            <a:xfrm flipH="1">
              <a:off x="150164" y="6673055"/>
              <a:ext cx="8568950" cy="1862048"/>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sz="2000" dirty="0">
                  <a:solidFill>
                    <a:schemeClr val="tx1"/>
                  </a:solidFill>
                  <a:latin typeface="Arial" panose="020B0604020202020204" pitchFamily="34" charset="0"/>
                  <a:cs typeface="Arial" panose="020B0604020202020204" pitchFamily="34" charset="0"/>
                </a:rPr>
                <a:t>The interquartile range measures the spread of the middle 50% of the data.</a:t>
              </a:r>
            </a:p>
            <a:p>
              <a:r>
                <a:rPr lang="en-US" sz="2000" dirty="0">
                  <a:solidFill>
                    <a:schemeClr val="tx1"/>
                  </a:solidFill>
                  <a:latin typeface="Arial" panose="020B0604020202020204" pitchFamily="34" charset="0"/>
                  <a:cs typeface="Arial" panose="020B0604020202020204" pitchFamily="34" charset="0"/>
                </a:rPr>
                <a:t>To describe a data set (or population) give a measure of average and a measure of spread. To compare data sets, compare a measure of average and a measure of spread.</a:t>
              </a:r>
            </a:p>
          </p:txBody>
        </p:sp>
        <p:sp>
          <p:nvSpPr>
            <p:cNvPr id="14" name="Pentagon 13"/>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13</a:t>
              </a:r>
              <a:endParaRPr lang="en-US" b="1" dirty="0">
                <a:latin typeface="Arial" panose="020B0604020202020204" pitchFamily="34" charset="0"/>
                <a:cs typeface="Arial" panose="020B0604020202020204" pitchFamily="34" charset="0"/>
              </a:endParaRPr>
            </a:p>
          </p:txBody>
        </p:sp>
      </p:grpSp>
      <p:sp>
        <p:nvSpPr>
          <p:cNvPr id="15" name="Rectangle 14"/>
          <p:cNvSpPr/>
          <p:nvPr/>
        </p:nvSpPr>
        <p:spPr>
          <a:xfrm flipH="1">
            <a:off x="6645309" y="4509120"/>
            <a:ext cx="2175163" cy="132343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Q4a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Use the median and the interquartile range.</a:t>
            </a:r>
          </a:p>
        </p:txBody>
      </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spTree>
    <p:extLst>
      <p:ext uri="{BB962C8B-B14F-4D97-AF65-F5344CB8AC3E}">
        <p14:creationId xmlns:p14="http://schemas.microsoft.com/office/powerpoint/2010/main" val="3559503345"/>
      </p:ext>
    </p:extLst>
  </p:cSld>
  <p:clrMapOvr>
    <a:masterClrMapping/>
  </p:clrMapOvr>
  <p:transition advClick="0"/>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454</a:t>
            </a:r>
            <a:endParaRPr lang="en-GB" sz="1400" b="1" dirty="0">
              <a:latin typeface="Calibri" panose="020F0502020204030204" pitchFamily="34" charset="0"/>
            </a:endParaRPr>
          </a:p>
        </p:txBody>
      </p:sp>
      <p:sp>
        <p:nvSpPr>
          <p:cNvPr id="3" name="Rectangle 2"/>
          <p:cNvSpPr/>
          <p:nvPr/>
        </p:nvSpPr>
        <p:spPr>
          <a:xfrm>
            <a:off x="294160" y="1234495"/>
            <a:ext cx="5213944" cy="4401205"/>
          </a:xfrm>
          <a:prstGeom prst="rect">
            <a:avLst/>
          </a:prstGeom>
        </p:spPr>
        <p:txBody>
          <a:bodyPr wrap="square">
            <a:spAutoFit/>
          </a:bodyPr>
          <a:lstStyle/>
          <a:p>
            <a:pPr marL="457200" indent="-457200">
              <a:buClr>
                <a:srgbClr val="C00000"/>
              </a:buClr>
              <a:buFont typeface="+mj-lt"/>
              <a:buAutoNum type="arabicPeriod" startAt="5"/>
              <a:tabLst>
                <a:tab pos="914400" algn="l"/>
                <a:tab pos="2743200" algn="l"/>
              </a:tabLst>
            </a:pPr>
            <a:r>
              <a:rPr lang="en-US" sz="1960" b="1" dirty="0" smtClean="0">
                <a:solidFill>
                  <a:srgbClr val="C00000"/>
                </a:solidFill>
                <a:latin typeface="Arial" panose="020B0604020202020204" pitchFamily="34" charset="0"/>
                <a:cs typeface="Arial" panose="020B0604020202020204" pitchFamily="34" charset="0"/>
              </a:rPr>
              <a:t>Reasoning </a:t>
            </a:r>
            <a:r>
              <a:rPr lang="en-US" sz="1960" dirty="0">
                <a:latin typeface="Arial" panose="020B0604020202020204" pitchFamily="34" charset="0"/>
                <a:cs typeface="Arial" panose="020B0604020202020204" pitchFamily="34" charset="0"/>
              </a:rPr>
              <a:t>Ten male and ten female cyclists compete in a road </a:t>
            </a:r>
            <a:r>
              <a:rPr lang="en-US" sz="1960" dirty="0" smtClean="0">
                <a:latin typeface="Arial" panose="020B0604020202020204" pitchFamily="34" charset="0"/>
                <a:cs typeface="Arial" panose="020B0604020202020204" pitchFamily="34" charset="0"/>
              </a:rPr>
              <a:t>race. The </a:t>
            </a:r>
            <a:r>
              <a:rPr lang="en-US" sz="1960" dirty="0">
                <a:latin typeface="Arial" panose="020B0604020202020204" pitchFamily="34" charset="0"/>
                <a:cs typeface="Arial" panose="020B0604020202020204" pitchFamily="34" charset="0"/>
              </a:rPr>
              <a:t>times, in minutes, to complete the course are </a:t>
            </a:r>
            <a:r>
              <a:rPr lang="en-US" sz="1960" dirty="0" smtClean="0">
                <a:latin typeface="Arial" panose="020B0604020202020204" pitchFamily="34" charset="0"/>
                <a:cs typeface="Arial" panose="020B0604020202020204" pitchFamily="34" charset="0"/>
              </a:rPr>
              <a:t>recorded.</a:t>
            </a:r>
            <a:br>
              <a:rPr lang="en-US" sz="1960" dirty="0" smtClean="0">
                <a:latin typeface="Arial" panose="020B0604020202020204" pitchFamily="34" charset="0"/>
                <a:cs typeface="Arial" panose="020B0604020202020204" pitchFamily="34" charset="0"/>
              </a:rPr>
            </a:br>
            <a:r>
              <a:rPr lang="en-US" sz="1960" dirty="0" smtClean="0">
                <a:latin typeface="Arial" panose="020B0604020202020204" pitchFamily="34" charset="0"/>
                <a:cs typeface="Arial" panose="020B0604020202020204" pitchFamily="34" charset="0"/>
              </a:rPr>
              <a:t>Males</a:t>
            </a:r>
            <a:r>
              <a:rPr lang="en-US" sz="1960" dirty="0">
                <a:latin typeface="Arial" panose="020B0604020202020204" pitchFamily="34" charset="0"/>
                <a:cs typeface="Arial" panose="020B0604020202020204" pitchFamily="34" charset="0"/>
              </a:rPr>
              <a:t>: 68</a:t>
            </a:r>
            <a:r>
              <a:rPr lang="en-US" sz="1960" dirty="0" smtClean="0">
                <a:latin typeface="Arial" panose="020B0604020202020204" pitchFamily="34" charset="0"/>
                <a:cs typeface="Arial" panose="020B0604020202020204" pitchFamily="34" charset="0"/>
              </a:rPr>
              <a:t>, 70, 75</a:t>
            </a:r>
            <a:r>
              <a:rPr lang="en-US" sz="1960" dirty="0">
                <a:latin typeface="Arial" panose="020B0604020202020204" pitchFamily="34" charset="0"/>
                <a:cs typeface="Arial" panose="020B0604020202020204" pitchFamily="34" charset="0"/>
              </a:rPr>
              <a:t>, 76, 77, 79</a:t>
            </a:r>
            <a:r>
              <a:rPr lang="en-US" sz="1960" dirty="0" smtClean="0">
                <a:latin typeface="Arial" panose="020B0604020202020204" pitchFamily="34" charset="0"/>
                <a:cs typeface="Arial" panose="020B0604020202020204" pitchFamily="34" charset="0"/>
              </a:rPr>
              <a:t>, 81</a:t>
            </a:r>
            <a:r>
              <a:rPr lang="en-US" sz="1960" dirty="0">
                <a:latin typeface="Arial" panose="020B0604020202020204" pitchFamily="34" charset="0"/>
                <a:cs typeface="Arial" panose="020B0604020202020204" pitchFamily="34" charset="0"/>
              </a:rPr>
              <a:t>, </a:t>
            </a:r>
            <a:r>
              <a:rPr lang="en-US" sz="1960" dirty="0" smtClean="0">
                <a:latin typeface="Arial" panose="020B0604020202020204" pitchFamily="34" charset="0"/>
                <a:cs typeface="Arial" panose="020B0604020202020204" pitchFamily="34" charset="0"/>
              </a:rPr>
              <a:t>83, 90, 120</a:t>
            </a:r>
            <a:br>
              <a:rPr lang="en-US" sz="1960" dirty="0" smtClean="0">
                <a:latin typeface="Arial" panose="020B0604020202020204" pitchFamily="34" charset="0"/>
                <a:cs typeface="Arial" panose="020B0604020202020204" pitchFamily="34" charset="0"/>
              </a:rPr>
            </a:br>
            <a:r>
              <a:rPr lang="en-US" sz="1960" dirty="0" smtClean="0">
                <a:latin typeface="Arial" panose="020B0604020202020204" pitchFamily="34" charset="0"/>
                <a:cs typeface="Arial" panose="020B0604020202020204" pitchFamily="34" charset="0"/>
              </a:rPr>
              <a:t>Females</a:t>
            </a:r>
            <a:r>
              <a:rPr lang="en-US" sz="1960" dirty="0">
                <a:latin typeface="Arial" panose="020B0604020202020204" pitchFamily="34" charset="0"/>
                <a:cs typeface="Arial" panose="020B0604020202020204" pitchFamily="34" charset="0"/>
              </a:rPr>
              <a:t>: 71</a:t>
            </a:r>
            <a:r>
              <a:rPr lang="en-US" sz="1960" dirty="0" smtClean="0">
                <a:latin typeface="Arial" panose="020B0604020202020204" pitchFamily="34" charset="0"/>
                <a:cs typeface="Arial" panose="020B0604020202020204" pitchFamily="34" charset="0"/>
              </a:rPr>
              <a:t>, 75, 76</a:t>
            </a:r>
            <a:r>
              <a:rPr lang="en-US" sz="1960" dirty="0">
                <a:latin typeface="Arial" panose="020B0604020202020204" pitchFamily="34" charset="0"/>
                <a:cs typeface="Arial" panose="020B0604020202020204" pitchFamily="34" charset="0"/>
              </a:rPr>
              <a:t>, 78, 83</a:t>
            </a:r>
            <a:r>
              <a:rPr lang="en-US" sz="1960" dirty="0" smtClean="0">
                <a:latin typeface="Arial" panose="020B0604020202020204" pitchFamily="34" charset="0"/>
                <a:cs typeface="Arial" panose="020B0604020202020204" pitchFamily="34" charset="0"/>
              </a:rPr>
              <a:t>, 86</a:t>
            </a:r>
            <a:r>
              <a:rPr lang="en-US" sz="1960" dirty="0">
                <a:latin typeface="Arial" panose="020B0604020202020204" pitchFamily="34" charset="0"/>
                <a:cs typeface="Arial" panose="020B0604020202020204" pitchFamily="34" charset="0"/>
              </a:rPr>
              <a:t>, 89, 90</a:t>
            </a:r>
            <a:r>
              <a:rPr lang="en-US" sz="1960" dirty="0" smtClean="0">
                <a:latin typeface="Arial" panose="020B0604020202020204" pitchFamily="34" charset="0"/>
                <a:cs typeface="Arial" panose="020B0604020202020204" pitchFamily="34" charset="0"/>
              </a:rPr>
              <a:t>, 91</a:t>
            </a:r>
            <a:r>
              <a:rPr lang="en-US" sz="1960" dirty="0">
                <a:latin typeface="Arial" panose="020B0604020202020204" pitchFamily="34" charset="0"/>
                <a:cs typeface="Arial" panose="020B0604020202020204" pitchFamily="34" charset="0"/>
              </a:rPr>
              <a:t>, 92</a:t>
            </a:r>
          </a:p>
          <a:p>
            <a:pPr marL="800100" lvl="1" indent="-342900">
              <a:buClr>
                <a:srgbClr val="C00000"/>
              </a:buClr>
              <a:buFont typeface="+mj-lt"/>
              <a:buAutoNum type="alphaLcPeriod"/>
              <a:tabLst>
                <a:tab pos="2743200" algn="l"/>
              </a:tabLst>
            </a:pPr>
            <a:r>
              <a:rPr lang="en-US" sz="1960" dirty="0" smtClean="0">
                <a:latin typeface="Arial" panose="020B0604020202020204" pitchFamily="34" charset="0"/>
                <a:cs typeface="Arial" panose="020B0604020202020204" pitchFamily="34" charset="0"/>
              </a:rPr>
              <a:t>Explain </a:t>
            </a:r>
            <a:r>
              <a:rPr lang="en-US" sz="1960" dirty="0">
                <a:latin typeface="Arial" panose="020B0604020202020204" pitchFamily="34" charset="0"/>
                <a:cs typeface="Arial" panose="020B0604020202020204" pitchFamily="34" charset="0"/>
              </a:rPr>
              <a:t>which of the median and interquartile range or mean and range should be used to describe each set of data, </a:t>
            </a:r>
            <a:endParaRPr lang="en-US" sz="196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60" dirty="0" smtClean="0">
                <a:latin typeface="Arial" panose="020B0604020202020204" pitchFamily="34" charset="0"/>
                <a:cs typeface="Arial" panose="020B0604020202020204" pitchFamily="34" charset="0"/>
              </a:rPr>
              <a:t>Compare </a:t>
            </a:r>
            <a:r>
              <a:rPr lang="en-US" sz="1960" dirty="0">
                <a:latin typeface="Arial" panose="020B0604020202020204" pitchFamily="34" charset="0"/>
                <a:cs typeface="Arial" panose="020B0604020202020204" pitchFamily="34" charset="0"/>
              </a:rPr>
              <a:t>the times for males and females.</a:t>
            </a:r>
          </a:p>
        </p:txBody>
      </p:sp>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pSp>
        <p:nvGrpSpPr>
          <p:cNvPr id="11" name="Group 10"/>
          <p:cNvGrpSpPr/>
          <p:nvPr/>
        </p:nvGrpSpPr>
        <p:grpSpPr>
          <a:xfrm>
            <a:off x="251520" y="5517232"/>
            <a:ext cx="5213924" cy="1056019"/>
            <a:chOff x="150164" y="6494199"/>
            <a:chExt cx="5213924" cy="1056019"/>
          </a:xfrm>
        </p:grpSpPr>
        <p:sp>
          <p:nvSpPr>
            <p:cNvPr id="12" name="Rectangle 11"/>
            <p:cNvSpPr/>
            <p:nvPr/>
          </p:nvSpPr>
          <p:spPr>
            <a:xfrm flipH="1">
              <a:off x="150164" y="6673055"/>
              <a:ext cx="5213924" cy="877163"/>
            </a:xfrm>
            <a:prstGeom prst="rect">
              <a:avLst/>
            </a:prstGeom>
            <a:solidFill>
              <a:schemeClr val="tx2">
                <a:lumMod val="20000"/>
                <a:lumOff val="80000"/>
              </a:schemeClr>
            </a:solidFill>
            <a:ln>
              <a:solidFill>
                <a:srgbClr val="002060"/>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274320" rtlCol="0" anchor="t" anchorCtr="0">
              <a:spAutoFit/>
            </a:bodyPr>
            <a:lstStyle/>
            <a:p>
              <a:r>
                <a:rPr lang="en-US" dirty="0">
                  <a:solidFill>
                    <a:schemeClr val="tx1"/>
                  </a:solidFill>
                  <a:latin typeface="Arial" panose="020B0604020202020204" pitchFamily="34" charset="0"/>
                  <a:cs typeface="Arial" panose="020B0604020202020204" pitchFamily="34" charset="0"/>
                </a:rPr>
                <a:t>The median </a:t>
              </a:r>
              <a:r>
                <a:rPr lang="en-US" dirty="0" smtClean="0">
                  <a:solidFill>
                    <a:schemeClr val="tx1"/>
                  </a:solidFill>
                  <a:latin typeface="Arial" panose="020B0604020202020204" pitchFamily="34" charset="0"/>
                  <a:cs typeface="Arial" panose="020B0604020202020204" pitchFamily="34" charset="0"/>
                </a:rPr>
                <a:t>and interquartile range </a:t>
              </a:r>
              <a:r>
                <a:rPr lang="en-US" dirty="0">
                  <a:solidFill>
                    <a:schemeClr val="tx1"/>
                  </a:solidFill>
                  <a:latin typeface="Arial" panose="020B0604020202020204" pitchFamily="34" charset="0"/>
                  <a:cs typeface="Arial" panose="020B0604020202020204" pitchFamily="34" charset="0"/>
                </a:rPr>
                <a:t>are not affected by extreme values or outliers. </a:t>
              </a:r>
            </a:p>
          </p:txBody>
        </p:sp>
        <p:sp>
          <p:nvSpPr>
            <p:cNvPr id="13" name="Pentagon 12"/>
            <p:cNvSpPr/>
            <p:nvPr/>
          </p:nvSpPr>
          <p:spPr>
            <a:xfrm>
              <a:off x="150164" y="6494199"/>
              <a:ext cx="2695391" cy="369332"/>
            </a:xfrm>
            <a:prstGeom prst="homePlat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latin typeface="Arial" panose="020B0604020202020204" pitchFamily="34" charset="0"/>
                  <a:cs typeface="Arial" panose="020B0604020202020204" pitchFamily="34" charset="0"/>
                </a:rPr>
                <a:t>Key Point 14</a:t>
              </a:r>
              <a:endParaRPr lang="en-US" b="1" dirty="0">
                <a:latin typeface="Arial" panose="020B0604020202020204" pitchFamily="34" charset="0"/>
                <a:cs typeface="Arial" panose="020B0604020202020204" pitchFamily="34" charset="0"/>
              </a:endParaRPr>
            </a:p>
          </p:txBody>
        </p:sp>
      </p:grpSp>
      <p:sp>
        <p:nvSpPr>
          <p:cNvPr id="14" name="Title 1"/>
          <p:cNvSpPr>
            <a:spLocks noGrp="1"/>
          </p:cNvSpPr>
          <p:nvPr>
            <p:ph type="title"/>
          </p:nvPr>
        </p:nvSpPr>
        <p:spPr>
          <a:xfrm>
            <a:off x="35496" y="44624"/>
            <a:ext cx="7560840" cy="648072"/>
          </a:xfrm>
        </p:spPr>
        <p:txBody>
          <a:bodyPr>
            <a:noAutofit/>
          </a:bodyPr>
          <a:lstStyle/>
          <a:p>
            <a:r>
              <a:rPr lang="en-GB" sz="3000" dirty="0" smtClean="0"/>
              <a:t>14.6 – Comparing and Describing Populations</a:t>
            </a:r>
            <a:endParaRPr lang="en-GB" sz="3000" b="1" dirty="0" smtClean="0"/>
          </a:p>
        </p:txBody>
      </p:sp>
    </p:spTree>
    <p:extLst>
      <p:ext uri="{BB962C8B-B14F-4D97-AF65-F5344CB8AC3E}">
        <p14:creationId xmlns:p14="http://schemas.microsoft.com/office/powerpoint/2010/main" val="1876818376"/>
      </p:ext>
    </p:extLst>
  </p:cSld>
  <p:clrMapOvr>
    <a:masterClrMapping/>
  </p:clrMapOvr>
  <p:transition advClick="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454</a:t>
            </a:r>
            <a:endParaRPr lang="en-GB" sz="1400" b="1" dirty="0">
              <a:latin typeface="Calibri" panose="020F0502020204030204" pitchFamily="34" charset="0"/>
            </a:endParaRPr>
          </a:p>
        </p:txBody>
      </p:sp>
      <p:sp>
        <p:nvSpPr>
          <p:cNvPr id="3" name="Rectangle 2"/>
          <p:cNvSpPr/>
          <p:nvPr/>
        </p:nvSpPr>
        <p:spPr>
          <a:xfrm>
            <a:off x="294160" y="1234495"/>
            <a:ext cx="8238280" cy="5170646"/>
          </a:xfrm>
          <a:prstGeom prst="rect">
            <a:avLst/>
          </a:prstGeom>
        </p:spPr>
        <p:txBody>
          <a:bodyPr wrap="square">
            <a:spAutoFit/>
          </a:bodyPr>
          <a:lstStyle/>
          <a:p>
            <a:pPr marL="457200" indent="-457200">
              <a:buClr>
                <a:srgbClr val="C00000"/>
              </a:buClr>
              <a:buFont typeface="+mj-lt"/>
              <a:buAutoNum type="arabicPeriod" startAt="7"/>
              <a:tabLst>
                <a:tab pos="914400" algn="l"/>
                <a:tab pos="2743200" algn="l"/>
              </a:tabLst>
            </a:pPr>
            <a:r>
              <a:rPr lang="en-US" sz="2200" b="1" dirty="0" smtClean="0">
                <a:solidFill>
                  <a:srgbClr val="C00000"/>
                </a:solidFill>
                <a:latin typeface="Arial" panose="020B0604020202020204" pitchFamily="34" charset="0"/>
                <a:cs typeface="Arial" panose="020B0604020202020204" pitchFamily="34" charset="0"/>
              </a:rPr>
              <a:t>Real </a:t>
            </a:r>
            <a:r>
              <a:rPr lang="en-US" sz="2200" b="1" dirty="0">
                <a:solidFill>
                  <a:srgbClr val="C00000"/>
                </a:solidFill>
                <a:latin typeface="Arial" panose="020B0604020202020204" pitchFamily="34" charset="0"/>
                <a:cs typeface="Arial" panose="020B0604020202020204" pitchFamily="34" charset="0"/>
              </a:rPr>
              <a:t>/ Problem-solving </a:t>
            </a:r>
            <a:r>
              <a:rPr lang="en-US" sz="2200" dirty="0">
                <a:latin typeface="Arial" panose="020B0604020202020204" pitchFamily="34" charset="0"/>
                <a:cs typeface="Arial" panose="020B0604020202020204" pitchFamily="34" charset="0"/>
              </a:rPr>
              <a:t>The table shows the lengths of delays to trains at </a:t>
            </a:r>
            <a:r>
              <a:rPr lang="en-US" sz="2200" dirty="0" err="1">
                <a:latin typeface="Arial" panose="020B0604020202020204" pitchFamily="34" charset="0"/>
                <a:cs typeface="Arial" panose="020B0604020202020204" pitchFamily="34" charset="0"/>
              </a:rPr>
              <a:t>Stratfield</a:t>
            </a:r>
            <a:r>
              <a:rPr lang="en-US" sz="2200" dirty="0">
                <a:latin typeface="Arial" panose="020B0604020202020204" pitchFamily="34" charset="0"/>
                <a:cs typeface="Arial" panose="020B0604020202020204" pitchFamily="34" charset="0"/>
              </a:rPr>
              <a:t> station</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a </a:t>
            </a:r>
            <a:r>
              <a:rPr lang="en-US" sz="2200" dirty="0" smtClean="0">
                <a:latin typeface="Arial" panose="020B0604020202020204" pitchFamily="34" charset="0"/>
                <a:cs typeface="Arial" panose="020B0604020202020204" pitchFamily="34" charset="0"/>
              </a:rPr>
              <a:t>cumulative </a:t>
            </a:r>
            <a:r>
              <a:rPr lang="en-US" sz="2200" dirty="0">
                <a:latin typeface="Arial" panose="020B0604020202020204" pitchFamily="34" charset="0"/>
                <a:cs typeface="Arial" panose="020B0604020202020204" pitchFamily="34" charset="0"/>
              </a:rPr>
              <a:t>frequency diagram, </a:t>
            </a:r>
            <a:endParaRPr lang="en-US" sz="22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 median and interquartile range.</a:t>
            </a:r>
          </a:p>
          <a:p>
            <a:pPr lvl="1">
              <a:buClr>
                <a:srgbClr val="C00000"/>
              </a:buClr>
              <a:tabLst>
                <a:tab pos="2743200" algn="l"/>
              </a:tabLst>
            </a:pPr>
            <a:r>
              <a:rPr lang="en-US" sz="2200" dirty="0">
                <a:latin typeface="Arial" panose="020B0604020202020204" pitchFamily="34" charset="0"/>
                <a:cs typeface="Arial" panose="020B0604020202020204" pitchFamily="34" charset="0"/>
              </a:rPr>
              <a:t>The box plot shows the delays to </a:t>
            </a:r>
            <a:r>
              <a:rPr lang="en-US" sz="2200" dirty="0" smtClean="0">
                <a:latin typeface="Arial" panose="020B0604020202020204" pitchFamily="34" charset="0"/>
                <a:cs typeface="Arial" panose="020B0604020202020204" pitchFamily="34" charset="0"/>
              </a:rPr>
              <a:t>trains </a:t>
            </a:r>
            <a:r>
              <a:rPr lang="en-US" sz="2200" dirty="0">
                <a:latin typeface="Arial" panose="020B0604020202020204" pitchFamily="34" charset="0"/>
                <a:cs typeface="Arial" panose="020B0604020202020204" pitchFamily="34" charset="0"/>
              </a:rPr>
              <a:t>at Westford station</a:t>
            </a:r>
            <a:r>
              <a:rPr lang="en-US" sz="22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startAt="3"/>
              <a:tabLst>
                <a:tab pos="2743200" algn="l"/>
              </a:tabLst>
            </a:pPr>
            <a:r>
              <a:rPr lang="en-US" sz="2200" dirty="0" smtClean="0">
                <a:latin typeface="Arial" panose="020B0604020202020204" pitchFamily="34" charset="0"/>
                <a:cs typeface="Arial" panose="020B0604020202020204" pitchFamily="34" charset="0"/>
              </a:rPr>
              <a:t>Compare </a:t>
            </a:r>
            <a:r>
              <a:rPr lang="en-US" sz="2200" dirty="0">
                <a:latin typeface="Arial" panose="020B0604020202020204" pitchFamily="34" charset="0"/>
                <a:cs typeface="Arial" panose="020B0604020202020204" pitchFamily="34" charset="0"/>
              </a:rPr>
              <a:t>the lengths of delays at the two stations.</a:t>
            </a:r>
          </a:p>
        </p:txBody>
      </p:sp>
      <p:sp>
        <p:nvSpPr>
          <p:cNvPr id="10"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37090"/>
          </a:xfrm>
          <a:prstGeom prst="rect">
            <a:avLst/>
          </a:prstGeom>
        </p:spPr>
      </p:pic>
      <p:graphicFrame>
        <p:nvGraphicFramePr>
          <p:cNvPr id="16" name="Table 15"/>
          <p:cNvGraphicFramePr>
            <a:graphicFrameLocks noGrp="1"/>
          </p:cNvGraphicFramePr>
          <p:nvPr>
            <p:extLst>
              <p:ext uri="{D42A27DB-BD31-4B8C-83A1-F6EECF244321}">
                <p14:modId xmlns:p14="http://schemas.microsoft.com/office/powerpoint/2010/main" val="1952123869"/>
              </p:ext>
            </p:extLst>
          </p:nvPr>
        </p:nvGraphicFramePr>
        <p:xfrm>
          <a:off x="323528" y="2060848"/>
          <a:ext cx="3960440" cy="2682240"/>
        </p:xfrm>
        <a:graphic>
          <a:graphicData uri="http://schemas.openxmlformats.org/drawingml/2006/table">
            <a:tbl>
              <a:tblPr firstRow="1" bandRow="1">
                <a:tableStyleId>{5940675A-B579-460E-94D1-54222C63F5DA}</a:tableStyleId>
              </a:tblPr>
              <a:tblGrid>
                <a:gridCol w="2376264"/>
                <a:gridCol w="1584176"/>
              </a:tblGrid>
              <a:tr h="313628">
                <a:tc>
                  <a:txBody>
                    <a:bodyPr/>
                    <a:lstStyle/>
                    <a:p>
                      <a:pPr algn="ctr"/>
                      <a:r>
                        <a:rPr lang="en-US" sz="2000" b="1" i="0" dirty="0" smtClean="0">
                          <a:latin typeface="Arial" panose="020B0604020202020204" pitchFamily="34" charset="0"/>
                          <a:cs typeface="Arial" panose="020B0604020202020204" pitchFamily="34" charset="0"/>
                        </a:rPr>
                        <a:t>Length of delay, </a:t>
                      </a:r>
                      <a:r>
                        <a:rPr lang="en-US" sz="2000" b="1" i="1" dirty="0" smtClean="0">
                          <a:latin typeface="Arial" panose="020B0604020202020204" pitchFamily="34" charset="0"/>
                          <a:cs typeface="Arial" panose="020B0604020202020204" pitchFamily="34" charset="0"/>
                        </a:rPr>
                        <a:t>l</a:t>
                      </a:r>
                      <a:r>
                        <a:rPr lang="en-US" sz="2000" b="1" i="0" dirty="0" smtClean="0">
                          <a:latin typeface="Arial" panose="020B0604020202020204" pitchFamily="34" charset="0"/>
                          <a:cs typeface="Arial" panose="020B0604020202020204" pitchFamily="34" charset="0"/>
                        </a:rPr>
                        <a:t> (minutes)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5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15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370888" y="2479433"/>
            <a:ext cx="4455304" cy="1683110"/>
          </a:xfrm>
          <a:prstGeom prst="rect">
            <a:avLst/>
          </a:prstGeom>
        </p:spPr>
      </p:pic>
    </p:spTree>
    <p:extLst>
      <p:ext uri="{BB962C8B-B14F-4D97-AF65-F5344CB8AC3E}">
        <p14:creationId xmlns:p14="http://schemas.microsoft.com/office/powerpoint/2010/main" val="1511690212"/>
      </p:ext>
    </p:extLst>
  </p:cSld>
  <p:clrMapOvr>
    <a:masterClrMapping/>
  </p:clrMapOvr>
  <p:transition advClick="0"/>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455</a:t>
            </a:r>
            <a:endParaRPr lang="en-GB" sz="1400" b="1" dirty="0">
              <a:latin typeface="Calibri" panose="020F0502020204030204" pitchFamily="34" charset="0"/>
            </a:endParaRPr>
          </a:p>
        </p:txBody>
      </p:sp>
      <p:sp>
        <p:nvSpPr>
          <p:cNvPr id="3" name="Rectangle 2"/>
          <p:cNvSpPr/>
          <p:nvPr/>
        </p:nvSpPr>
        <p:spPr>
          <a:xfrm>
            <a:off x="209195" y="1234495"/>
            <a:ext cx="5298909" cy="5509200"/>
          </a:xfrm>
          <a:prstGeom prst="rect">
            <a:avLst/>
          </a:prstGeom>
        </p:spPr>
        <p:txBody>
          <a:bodyPr wrap="square">
            <a:spAutoFit/>
          </a:bodyPr>
          <a:lstStyle/>
          <a:p>
            <a:pPr marL="457200" indent="-457200">
              <a:buClr>
                <a:srgbClr val="C00000"/>
              </a:buClr>
              <a:buFont typeface="+mj-lt"/>
              <a:buAutoNum type="arabicPeriod" startAt="9"/>
              <a:tabLst>
                <a:tab pos="914400" algn="l"/>
                <a:tab pos="2743200" algn="l"/>
              </a:tabLst>
            </a:pPr>
            <a:r>
              <a:rPr lang="en-US" sz="2200" b="1" dirty="0" smtClean="0">
                <a:solidFill>
                  <a:srgbClr val="C00000"/>
                </a:solidFill>
                <a:latin typeface="Arial" panose="020B0604020202020204" pitchFamily="34" charset="0"/>
                <a:cs typeface="Arial" panose="020B0604020202020204" pitchFamily="34" charset="0"/>
              </a:rPr>
              <a:t>Problem-solving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cumulative frequency graph shows the ages of male and female members of a health club</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Compare the two sets of data.</a:t>
            </a:r>
            <a:endParaRPr lang="en-US" sz="2200" dirty="0">
              <a:latin typeface="Arial" panose="020B0604020202020204" pitchFamily="34" charset="0"/>
              <a:cs typeface="Arial" panose="020B0604020202020204" pitchFamily="34" charset="0"/>
            </a:endParaRPr>
          </a:p>
        </p:txBody>
      </p:sp>
      <p:sp>
        <p:nvSpPr>
          <p:cNvPr id="10"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9552" y="2636912"/>
            <a:ext cx="4680520" cy="3600400"/>
          </a:xfrm>
          <a:prstGeom prst="rect">
            <a:avLst/>
          </a:prstGeom>
        </p:spPr>
      </p:pic>
    </p:spTree>
    <p:extLst>
      <p:ext uri="{BB962C8B-B14F-4D97-AF65-F5344CB8AC3E}">
        <p14:creationId xmlns:p14="http://schemas.microsoft.com/office/powerpoint/2010/main" val="3122646959"/>
      </p:ext>
    </p:extLst>
  </p:cSld>
  <p:clrMapOvr>
    <a:masterClrMapping/>
  </p:clrMapOvr>
  <p:transition advClick="0"/>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454</a:t>
            </a:r>
            <a:endParaRPr lang="en-GB" sz="1400" b="1" dirty="0">
              <a:latin typeface="Calibri" panose="020F0502020204030204" pitchFamily="34" charset="0"/>
            </a:endParaRPr>
          </a:p>
        </p:txBody>
      </p:sp>
      <p:sp>
        <p:nvSpPr>
          <p:cNvPr id="3" name="Rectangle 2"/>
          <p:cNvSpPr/>
          <p:nvPr/>
        </p:nvSpPr>
        <p:spPr>
          <a:xfrm>
            <a:off x="209195" y="1234495"/>
            <a:ext cx="8624235" cy="5170646"/>
          </a:xfrm>
          <a:prstGeom prst="rect">
            <a:avLst/>
          </a:prstGeom>
        </p:spPr>
        <p:txBody>
          <a:bodyPr wrap="square">
            <a:spAutoFit/>
          </a:bodyPr>
          <a:lstStyle/>
          <a:p>
            <a:pPr marL="457200" indent="-457200">
              <a:buClr>
                <a:srgbClr val="C00000"/>
              </a:buClr>
              <a:buFont typeface="+mj-lt"/>
              <a:buAutoNum type="arabicPeriod" startAt="8"/>
              <a:tabLst>
                <a:tab pos="914400" algn="l"/>
                <a:tab pos="2743200" algn="l"/>
              </a:tabLst>
            </a:pPr>
            <a:r>
              <a:rPr lang="en-US" sz="2200" b="1" dirty="0" smtClean="0">
                <a:solidFill>
                  <a:srgbClr val="C00000"/>
                </a:solidFill>
                <a:latin typeface="Arial" panose="020B0604020202020204" pitchFamily="34" charset="0"/>
                <a:cs typeface="Arial" panose="020B0604020202020204" pitchFamily="34" charset="0"/>
              </a:rPr>
              <a:t>Real </a:t>
            </a:r>
            <a:r>
              <a:rPr lang="en-US" sz="2200" b="1" dirty="0">
                <a:solidFill>
                  <a:srgbClr val="C00000"/>
                </a:solidFill>
                <a:latin typeface="Arial" panose="020B0604020202020204" pitchFamily="34" charset="0"/>
                <a:cs typeface="Arial" panose="020B0604020202020204" pitchFamily="34" charset="0"/>
              </a:rPr>
              <a:t>/ Problem-solving </a:t>
            </a:r>
            <a:r>
              <a:rPr lang="en-US" sz="2200" dirty="0" smtClean="0">
                <a:latin typeface="Arial" panose="020B0604020202020204" pitchFamily="34" charset="0"/>
                <a:cs typeface="Arial" panose="020B0604020202020204" pitchFamily="34" charset="0"/>
              </a:rPr>
              <a:t>This </a:t>
            </a:r>
            <a:r>
              <a:rPr lang="en-US" sz="2200" dirty="0">
                <a:latin typeface="Arial" panose="020B0604020202020204" pitchFamily="34" charset="0"/>
                <a:cs typeface="Arial" panose="020B0604020202020204" pitchFamily="34" charset="0"/>
              </a:rPr>
              <a:t>back-to-back stem-and-leaf diagram shows the average speeds, in miles per hour, of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cars </a:t>
            </a:r>
            <a:r>
              <a:rPr lang="en-US" sz="2200" dirty="0">
                <a:latin typeface="Arial" panose="020B0604020202020204" pitchFamily="34" charset="0"/>
                <a:cs typeface="Arial" panose="020B0604020202020204" pitchFamily="34" charset="0"/>
              </a:rPr>
              <a:t>passing two checkpoints.</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Key: 5 | 2 | 3 represents 25 mph and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23 </a:t>
            </a:r>
            <a:r>
              <a:rPr lang="en-US" sz="2200" dirty="0">
                <a:latin typeface="Arial" panose="020B0604020202020204" pitchFamily="34" charset="0"/>
                <a:cs typeface="Arial" panose="020B0604020202020204" pitchFamily="34" charset="0"/>
              </a:rPr>
              <a:t>mph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Describe </a:t>
            </a:r>
            <a:r>
              <a:rPr lang="en-US" sz="2200" dirty="0">
                <a:latin typeface="Arial" panose="020B0604020202020204" pitchFamily="34" charset="0"/>
                <a:cs typeface="Arial" panose="020B0604020202020204" pitchFamily="34" charset="0"/>
              </a:rPr>
              <a:t>the speeds at the two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check points</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14400" algn="l"/>
                <a:tab pos="2743200" algn="l"/>
              </a:tabLst>
            </a:pPr>
            <a:r>
              <a:rPr lang="en-US" sz="2200" dirty="0" smtClean="0">
                <a:latin typeface="Arial" panose="020B0604020202020204" pitchFamily="34" charset="0"/>
                <a:cs typeface="Arial" panose="020B0604020202020204" pitchFamily="34" charset="0"/>
              </a:rPr>
              <a:t>Compare </a:t>
            </a:r>
            <a:r>
              <a:rPr lang="en-US" sz="2200" dirty="0">
                <a:latin typeface="Arial" panose="020B0604020202020204" pitchFamily="34" charset="0"/>
                <a:cs typeface="Arial" panose="020B0604020202020204" pitchFamily="34" charset="0"/>
              </a:rPr>
              <a:t>the speeds at the two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checkpoints</a:t>
            </a:r>
            <a:r>
              <a:rPr lang="en-US" sz="2200" dirty="0">
                <a:latin typeface="Arial" panose="020B0604020202020204" pitchFamily="34" charset="0"/>
                <a:cs typeface="Arial" panose="020B0604020202020204" pitchFamily="34" charset="0"/>
              </a:rPr>
              <a:t>.</a:t>
            </a:r>
          </a:p>
        </p:txBody>
      </p:sp>
      <p:sp>
        <p:nvSpPr>
          <p:cNvPr id="10"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1926816"/>
              </p:ext>
            </p:extLst>
          </p:nvPr>
        </p:nvGraphicFramePr>
        <p:xfrm>
          <a:off x="755573" y="2366888"/>
          <a:ext cx="5256587" cy="1854200"/>
        </p:xfrm>
        <a:graphic>
          <a:graphicData uri="http://schemas.openxmlformats.org/drawingml/2006/table">
            <a:tbl>
              <a:tblPr firstRow="1" bandRow="1">
                <a:tableStyleId>{5C22544A-7EE6-4342-B048-85BDC9FD1C3A}</a:tableStyleId>
              </a:tblPr>
              <a:tblGrid>
                <a:gridCol w="309211"/>
                <a:gridCol w="309211"/>
                <a:gridCol w="309211"/>
                <a:gridCol w="309211"/>
                <a:gridCol w="309211"/>
                <a:gridCol w="309211"/>
                <a:gridCol w="309211"/>
                <a:gridCol w="309211"/>
                <a:gridCol w="309211"/>
                <a:gridCol w="309211"/>
                <a:gridCol w="309211"/>
                <a:gridCol w="309211"/>
                <a:gridCol w="309211"/>
                <a:gridCol w="309211"/>
                <a:gridCol w="309211"/>
                <a:gridCol w="309211"/>
                <a:gridCol w="309211"/>
              </a:tblGrid>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9" name="Rectangle 8"/>
          <p:cNvSpPr/>
          <p:nvPr/>
        </p:nvSpPr>
        <p:spPr>
          <a:xfrm>
            <a:off x="5796136" y="3140968"/>
            <a:ext cx="2965286" cy="3384376"/>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H="1">
            <a:off x="5796135" y="2060848"/>
            <a:ext cx="2965286" cy="923330"/>
          </a:xfrm>
          <a:prstGeom prst="rect">
            <a:avLst/>
          </a:prstGeom>
          <a:solidFill>
            <a:schemeClr val="accent3">
              <a:lumMod val="40000"/>
              <a:lumOff val="60000"/>
            </a:schemeClr>
          </a:solidFill>
          <a:ln>
            <a:solidFill>
              <a:schemeClr val="accent3">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chemeClr val="accent3">
                    <a:lumMod val="50000"/>
                  </a:schemeClr>
                </a:solidFill>
                <a:latin typeface="Arial" panose="020B0604020202020204" pitchFamily="34" charset="0"/>
                <a:cs typeface="Arial" panose="020B0604020202020204" pitchFamily="34" charset="0"/>
              </a:rPr>
              <a:t>Q8 strategy hint</a:t>
            </a:r>
            <a:r>
              <a:rPr lang="en-US" dirty="0" smtClean="0">
                <a:solidFill>
                  <a:schemeClr val="accent3">
                    <a:lumMod val="50000"/>
                  </a:schemeClr>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 Compare the medians and interquartile ranges.</a:t>
            </a:r>
          </a:p>
        </p:txBody>
      </p:sp>
    </p:spTree>
    <p:extLst>
      <p:ext uri="{BB962C8B-B14F-4D97-AF65-F5344CB8AC3E}">
        <p14:creationId xmlns:p14="http://schemas.microsoft.com/office/powerpoint/2010/main" val="1382790323"/>
      </p:ext>
    </p:extLst>
  </p:cSld>
  <p:clrMapOvr>
    <a:masterClrMapping/>
  </p:clrMapOvr>
  <p:transition advClick="0"/>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455</a:t>
            </a:r>
            <a:endParaRPr lang="en-GB" sz="1400" b="1" dirty="0">
              <a:latin typeface="Calibri" panose="020F0502020204030204" pitchFamily="34" charset="0"/>
            </a:endParaRPr>
          </a:p>
        </p:txBody>
      </p:sp>
      <p:sp>
        <p:nvSpPr>
          <p:cNvPr id="10" name="Title 1"/>
          <p:cNvSpPr>
            <a:spLocks noGrp="1"/>
          </p:cNvSpPr>
          <p:nvPr>
            <p:ph type="title"/>
          </p:nvPr>
        </p:nvSpPr>
        <p:spPr/>
        <p:txBody>
          <a:bodyPr>
            <a:noAutofit/>
          </a:bodyPr>
          <a:lstStyle/>
          <a:p>
            <a:r>
              <a:rPr lang="en-GB" sz="3000" dirty="0" smtClean="0"/>
              <a:t>14.6 – Comparing and Describing Populations</a:t>
            </a:r>
            <a:endParaRPr lang="en-GB" sz="3000" b="1" dirty="0" smtClean="0"/>
          </a:p>
        </p:txBody>
      </p:sp>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37090"/>
          </a:xfrm>
          <a:prstGeom prst="rect">
            <a:avLst/>
          </a:prstGeom>
        </p:spPr>
      </p:pic>
      <p:grpSp>
        <p:nvGrpSpPr>
          <p:cNvPr id="7" name="Group 6"/>
          <p:cNvGrpSpPr/>
          <p:nvPr/>
        </p:nvGrpSpPr>
        <p:grpSpPr>
          <a:xfrm>
            <a:off x="305905" y="1268760"/>
            <a:ext cx="5130191" cy="5286200"/>
            <a:chOff x="3483872" y="1089031"/>
            <a:chExt cx="5264592" cy="5286200"/>
          </a:xfrm>
        </p:grpSpPr>
        <p:sp>
          <p:nvSpPr>
            <p:cNvPr id="8" name="Round Diagonal Corner Rectangle 7"/>
            <p:cNvSpPr/>
            <p:nvPr/>
          </p:nvSpPr>
          <p:spPr>
            <a:xfrm>
              <a:off x="3491880" y="1089031"/>
              <a:ext cx="5256584" cy="5286200"/>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 Diagonal Corner Rectangle 8"/>
            <p:cNvSpPr/>
            <p:nvPr/>
          </p:nvSpPr>
          <p:spPr>
            <a:xfrm>
              <a:off x="3483872" y="1089031"/>
              <a:ext cx="5256584" cy="472112"/>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schemeClr val="bg1"/>
                  </a:solidFill>
                  <a:latin typeface="Arial" panose="020B0604020202020204" pitchFamily="34" charset="0"/>
                  <a:cs typeface="Arial" panose="020B0604020202020204" pitchFamily="34" charset="0"/>
                </a:rPr>
                <a:t>10 – Exam-Style Questions</a:t>
              </a:r>
              <a:endParaRPr lang="en-US" sz="2200" b="1" dirty="0">
                <a:solidFill>
                  <a:schemeClr val="bg1"/>
                </a:solidFill>
                <a:latin typeface="Arial" panose="020B0604020202020204" pitchFamily="34" charset="0"/>
                <a:cs typeface="Arial" panose="020B0604020202020204" pitchFamily="34" charset="0"/>
              </a:endParaRPr>
            </a:p>
          </p:txBody>
        </p:sp>
        <p:sp>
          <p:nvSpPr>
            <p:cNvPr id="11" name="Rectangle 10"/>
            <p:cNvSpPr/>
            <p:nvPr/>
          </p:nvSpPr>
          <p:spPr>
            <a:xfrm>
              <a:off x="3563889" y="1666250"/>
              <a:ext cx="5095139" cy="4708981"/>
            </a:xfrm>
            <a:prstGeom prst="rect">
              <a:avLst/>
            </a:prstGeom>
          </p:spPr>
          <p:txBody>
            <a:bodyPr wrap="square">
              <a:spAutoFit/>
            </a:bodyPr>
            <a:lstStyle/>
            <a:p>
              <a:pPr>
                <a:spcAft>
                  <a:spcPts val="0"/>
                </a:spcAft>
                <a:tabLst>
                  <a:tab pos="4972050" algn="r"/>
                </a:tabLst>
              </a:pPr>
              <a:r>
                <a:rPr lang="en-US" sz="2000" dirty="0"/>
                <a:t>Chloe did a </a:t>
              </a:r>
              <a:r>
                <a:rPr lang="en-US" sz="2000" dirty="0" smtClean="0"/>
                <a:t>survey</a:t>
              </a:r>
              <a:br>
                <a:rPr lang="en-US" sz="2000" dirty="0" smtClean="0"/>
              </a:br>
              <a:r>
                <a:rPr lang="en-US" sz="2000" dirty="0" smtClean="0"/>
                <a:t>on </a:t>
              </a:r>
              <a:r>
                <a:rPr lang="en-US" sz="2000" dirty="0"/>
                <a:t>the amount of </a:t>
              </a:r>
              <a:r>
                <a:rPr lang="en-US" sz="2000" dirty="0" smtClean="0"/>
                <a:t/>
              </a:r>
              <a:br>
                <a:rPr lang="en-US" sz="2000" dirty="0" smtClean="0"/>
              </a:br>
              <a:r>
                <a:rPr lang="en-US" sz="2000" dirty="0" smtClean="0"/>
                <a:t>money </a:t>
              </a:r>
              <a:r>
                <a:rPr lang="en-US" sz="2000" dirty="0"/>
                <a:t>that men </a:t>
              </a:r>
              <a:r>
                <a:rPr lang="en-US" sz="2000" dirty="0" smtClean="0"/>
                <a:t/>
              </a:r>
              <a:br>
                <a:rPr lang="en-US" sz="2000" dirty="0" smtClean="0"/>
              </a:br>
              <a:r>
                <a:rPr lang="en-US" sz="2000" dirty="0" smtClean="0"/>
                <a:t>spent </a:t>
              </a:r>
              <a:r>
                <a:rPr lang="en-US" sz="2000" dirty="0"/>
                <a:t>shopping </a:t>
              </a:r>
              <a:r>
                <a:rPr lang="en-US" sz="2000" dirty="0" smtClean="0"/>
                <a:t/>
              </a:r>
              <a:br>
                <a:rPr lang="en-US" sz="2000" dirty="0" smtClean="0"/>
              </a:br>
              <a:r>
                <a:rPr lang="en-US" sz="2000" dirty="0" smtClean="0"/>
                <a:t>each </a:t>
              </a:r>
              <a:r>
                <a:rPr lang="en-US" sz="2000" dirty="0"/>
                <a:t>week. The </a:t>
              </a:r>
              <a:r>
                <a:rPr lang="en-US" sz="2000" dirty="0" smtClean="0"/>
                <a:t/>
              </a:r>
              <a:br>
                <a:rPr lang="en-US" sz="2000" dirty="0" smtClean="0"/>
              </a:br>
              <a:r>
                <a:rPr lang="en-US" sz="2000" dirty="0" smtClean="0"/>
                <a:t>cumulative </a:t>
              </a:r>
              <a:br>
                <a:rPr lang="en-US" sz="2000" dirty="0" smtClean="0"/>
              </a:br>
              <a:r>
                <a:rPr lang="en-US" sz="2000" dirty="0" smtClean="0"/>
                <a:t>frequency </a:t>
              </a:r>
              <a:r>
                <a:rPr lang="en-US" sz="2000" dirty="0"/>
                <a:t>table </a:t>
              </a:r>
              <a:r>
                <a:rPr lang="en-US" sz="2000" dirty="0" smtClean="0"/>
                <a:t/>
              </a:r>
              <a:br>
                <a:rPr lang="en-US" sz="2000" dirty="0" smtClean="0"/>
              </a:br>
              <a:r>
                <a:rPr lang="en-US" sz="2000" dirty="0" smtClean="0"/>
                <a:t>shows </a:t>
              </a:r>
              <a:r>
                <a:rPr lang="en-US" sz="2000" dirty="0"/>
                <a:t>her results</a:t>
              </a:r>
              <a:r>
                <a:rPr lang="en-US" sz="2000" dirty="0" smtClean="0"/>
                <a:t>.</a:t>
              </a:r>
              <a:br>
                <a:rPr lang="en-US" sz="2000" dirty="0" smtClean="0"/>
              </a:br>
              <a:r>
                <a:rPr lang="en-US" sz="2000" dirty="0" smtClean="0"/>
                <a:t/>
              </a:r>
              <a:br>
                <a:rPr lang="en-US" sz="2000" dirty="0" smtClean="0"/>
              </a:br>
              <a:endParaRPr lang="en-US" sz="2000" dirty="0"/>
            </a:p>
            <a:p>
              <a:pPr>
                <a:spcAft>
                  <a:spcPts val="0"/>
                </a:spcAft>
                <a:buClr>
                  <a:srgbClr val="C00000"/>
                </a:buClr>
                <a:tabLst>
                  <a:tab pos="4972050" algn="r"/>
                </a:tabLst>
              </a:pPr>
              <a:r>
                <a:rPr lang="en-US" sz="2000" dirty="0"/>
                <a:t>A similar survey of women gave a median of £42 and an interquartile range of £12.</a:t>
              </a:r>
            </a:p>
            <a:p>
              <a:pPr>
                <a:spcAft>
                  <a:spcPts val="0"/>
                </a:spcAft>
                <a:buClr>
                  <a:srgbClr val="C00000"/>
                </a:buClr>
                <a:tabLst>
                  <a:tab pos="4972050" algn="r"/>
                </a:tabLst>
              </a:pPr>
              <a:r>
                <a:rPr lang="en-US" sz="2000" dirty="0"/>
                <a:t>Compare the amounts of money spent by women with the amounts spent by men. </a:t>
              </a:r>
              <a:r>
                <a:rPr lang="en-US" sz="2000" dirty="0" smtClean="0"/>
                <a:t/>
              </a:r>
              <a:br>
                <a:rPr lang="en-US" sz="2000" dirty="0" smtClean="0"/>
              </a:br>
              <a:r>
                <a:rPr lang="en-US" sz="2000" dirty="0" smtClean="0"/>
                <a:t>	</a:t>
              </a:r>
              <a:r>
                <a:rPr lang="en-US" sz="2000" b="1" dirty="0" smtClean="0"/>
                <a:t>(5 marks)</a:t>
              </a:r>
              <a:endParaRPr lang="en-US" sz="2000" b="1" dirty="0"/>
            </a:p>
          </p:txBody>
        </p:sp>
      </p:grpSp>
      <p:graphicFrame>
        <p:nvGraphicFramePr>
          <p:cNvPr id="12" name="Table 11"/>
          <p:cNvGraphicFramePr>
            <a:graphicFrameLocks noGrp="1"/>
          </p:cNvGraphicFramePr>
          <p:nvPr>
            <p:extLst>
              <p:ext uri="{D42A27DB-BD31-4B8C-83A1-F6EECF244321}">
                <p14:modId xmlns:p14="http://schemas.microsoft.com/office/powerpoint/2010/main" val="3105497389"/>
              </p:ext>
            </p:extLst>
          </p:nvPr>
        </p:nvGraphicFramePr>
        <p:xfrm>
          <a:off x="2627784" y="1844824"/>
          <a:ext cx="2736302" cy="2834640"/>
        </p:xfrm>
        <a:graphic>
          <a:graphicData uri="http://schemas.openxmlformats.org/drawingml/2006/table">
            <a:tbl>
              <a:tblPr firstRow="1" bandRow="1">
                <a:tableStyleId>{5940675A-B579-460E-94D1-54222C63F5DA}</a:tableStyleId>
              </a:tblPr>
              <a:tblGrid>
                <a:gridCol w="1368151"/>
                <a:gridCol w="1368151"/>
              </a:tblGrid>
              <a:tr h="313628">
                <a:tc>
                  <a:txBody>
                    <a:bodyPr/>
                    <a:lstStyle/>
                    <a:p>
                      <a:pPr algn="ctr"/>
                      <a:r>
                        <a:rPr lang="en-US" sz="1800" b="1" i="0" dirty="0" smtClean="0">
                          <a:latin typeface="Arial" panose="020B0604020202020204" pitchFamily="34" charset="0"/>
                          <a:cs typeface="Arial" panose="020B0604020202020204" pitchFamily="34" charset="0"/>
                        </a:rPr>
                        <a:t>Amount spent, </a:t>
                      </a:r>
                      <a:r>
                        <a:rPr lang="en-US" sz="1800" b="1" i="1" dirty="0" smtClean="0">
                          <a:latin typeface="Arial" panose="020B0604020202020204" pitchFamily="34" charset="0"/>
                          <a:cs typeface="Arial" panose="020B0604020202020204" pitchFamily="34" charset="0"/>
                        </a:rPr>
                        <a:t>x</a:t>
                      </a:r>
                      <a:r>
                        <a:rPr lang="en-US" sz="1800" b="1" i="0" dirty="0" smtClean="0">
                          <a:latin typeface="Arial" panose="020B0604020202020204" pitchFamily="34" charset="0"/>
                          <a:cs typeface="Arial" panose="020B0604020202020204" pitchFamily="34" charset="0"/>
                        </a:rPr>
                        <a:t> (</a:t>
                      </a:r>
                      <a:r>
                        <a:rPr lang="en-US" sz="1800" b="1" i="1" dirty="0" smtClean="0">
                          <a:latin typeface="Arial" panose="020B0604020202020204" pitchFamily="34" charset="0"/>
                          <a:cs typeface="Arial" panose="020B0604020202020204" pitchFamily="34" charset="0"/>
                        </a:rPr>
                        <a:t>£</a:t>
                      </a:r>
                      <a:r>
                        <a:rPr lang="en-US" sz="1800" b="1" i="0" dirty="0" smtClean="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Cumulative 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10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9</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30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40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51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50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68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0 &lt; </a:t>
                      </a:r>
                      <a:r>
                        <a:rPr lang="en-US" sz="1800" i="1" dirty="0" smtClean="0">
                          <a:latin typeface="Arial" panose="020B0604020202020204" pitchFamily="34" charset="0"/>
                          <a:cs typeface="Arial" panose="020B0604020202020204" pitchFamily="34" charset="0"/>
                        </a:rPr>
                        <a:t>x</a:t>
                      </a:r>
                      <a:r>
                        <a:rPr lang="en-US" sz="1800" dirty="0" smtClean="0">
                          <a:latin typeface="Arial" panose="020B0604020202020204" pitchFamily="34" charset="0"/>
                          <a:cs typeface="Arial" panose="020B0604020202020204" pitchFamily="34" charset="0"/>
                        </a:rPr>
                        <a:t> ≤ 60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3" name="Rectangle 12"/>
          <p:cNvSpPr/>
          <p:nvPr/>
        </p:nvSpPr>
        <p:spPr>
          <a:xfrm flipH="1">
            <a:off x="5589648" y="5229200"/>
            <a:ext cx="3149702" cy="1323439"/>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a:t>
            </a:r>
            <a:r>
              <a:rPr lang="en-US" sz="2000" b="1" dirty="0" smtClean="0">
                <a:solidFill>
                  <a:schemeClr val="tx1"/>
                </a:solidFill>
                <a:latin typeface="Arial" panose="020B0604020202020204" pitchFamily="34" charset="0"/>
                <a:cs typeface="Arial" panose="020B0604020202020204" pitchFamily="34" charset="0"/>
              </a:rPr>
              <a:t>hint - </a:t>
            </a:r>
            <a:r>
              <a:rPr lang="en-US" sz="2000" dirty="0" smtClean="0">
                <a:solidFill>
                  <a:schemeClr val="tx1"/>
                </a:solidFill>
                <a:latin typeface="Arial" panose="020B0604020202020204" pitchFamily="34" charset="0"/>
                <a:cs typeface="Arial" panose="020B0604020202020204" pitchFamily="34" charset="0"/>
              </a:rPr>
              <a:t>Draw </a:t>
            </a:r>
            <a:r>
              <a:rPr lang="en-US" sz="2000" dirty="0">
                <a:solidFill>
                  <a:schemeClr val="tx1"/>
                </a:solidFill>
                <a:latin typeface="Arial" panose="020B0604020202020204" pitchFamily="34" charset="0"/>
                <a:cs typeface="Arial" panose="020B0604020202020204" pitchFamily="34" charset="0"/>
              </a:rPr>
              <a:t>a </a:t>
            </a:r>
            <a:r>
              <a:rPr lang="en-US" sz="2000" dirty="0" smtClean="0">
                <a:solidFill>
                  <a:schemeClr val="tx1"/>
                </a:solidFill>
                <a:latin typeface="Arial" panose="020B0604020202020204" pitchFamily="34" charset="0"/>
                <a:cs typeface="Arial" panose="020B0604020202020204" pitchFamily="34" charset="0"/>
              </a:rPr>
              <a:t>cumulative frequency diagram for </a:t>
            </a:r>
            <a:r>
              <a:rPr lang="en-US" sz="2000" dirty="0">
                <a:solidFill>
                  <a:schemeClr val="tx1"/>
                </a:solidFill>
                <a:latin typeface="Arial" panose="020B0604020202020204" pitchFamily="34" charset="0"/>
                <a:cs typeface="Arial" panose="020B0604020202020204" pitchFamily="34" charset="0"/>
              </a:rPr>
              <a:t>the results given in the table</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35655686"/>
      </p:ext>
    </p:extLst>
  </p:cSld>
  <p:clrMapOvr>
    <a:masterClrMapping/>
  </p:clrMapOvr>
  <p:transition advClick="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3600" dirty="0" smtClean="0"/>
              <a:t>14 – Problem Solving – Brain Training</a:t>
            </a:r>
            <a:endParaRPr lang="en-GB" sz="36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456</a:t>
            </a:r>
            <a:endParaRPr lang="en-GB" sz="1300" b="1" dirty="0">
              <a:latin typeface="Calibri" panose="020F050202020403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024100918"/>
              </p:ext>
            </p:extLst>
          </p:nvPr>
        </p:nvGraphicFramePr>
        <p:xfrm>
          <a:off x="251518" y="1221120"/>
          <a:ext cx="8568952" cy="1127760"/>
        </p:xfrm>
        <a:graphic>
          <a:graphicData uri="http://schemas.openxmlformats.org/drawingml/2006/table">
            <a:tbl>
              <a:tblPr firstRow="1" bandRow="1">
                <a:effectLst/>
                <a:tableStyleId>{5940675A-B579-460E-94D1-54222C63F5DA}</a:tableStyleId>
              </a:tblPr>
              <a:tblGrid>
                <a:gridCol w="1872210"/>
                <a:gridCol w="6696742"/>
              </a:tblGrid>
              <a:tr h="849679">
                <a:tc>
                  <a:txBody>
                    <a:bodyPr/>
                    <a:lstStyle/>
                    <a:p>
                      <a:r>
                        <a:rPr lang="en-US" sz="2400" b="1" dirty="0" smtClean="0">
                          <a:latin typeface="Arial" panose="020B0604020202020204" pitchFamily="34" charset="0"/>
                          <a:cs typeface="Arial" panose="020B0604020202020204" pitchFamily="34" charset="0"/>
                        </a:rPr>
                        <a:t>Objectives</a:t>
                      </a:r>
                      <a:endParaRPr lang="en-US" sz="24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400050" indent="-400050">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Produce and interpret box plots from lists of data and grouped data. </a:t>
                      </a:r>
                    </a:p>
                    <a:p>
                      <a:pPr marL="400050" indent="-400050">
                        <a:buFont typeface="Arial" panose="020B0604020202020204" pitchFamily="34" charset="0"/>
                        <a:buChar char="•"/>
                      </a:pPr>
                      <a:r>
                        <a:rPr lang="en-US" sz="2000" b="0" dirty="0" smtClean="0">
                          <a:latin typeface="Arial" panose="020B0604020202020204" pitchFamily="34" charset="0"/>
                          <a:cs typeface="Arial" panose="020B0604020202020204" pitchFamily="34" charset="0"/>
                        </a:rPr>
                        <a:t>Compare distributions and make inferences</a:t>
                      </a:r>
                      <a:r>
                        <a:rPr lang="en-US" sz="2800" b="0" dirty="0" smtClean="0">
                          <a:latin typeface="Arial" panose="020B0604020202020204" pitchFamily="34" charset="0"/>
                          <a:cs typeface="Arial" panose="020B0604020202020204" pitchFamily="34" charset="0"/>
                        </a:rPr>
                        <a:t>.</a:t>
                      </a:r>
                      <a:endParaRPr lang="en-US" sz="3600" b="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bl>
          </a:graphicData>
        </a:graphic>
      </p:graphicFrame>
      <p:sp>
        <p:nvSpPr>
          <p:cNvPr id="2" name="Rectangle 1"/>
          <p:cNvSpPr/>
          <p:nvPr/>
        </p:nvSpPr>
        <p:spPr>
          <a:xfrm>
            <a:off x="271681" y="2420888"/>
            <a:ext cx="5812485" cy="4339650"/>
          </a:xfrm>
          <a:prstGeom prst="rect">
            <a:avLst/>
          </a:prstGeom>
        </p:spPr>
        <p:txBody>
          <a:bodyPr wrap="square">
            <a:spAutoFit/>
          </a:bodyPr>
          <a:lstStyle/>
          <a:p>
            <a:r>
              <a:rPr lang="en-US" sz="2300" dirty="0"/>
              <a:t>A company wishes to investigate the effectiveness of their brain training </a:t>
            </a:r>
            <a:r>
              <a:rPr lang="en-US" sz="2300" dirty="0" smtClean="0"/>
              <a:t>software</a:t>
            </a:r>
            <a:r>
              <a:rPr lang="en-US" sz="2300" dirty="0"/>
              <a:t>. They test how long it takes a group of teenagers to solve a logical puzzle, allow them to use the software for a week, and then test them again. </a:t>
            </a:r>
            <a:r>
              <a:rPr lang="en-US" sz="2300" dirty="0" smtClean="0"/>
              <a:t>Next are </a:t>
            </a:r>
            <a:r>
              <a:rPr lang="en-US" sz="2300" dirty="0"/>
              <a:t>the results (A), giving the times in seconds.</a:t>
            </a:r>
          </a:p>
          <a:p>
            <a:pPr marL="342900" indent="-342900">
              <a:buClr>
                <a:srgbClr val="C00000"/>
              </a:buClr>
              <a:buFont typeface="+mj-lt"/>
              <a:buAutoNum type="arabicPeriod"/>
            </a:pPr>
            <a:r>
              <a:rPr lang="en-US" sz="2300" dirty="0" smtClean="0"/>
              <a:t>Draw </a:t>
            </a:r>
            <a:r>
              <a:rPr lang="en-US" sz="2300" dirty="0"/>
              <a:t>a pair of parallel box plots to display these results.</a:t>
            </a:r>
          </a:p>
          <a:p>
            <a:pPr marL="342900" indent="-342900">
              <a:buClr>
                <a:srgbClr val="C00000"/>
              </a:buClr>
              <a:buFont typeface="+mj-lt"/>
              <a:buAutoNum type="arabicPeriod"/>
            </a:pPr>
            <a:r>
              <a:rPr lang="en-US" sz="2300" dirty="0" smtClean="0"/>
              <a:t>Compare </a:t>
            </a:r>
            <a:r>
              <a:rPr lang="en-US" sz="2300" dirty="0"/>
              <a:t>the two distributions. Did the brain training work? Did it have the same effect on everyone?</a:t>
            </a:r>
          </a:p>
        </p:txBody>
      </p:sp>
      <p:sp>
        <p:nvSpPr>
          <p:cNvPr id="9" name="Rectangle 8"/>
          <p:cNvSpPr/>
          <p:nvPr/>
        </p:nvSpPr>
        <p:spPr>
          <a:xfrm flipH="1">
            <a:off x="6084167" y="2466182"/>
            <a:ext cx="2736304" cy="150810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Parallel box plots are drawn using the same axis.</a:t>
            </a:r>
          </a:p>
        </p:txBody>
      </p:sp>
      <p:sp>
        <p:nvSpPr>
          <p:cNvPr id="10" name="Rectangle 9"/>
          <p:cNvSpPr/>
          <p:nvPr/>
        </p:nvSpPr>
        <p:spPr>
          <a:xfrm flipH="1">
            <a:off x="6084168" y="4123238"/>
            <a:ext cx="2736304" cy="221599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Q2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Look at how the median, the quartiles and the minimum and the maximum have each changed.</a:t>
            </a:r>
          </a:p>
        </p:txBody>
      </p:sp>
    </p:spTree>
    <p:extLst>
      <p:ext uri="{BB962C8B-B14F-4D97-AF65-F5344CB8AC3E}">
        <p14:creationId xmlns:p14="http://schemas.microsoft.com/office/powerpoint/2010/main" val="3197251845"/>
      </p:ext>
    </p:extLst>
  </p:cSld>
  <p:clrMapOvr>
    <a:masterClrMapping/>
  </p:clrMapOvr>
  <p:transition advClick="0"/>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456</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3600" dirty="0" smtClean="0"/>
              <a:t>14 – Problem Solving – Brain Training</a:t>
            </a:r>
            <a:endParaRPr lang="en-GB" sz="3600" b="1" dirty="0" smtClean="0"/>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16442" t="17719" r="17408" b="7470"/>
          <a:stretch/>
        </p:blipFill>
        <p:spPr>
          <a:xfrm>
            <a:off x="180342" y="1142249"/>
            <a:ext cx="8712138" cy="5532187"/>
          </a:xfrm>
          <a:prstGeom prst="rect">
            <a:avLst/>
          </a:prstGeom>
        </p:spPr>
      </p:pic>
    </p:spTree>
    <p:extLst>
      <p:ext uri="{BB962C8B-B14F-4D97-AF65-F5344CB8AC3E}">
        <p14:creationId xmlns:p14="http://schemas.microsoft.com/office/powerpoint/2010/main" val="4148188123"/>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439</a:t>
            </a:r>
            <a:endParaRPr lang="en-GB" sz="1400" b="1" dirty="0">
              <a:latin typeface="Calibri" panose="020F0502020204030204" pitchFamily="34" charset="0"/>
            </a:endParaRPr>
          </a:p>
        </p:txBody>
      </p:sp>
      <p:sp>
        <p:nvSpPr>
          <p:cNvPr id="3" name="Rectangle 2"/>
          <p:cNvSpPr/>
          <p:nvPr/>
        </p:nvSpPr>
        <p:spPr>
          <a:xfrm>
            <a:off x="251520" y="1196752"/>
            <a:ext cx="5256584" cy="5564600"/>
          </a:xfrm>
          <a:prstGeom prst="rect">
            <a:avLst/>
          </a:prstGeom>
        </p:spPr>
        <p:txBody>
          <a:bodyPr wrap="square">
            <a:spAutoFit/>
          </a:bodyPr>
          <a:lstStyle/>
          <a:p>
            <a:pPr>
              <a:buClr>
                <a:srgbClr val="C00000"/>
              </a:buClr>
              <a:tabLst>
                <a:tab pos="914400" algn="l"/>
                <a:tab pos="2743200" algn="l"/>
              </a:tabLst>
            </a:pPr>
            <a:r>
              <a:rPr lang="en-US" sz="2540" b="1" dirty="0" smtClean="0">
                <a:solidFill>
                  <a:srgbClr val="0070C0"/>
                </a:solidFill>
                <a:latin typeface="Arial" panose="020B0604020202020204" pitchFamily="34" charset="0"/>
                <a:cs typeface="Arial" panose="020B0604020202020204" pitchFamily="34" charset="0"/>
              </a:rPr>
              <a:t>Fluency </a:t>
            </a:r>
            <a:r>
              <a:rPr lang="en-US" sz="2540" b="1" dirty="0">
                <a:solidFill>
                  <a:srgbClr val="0070C0"/>
                </a:solidFill>
                <a:latin typeface="Arial" panose="020B0604020202020204" pitchFamily="34" charset="0"/>
                <a:cs typeface="Arial" panose="020B0604020202020204" pitchFamily="34" charset="0"/>
              </a:rPr>
              <a:t>with data</a:t>
            </a:r>
          </a:p>
          <a:p>
            <a:pPr marL="514350" indent="-514350">
              <a:buClr>
                <a:srgbClr val="C00000"/>
              </a:buClr>
              <a:buFont typeface="+mj-lt"/>
              <a:buAutoNum type="arabicPeriod" startAt="6"/>
              <a:tabLst>
                <a:tab pos="914400" algn="l"/>
                <a:tab pos="2743200" algn="l"/>
              </a:tabLst>
            </a:pPr>
            <a:r>
              <a:rPr lang="en-US" sz="2540" dirty="0">
                <a:latin typeface="Arial" panose="020B0604020202020204" pitchFamily="34" charset="0"/>
                <a:cs typeface="Arial" panose="020B0604020202020204" pitchFamily="34" charset="0"/>
              </a:rPr>
              <a:t>The masses of 20 badgers are recorded in </a:t>
            </a:r>
            <a:r>
              <a:rPr lang="en-US" sz="2540" dirty="0" smtClean="0">
                <a:latin typeface="Arial" panose="020B0604020202020204" pitchFamily="34" charset="0"/>
                <a:cs typeface="Arial" panose="020B0604020202020204" pitchFamily="34" charset="0"/>
              </a:rPr>
              <a:t>this </a:t>
            </a:r>
            <a:r>
              <a:rPr lang="en-US" sz="2540" dirty="0">
                <a:latin typeface="Arial" panose="020B0604020202020204" pitchFamily="34" charset="0"/>
                <a:cs typeface="Arial" panose="020B0604020202020204" pitchFamily="34" charset="0"/>
              </a:rPr>
              <a:t>table</a:t>
            </a:r>
            <a:r>
              <a:rPr lang="en-US" sz="2540" dirty="0" smtClean="0">
                <a:latin typeface="Arial" panose="020B0604020202020204" pitchFamily="34" charset="0"/>
                <a:cs typeface="Arial" panose="020B0604020202020204" pitchFamily="34" charset="0"/>
              </a:rPr>
              <a:t>.</a:t>
            </a:r>
            <a:br>
              <a:rPr lang="en-US" sz="2540" dirty="0" smtClean="0">
                <a:latin typeface="Arial" panose="020B0604020202020204" pitchFamily="34" charset="0"/>
                <a:cs typeface="Arial" panose="020B0604020202020204" pitchFamily="34" charset="0"/>
              </a:rPr>
            </a:br>
            <a:r>
              <a:rPr lang="en-US" sz="2540" dirty="0" smtClean="0">
                <a:latin typeface="Arial" panose="020B0604020202020204" pitchFamily="34" charset="0"/>
                <a:cs typeface="Arial" panose="020B0604020202020204" pitchFamily="34" charset="0"/>
              </a:rPr>
              <a:t/>
            </a:r>
            <a:br>
              <a:rPr lang="en-US" sz="2540" dirty="0" smtClean="0">
                <a:latin typeface="Arial" panose="020B0604020202020204" pitchFamily="34" charset="0"/>
                <a:cs typeface="Arial" panose="020B0604020202020204" pitchFamily="34" charset="0"/>
              </a:rPr>
            </a:br>
            <a:r>
              <a:rPr lang="en-US" sz="2540" dirty="0" smtClean="0">
                <a:latin typeface="Arial" panose="020B0604020202020204" pitchFamily="34" charset="0"/>
                <a:cs typeface="Arial" panose="020B0604020202020204" pitchFamily="34" charset="0"/>
              </a:rPr>
              <a:t/>
            </a:r>
            <a:br>
              <a:rPr lang="en-US" sz="2540" dirty="0" smtClean="0">
                <a:latin typeface="Arial" panose="020B0604020202020204" pitchFamily="34" charset="0"/>
                <a:cs typeface="Arial" panose="020B0604020202020204" pitchFamily="34" charset="0"/>
              </a:rPr>
            </a:br>
            <a:r>
              <a:rPr lang="en-US" sz="2540" dirty="0" smtClean="0">
                <a:latin typeface="Arial" panose="020B0604020202020204" pitchFamily="34" charset="0"/>
                <a:cs typeface="Arial" panose="020B0604020202020204" pitchFamily="34" charset="0"/>
              </a:rPr>
              <a:t/>
            </a:r>
            <a:br>
              <a:rPr lang="en-US" sz="2540" dirty="0" smtClean="0">
                <a:latin typeface="Arial" panose="020B0604020202020204" pitchFamily="34" charset="0"/>
                <a:cs typeface="Arial" panose="020B0604020202020204" pitchFamily="34" charset="0"/>
              </a:rPr>
            </a:br>
            <a:r>
              <a:rPr lang="en-US" sz="2540" dirty="0" smtClean="0">
                <a:latin typeface="Arial" panose="020B0604020202020204" pitchFamily="34" charset="0"/>
                <a:cs typeface="Arial" panose="020B0604020202020204" pitchFamily="34" charset="0"/>
              </a:rPr>
              <a:t/>
            </a:r>
            <a:br>
              <a:rPr lang="en-US" sz="2540" dirty="0" smtClean="0">
                <a:latin typeface="Arial" panose="020B0604020202020204" pitchFamily="34" charset="0"/>
                <a:cs typeface="Arial" panose="020B0604020202020204" pitchFamily="34" charset="0"/>
              </a:rPr>
            </a:br>
            <a:r>
              <a:rPr lang="en-US" sz="2540" dirty="0" smtClean="0">
                <a:latin typeface="Arial" panose="020B0604020202020204" pitchFamily="34" charset="0"/>
                <a:cs typeface="Arial" panose="020B0604020202020204" pitchFamily="34" charset="0"/>
              </a:rPr>
              <a:t/>
            </a:r>
            <a:br>
              <a:rPr lang="en-US" sz="2540" dirty="0" smtClean="0">
                <a:latin typeface="Arial" panose="020B0604020202020204" pitchFamily="34" charset="0"/>
                <a:cs typeface="Arial" panose="020B0604020202020204" pitchFamily="34" charset="0"/>
              </a:rPr>
            </a:br>
            <a:endParaRPr lang="en-US" sz="254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540" dirty="0">
                <a:latin typeface="Arial" panose="020B0604020202020204" pitchFamily="34" charset="0"/>
                <a:cs typeface="Arial" panose="020B0604020202020204" pitchFamily="34" charset="0"/>
              </a:rPr>
              <a:t>Write down the modal class, </a:t>
            </a:r>
            <a:endParaRPr lang="en-US" sz="254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540" dirty="0" smtClean="0">
                <a:latin typeface="Arial" panose="020B0604020202020204" pitchFamily="34" charset="0"/>
                <a:cs typeface="Arial" panose="020B0604020202020204" pitchFamily="34" charset="0"/>
              </a:rPr>
              <a:t>Work </a:t>
            </a:r>
            <a:r>
              <a:rPr lang="en-US" sz="2540" dirty="0">
                <a:latin typeface="Arial" panose="020B0604020202020204" pitchFamily="34" charset="0"/>
                <a:cs typeface="Arial" panose="020B0604020202020204" pitchFamily="34" charset="0"/>
              </a:rPr>
              <a:t>out an estimate for the </a:t>
            </a:r>
            <a:r>
              <a:rPr lang="en-US" sz="2540" dirty="0" smtClean="0">
                <a:latin typeface="Arial" panose="020B0604020202020204" pitchFamily="34" charset="0"/>
                <a:cs typeface="Arial" panose="020B0604020202020204" pitchFamily="34" charset="0"/>
              </a:rPr>
              <a:t>mean mass</a:t>
            </a:r>
            <a:r>
              <a:rPr lang="en-US" sz="2540" dirty="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914400" algn="l"/>
                <a:tab pos="2743200" algn="l"/>
              </a:tabLst>
            </a:pPr>
            <a:r>
              <a:rPr lang="en-US" sz="2540" dirty="0" smtClean="0">
                <a:latin typeface="Arial" panose="020B0604020202020204" pitchFamily="34" charset="0"/>
                <a:cs typeface="Arial" panose="020B0604020202020204" pitchFamily="34" charset="0"/>
              </a:rPr>
              <a:t>Write </a:t>
            </a:r>
            <a:r>
              <a:rPr lang="en-US" sz="2540" dirty="0">
                <a:latin typeface="Arial" panose="020B0604020202020204" pitchFamily="34" charset="0"/>
                <a:cs typeface="Arial" panose="020B0604020202020204" pitchFamily="34" charset="0"/>
              </a:rPr>
              <a:t>down the interval that contains the median.</a:t>
            </a:r>
            <a:endParaRPr lang="pl-PL" sz="2540" dirty="0">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667524041"/>
              </p:ext>
            </p:extLst>
          </p:nvPr>
        </p:nvGraphicFramePr>
        <p:xfrm>
          <a:off x="899592" y="2564512"/>
          <a:ext cx="4320480" cy="1981200"/>
        </p:xfrm>
        <a:graphic>
          <a:graphicData uri="http://schemas.openxmlformats.org/drawingml/2006/table">
            <a:tbl>
              <a:tblPr firstRow="1" bandRow="1">
                <a:tableStyleId>{5940675A-B579-460E-94D1-54222C63F5DA}</a:tableStyleId>
              </a:tblPr>
              <a:tblGrid>
                <a:gridCol w="2736304"/>
                <a:gridCol w="1584176"/>
              </a:tblGrid>
              <a:tr h="313628">
                <a:tc>
                  <a:txBody>
                    <a:bodyPr/>
                    <a:lstStyle/>
                    <a:p>
                      <a:pPr algn="ctr"/>
                      <a:r>
                        <a:rPr lang="en-US" sz="2000" b="1" i="0" dirty="0" smtClean="0">
                          <a:latin typeface="Arial" panose="020B0604020202020204" pitchFamily="34" charset="0"/>
                          <a:cs typeface="Arial" panose="020B0604020202020204" pitchFamily="34" charset="0"/>
                        </a:rPr>
                        <a:t>Mass, </a:t>
                      </a:r>
                      <a:r>
                        <a:rPr lang="en-US" sz="2000" b="1" i="1" dirty="0" smtClean="0">
                          <a:latin typeface="Arial" panose="020B0604020202020204" pitchFamily="34" charset="0"/>
                          <a:cs typeface="Arial" panose="020B0604020202020204" pitchFamily="34" charset="0"/>
                        </a:rPr>
                        <a:t>m</a:t>
                      </a:r>
                      <a:r>
                        <a:rPr lang="en-US" sz="2000" b="1" i="0" dirty="0" smtClean="0">
                          <a:latin typeface="Arial" panose="020B0604020202020204" pitchFamily="34" charset="0"/>
                          <a:cs typeface="Arial" panose="020B0604020202020204" pitchFamily="34" charset="0"/>
                        </a:rPr>
                        <a:t> (kg)</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9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11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12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13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656002426"/>
      </p:ext>
    </p:extLst>
  </p:cSld>
  <p:clrMapOvr>
    <a:masterClrMapping/>
  </p:clrMapOvr>
  <p:transition advClick="0"/>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456</a:t>
            </a:r>
            <a:endParaRPr lang="en-GB" sz="1400" b="1" dirty="0">
              <a:latin typeface="Calibri" panose="020F0502020204030204" pitchFamily="34" charset="0"/>
            </a:endParaRPr>
          </a:p>
        </p:txBody>
      </p:sp>
      <p:sp>
        <p:nvSpPr>
          <p:cNvPr id="3" name="Rectangle 2"/>
          <p:cNvSpPr/>
          <p:nvPr/>
        </p:nvSpPr>
        <p:spPr>
          <a:xfrm>
            <a:off x="209195" y="1234495"/>
            <a:ext cx="5298909" cy="4508927"/>
          </a:xfrm>
          <a:prstGeom prst="rect">
            <a:avLst/>
          </a:prstGeom>
        </p:spPr>
        <p:txBody>
          <a:bodyPr wrap="square">
            <a:spAutoFit/>
          </a:bodyPr>
          <a:lstStyle/>
          <a:p>
            <a:pPr>
              <a:buClr>
                <a:srgbClr val="C00000"/>
              </a:buClr>
              <a:tabLst>
                <a:tab pos="914400" algn="l"/>
                <a:tab pos="2743200" algn="l"/>
              </a:tabLst>
            </a:pPr>
            <a:r>
              <a:rPr lang="en-US" sz="2050" dirty="0" smtClean="0">
                <a:latin typeface="Arial" panose="020B0604020202020204" pitchFamily="34" charset="0"/>
                <a:cs typeface="Arial" panose="020B0604020202020204" pitchFamily="34" charset="0"/>
              </a:rPr>
              <a:t>The </a:t>
            </a:r>
            <a:r>
              <a:rPr lang="en-US" sz="2050" dirty="0">
                <a:latin typeface="Arial" panose="020B0604020202020204" pitchFamily="34" charset="0"/>
                <a:cs typeface="Arial" panose="020B0604020202020204" pitchFamily="34" charset="0"/>
              </a:rPr>
              <a:t>company decides to repeat the investigation with adults, using a larger sample size.</a:t>
            </a:r>
          </a:p>
          <a:p>
            <a:pPr>
              <a:buClr>
                <a:srgbClr val="C00000"/>
              </a:buClr>
              <a:tabLst>
                <a:tab pos="914400" algn="l"/>
                <a:tab pos="2743200" algn="l"/>
              </a:tabLst>
            </a:pPr>
            <a:r>
              <a:rPr lang="en-US" sz="2050" dirty="0">
                <a:latin typeface="Arial" panose="020B0604020202020204" pitchFamily="34" charset="0"/>
                <a:cs typeface="Arial" panose="020B0604020202020204" pitchFamily="34" charset="0"/>
              </a:rPr>
              <a:t>Their results (B) are given in the table </a:t>
            </a:r>
            <a:r>
              <a:rPr lang="en-US" sz="2050" dirty="0" smtClean="0">
                <a:latin typeface="Arial" panose="020B0604020202020204" pitchFamily="34" charset="0"/>
                <a:cs typeface="Arial" panose="020B0604020202020204" pitchFamily="34" charset="0"/>
              </a:rPr>
              <a:t>previously.</a:t>
            </a:r>
            <a:endParaRPr lang="en-US" sz="2050" dirty="0">
              <a:latin typeface="Arial" panose="020B0604020202020204" pitchFamily="34" charset="0"/>
              <a:cs typeface="Arial" panose="020B0604020202020204" pitchFamily="34" charset="0"/>
            </a:endParaRPr>
          </a:p>
          <a:p>
            <a:pPr marL="406400" indent="-406400">
              <a:buClr>
                <a:srgbClr val="C00000"/>
              </a:buClr>
              <a:buFont typeface="+mj-lt"/>
              <a:buAutoNum type="arabicPeriod" startAt="3"/>
              <a:tabLst>
                <a:tab pos="914400" algn="l"/>
                <a:tab pos="2743200" algn="l"/>
              </a:tabLst>
            </a:pPr>
            <a:r>
              <a:rPr lang="en-US" sz="2050" dirty="0" smtClean="0">
                <a:latin typeface="Arial" panose="020B0604020202020204" pitchFamily="34" charset="0"/>
                <a:cs typeface="Arial" panose="020B0604020202020204" pitchFamily="34" charset="0"/>
              </a:rPr>
              <a:t>Use </a:t>
            </a:r>
            <a:r>
              <a:rPr lang="en-US" sz="2050" dirty="0">
                <a:latin typeface="Arial" panose="020B0604020202020204" pitchFamily="34" charset="0"/>
                <a:cs typeface="Arial" panose="020B0604020202020204" pitchFamily="34" charset="0"/>
              </a:rPr>
              <a:t>an appropriate method to estimate the maximum., minimum, median and quartiles of these data sets.</a:t>
            </a:r>
          </a:p>
          <a:p>
            <a:pPr marL="406400" indent="-406400">
              <a:buClr>
                <a:srgbClr val="C00000"/>
              </a:buClr>
              <a:buFont typeface="+mj-lt"/>
              <a:buAutoNum type="arabicPeriod" startAt="3"/>
              <a:tabLst>
                <a:tab pos="914400" algn="l"/>
                <a:tab pos="2743200" algn="l"/>
              </a:tabLst>
            </a:pPr>
            <a:r>
              <a:rPr lang="en-US" sz="2050" dirty="0" smtClean="0">
                <a:latin typeface="Arial" panose="020B0604020202020204" pitchFamily="34" charset="0"/>
                <a:cs typeface="Arial" panose="020B0604020202020204" pitchFamily="34" charset="0"/>
              </a:rPr>
              <a:t>Draw </a:t>
            </a:r>
            <a:r>
              <a:rPr lang="en-US" sz="2050" dirty="0">
                <a:latin typeface="Arial" panose="020B0604020202020204" pitchFamily="34" charset="0"/>
                <a:cs typeface="Arial" panose="020B0604020202020204" pitchFamily="34" charset="0"/>
              </a:rPr>
              <a:t>another pair of parallel box plots to display these two new sets of </a:t>
            </a:r>
            <a:r>
              <a:rPr lang="en-US" sz="2050" dirty="0" smtClean="0">
                <a:latin typeface="Arial" panose="020B0604020202020204" pitchFamily="34" charset="0"/>
                <a:cs typeface="Arial" panose="020B0604020202020204" pitchFamily="34" charset="0"/>
              </a:rPr>
              <a:t>results.</a:t>
            </a:r>
            <a:br>
              <a:rPr lang="en-US" sz="2050" dirty="0" smtClean="0">
                <a:latin typeface="Arial" panose="020B0604020202020204" pitchFamily="34" charset="0"/>
                <a:cs typeface="Arial" panose="020B0604020202020204" pitchFamily="34" charset="0"/>
              </a:rPr>
            </a:br>
            <a:r>
              <a:rPr lang="en-US" sz="2050" dirty="0" smtClean="0">
                <a:latin typeface="Arial" panose="020B0604020202020204" pitchFamily="34" charset="0"/>
                <a:cs typeface="Arial" panose="020B0604020202020204" pitchFamily="34" charset="0"/>
              </a:rPr>
              <a:t>Comment </a:t>
            </a:r>
            <a:r>
              <a:rPr lang="en-US" sz="2050" dirty="0">
                <a:latin typeface="Arial" panose="020B0604020202020204" pitchFamily="34" charset="0"/>
                <a:cs typeface="Arial" panose="020B0604020202020204" pitchFamily="34" charset="0"/>
              </a:rPr>
              <a:t>on the two 'adult' distributions</a:t>
            </a:r>
            <a:r>
              <a:rPr lang="en-US" sz="2050" dirty="0" smtClean="0">
                <a:latin typeface="Arial" panose="020B0604020202020204" pitchFamily="34" charset="0"/>
                <a:cs typeface="Arial" panose="020B0604020202020204" pitchFamily="34" charset="0"/>
              </a:rPr>
              <a:t>.</a:t>
            </a:r>
          </a:p>
          <a:p>
            <a:pPr marL="406400" indent="-406400">
              <a:buClr>
                <a:srgbClr val="C00000"/>
              </a:buClr>
              <a:buFont typeface="+mj-lt"/>
              <a:buAutoNum type="arabicPeriod" startAt="3"/>
              <a:tabLst>
                <a:tab pos="914400" algn="l"/>
                <a:tab pos="2743200" algn="l"/>
              </a:tabLst>
            </a:pPr>
            <a:r>
              <a:rPr lang="en-US" sz="2050" dirty="0" smtClean="0">
                <a:latin typeface="Arial" panose="020B0604020202020204" pitchFamily="34" charset="0"/>
                <a:cs typeface="Arial" panose="020B0604020202020204" pitchFamily="34" charset="0"/>
              </a:rPr>
              <a:t>Compare </a:t>
            </a:r>
            <a:r>
              <a:rPr lang="en-US" sz="2050" dirty="0">
                <a:latin typeface="Arial" panose="020B0604020202020204" pitchFamily="34" charset="0"/>
                <a:cs typeface="Arial" panose="020B0604020202020204" pitchFamily="34" charset="0"/>
              </a:rPr>
              <a:t>and contrast all four sets of data. Does the company's brain training software work?</a:t>
            </a:r>
          </a:p>
        </p:txBody>
      </p:sp>
      <p:sp>
        <p:nvSpPr>
          <p:cNvPr id="8" name="Title 1"/>
          <p:cNvSpPr>
            <a:spLocks noGrp="1"/>
          </p:cNvSpPr>
          <p:nvPr>
            <p:ph type="title"/>
          </p:nvPr>
        </p:nvSpPr>
        <p:spPr>
          <a:xfrm>
            <a:off x="35496" y="44624"/>
            <a:ext cx="7560840" cy="648072"/>
          </a:xfrm>
        </p:spPr>
        <p:txBody>
          <a:bodyPr>
            <a:noAutofit/>
          </a:bodyPr>
          <a:lstStyle/>
          <a:p>
            <a:r>
              <a:rPr lang="en-GB" sz="3600" dirty="0" smtClean="0"/>
              <a:t>14 – Problem Solving – Brain Training</a:t>
            </a:r>
            <a:endParaRPr lang="en-GB" sz="3600" b="1" dirty="0" smtClean="0"/>
          </a:p>
        </p:txBody>
      </p:sp>
      <p:sp>
        <p:nvSpPr>
          <p:cNvPr id="6" name="Rectangle 5"/>
          <p:cNvSpPr/>
          <p:nvPr/>
        </p:nvSpPr>
        <p:spPr>
          <a:xfrm flipH="1">
            <a:off x="251520" y="5827911"/>
            <a:ext cx="8548325" cy="76944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You might find it useful to draw another type of graph first to help you estimate the median and quartiles from grouped data.</a:t>
            </a:r>
          </a:p>
        </p:txBody>
      </p:sp>
    </p:spTree>
    <p:extLst>
      <p:ext uri="{BB962C8B-B14F-4D97-AF65-F5344CB8AC3E}">
        <p14:creationId xmlns:p14="http://schemas.microsoft.com/office/powerpoint/2010/main" val="3930316012"/>
      </p:ext>
    </p:extLst>
  </p:cSld>
  <p:clrMapOvr>
    <a:masterClrMapping/>
  </p:clrMapOvr>
  <p:transition advClick="0"/>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2204864"/>
            <a:ext cx="8541589" cy="3785652"/>
          </a:xfrm>
          <a:prstGeom prst="rect">
            <a:avLst/>
          </a:prstGeom>
        </p:spPr>
        <p:txBody>
          <a:bodyPr wrap="square">
            <a:spAutoFit/>
          </a:bodyPr>
          <a:lstStyle/>
          <a:p>
            <a:pPr>
              <a:buClr>
                <a:srgbClr val="C00000"/>
              </a:buClr>
              <a:tabLst>
                <a:tab pos="2743200" algn="l"/>
              </a:tabLst>
            </a:pPr>
            <a:r>
              <a:rPr lang="en-US" sz="2400" b="1" dirty="0" smtClean="0">
                <a:solidFill>
                  <a:srgbClr val="0070C0"/>
                </a:solidFill>
                <a:latin typeface="Arial" panose="020B0604020202020204" pitchFamily="34" charset="0"/>
                <a:cs typeface="Arial" panose="020B0604020202020204" pitchFamily="34" charset="0"/>
              </a:rPr>
              <a:t>Sampling</a:t>
            </a:r>
            <a:endParaRPr lang="en-US" sz="2400" b="1" dirty="0">
              <a:solidFill>
                <a:srgbClr val="0070C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2743200" algn="l"/>
              </a:tabLst>
            </a:pPr>
            <a:r>
              <a:rPr lang="en-US" sz="2400" dirty="0" smtClean="0">
                <a:latin typeface="Arial" panose="020B0604020202020204" pitchFamily="34" charset="0"/>
                <a:cs typeface="Arial" panose="020B0604020202020204" pitchFamily="34" charset="0"/>
              </a:rPr>
              <a:t>Jaden </a:t>
            </a:r>
            <a:r>
              <a:rPr lang="en-US" sz="2400" dirty="0">
                <a:latin typeface="Arial" panose="020B0604020202020204" pitchFamily="34" charset="0"/>
                <a:cs typeface="Arial" panose="020B0604020202020204" pitchFamily="34" charset="0"/>
              </a:rPr>
              <a:t>wants to take a stratified sample of size 80 from the students in his school</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400" dirty="0">
                <a:latin typeface="Arial" panose="020B0604020202020204" pitchFamily="34" charset="0"/>
                <a:cs typeface="Arial" panose="020B0604020202020204" pitchFamily="34" charset="0"/>
              </a:rPr>
              <a:t>How many of each year group should he ask?</a:t>
            </a:r>
          </a:p>
          <a:p>
            <a:pPr marL="914400" lvl="1" indent="-4572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He </a:t>
            </a:r>
            <a:r>
              <a:rPr lang="en-US" sz="2400" dirty="0">
                <a:latin typeface="Arial" panose="020B0604020202020204" pitchFamily="34" charset="0"/>
                <a:cs typeface="Arial" panose="020B0604020202020204" pitchFamily="34" charset="0"/>
              </a:rPr>
              <a:t>has a numbered list of all the students in Year 7. Use the display of random numbers to write down the numbers of the first five students that he should ask.</a:t>
            </a:r>
          </a:p>
        </p:txBody>
      </p:sp>
      <p:graphicFrame>
        <p:nvGraphicFramePr>
          <p:cNvPr id="9" name="Table 8"/>
          <p:cNvGraphicFramePr>
            <a:graphicFrameLocks noGrp="1"/>
          </p:cNvGraphicFramePr>
          <p:nvPr>
            <p:extLst>
              <p:ext uri="{D42A27DB-BD31-4B8C-83A1-F6EECF244321}">
                <p14:modId xmlns:p14="http://schemas.microsoft.com/office/powerpoint/2010/main" val="3092593770"/>
              </p:ext>
            </p:extLst>
          </p:nvPr>
        </p:nvGraphicFramePr>
        <p:xfrm>
          <a:off x="251518" y="1226308"/>
          <a:ext cx="8568952" cy="944880"/>
        </p:xfrm>
        <a:graphic>
          <a:graphicData uri="http://schemas.openxmlformats.org/drawingml/2006/table">
            <a:tbl>
              <a:tblPr firstRow="1" bandRow="1">
                <a:effectLst/>
                <a:tableStyleId>{5940675A-B579-460E-94D1-54222C63F5DA}</a:tableStyleId>
              </a:tblPr>
              <a:tblGrid>
                <a:gridCol w="2664298"/>
                <a:gridCol w="5904654"/>
              </a:tblGrid>
              <a:tr h="475707">
                <a:tc>
                  <a:txBody>
                    <a:bodyPr/>
                    <a:lstStyle/>
                    <a:p>
                      <a:r>
                        <a:rPr lang="en-US" sz="2800" b="1" dirty="0" smtClean="0">
                          <a:latin typeface="Arial" panose="020B0604020202020204" pitchFamily="34" charset="0"/>
                          <a:cs typeface="Arial" panose="020B0604020202020204" pitchFamily="34" charset="0"/>
                        </a:rPr>
                        <a:t>14. Check up</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Arial" panose="020B0604020202020204" pitchFamily="34" charset="0"/>
                          <a:cs typeface="Arial" panose="020B0604020202020204" pitchFamily="34" charset="0"/>
                        </a:rPr>
                        <a:t>Log how you did on your Student Progression Chart</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1">
                        <a:lumMod val="20000"/>
                        <a:lumOff val="80000"/>
                      </a:schemeClr>
                    </a:solidFill>
                  </a:tcPr>
                </a:tc>
              </a:tr>
            </a:tbl>
          </a:graphicData>
        </a:graphic>
      </p:graphicFrame>
      <p:pic>
        <p:nvPicPr>
          <p:cNvPr id="13" name="Picture 1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37090"/>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2112659980"/>
              </p:ext>
            </p:extLst>
          </p:nvPr>
        </p:nvGraphicFramePr>
        <p:xfrm>
          <a:off x="1533221" y="3403848"/>
          <a:ext cx="5991107" cy="961256"/>
        </p:xfrm>
        <a:graphic>
          <a:graphicData uri="http://schemas.openxmlformats.org/drawingml/2006/table">
            <a:tbl>
              <a:tblPr firstRow="1" bandRow="1">
                <a:tableStyleId>{5940675A-B579-460E-94D1-54222C63F5DA}</a:tableStyleId>
              </a:tblPr>
              <a:tblGrid>
                <a:gridCol w="2174297"/>
                <a:gridCol w="763362"/>
                <a:gridCol w="763362"/>
                <a:gridCol w="763362"/>
                <a:gridCol w="763362"/>
                <a:gridCol w="763362"/>
              </a:tblGrid>
              <a:tr h="504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smtClean="0">
                          <a:latin typeface="Arial" panose="020B0604020202020204" pitchFamily="34" charset="0"/>
                          <a:cs typeface="Arial" panose="020B0604020202020204" pitchFamily="34" charset="0"/>
                        </a:rPr>
                        <a:t>Year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7</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8</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9</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11</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816">
                <a:tc>
                  <a:txBody>
                    <a:bodyPr/>
                    <a:lstStyle/>
                    <a:p>
                      <a:r>
                        <a:rPr lang="en-US" sz="2400" b="1" dirty="0" smtClean="0">
                          <a:latin typeface="Arial" panose="020B0604020202020204" pitchFamily="34" charset="0"/>
                          <a:cs typeface="Arial" panose="020B0604020202020204" pitchFamily="34" charset="0"/>
                        </a:rPr>
                        <a:t>Students</a:t>
                      </a:r>
                      <a:endParaRPr lang="en-US" sz="24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400" dirty="0" smtClean="0">
                          <a:latin typeface="Arial" panose="020B0604020202020204" pitchFamily="34" charset="0"/>
                          <a:cs typeface="Arial" panose="020B0604020202020204" pitchFamily="34" charset="0"/>
                        </a:rPr>
                        <a:t>320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360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280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340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dirty="0" smtClean="0">
                          <a:latin typeface="Arial" panose="020B0604020202020204" pitchFamily="34" charset="0"/>
                          <a:cs typeface="Arial" panose="020B0604020202020204" pitchFamily="34" charset="0"/>
                        </a:rPr>
                        <a:t>300</a:t>
                      </a:r>
                      <a:endParaRPr lang="en-US" sz="24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Rectangle 14"/>
          <p:cNvSpPr/>
          <p:nvPr/>
        </p:nvSpPr>
        <p:spPr>
          <a:xfrm>
            <a:off x="323528" y="5968331"/>
            <a:ext cx="8380529" cy="485005"/>
          </a:xfrm>
          <a:prstGeom prst="rect">
            <a:avLst/>
          </a:prstGeom>
          <a:gradFill flip="none" rotWithShape="1">
            <a:gsLst>
              <a:gs pos="0">
                <a:schemeClr val="accent1">
                  <a:lumMod val="5000"/>
                  <a:lumOff val="95000"/>
                </a:schemeClr>
              </a:gs>
              <a:gs pos="40000">
                <a:srgbClr val="92D050"/>
              </a:gs>
              <a:gs pos="73000">
                <a:schemeClr val="bg1"/>
              </a:gs>
              <a:gs pos="100000">
                <a:srgbClr val="92D050"/>
              </a:gs>
            </a:gsLst>
            <a:lin ang="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r>
              <a:rPr lang="en-US" sz="2800" dirty="0" smtClean="0"/>
              <a:t>1122883981521185753429191255289138004761..</a:t>
            </a:r>
            <a:endParaRPr lang="en-US" sz="2800" dirty="0"/>
          </a:p>
        </p:txBody>
      </p:sp>
    </p:spTree>
    <p:extLst>
      <p:ext uri="{BB962C8B-B14F-4D97-AF65-F5344CB8AC3E}">
        <p14:creationId xmlns:p14="http://schemas.microsoft.com/office/powerpoint/2010/main" val="2839829438"/>
      </p:ext>
    </p:extLst>
  </p:cSld>
  <p:clrMapOvr>
    <a:masterClrMapping/>
  </p:clrMapOvr>
  <p:transition advClick="0"/>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1253073"/>
            <a:ext cx="5269545" cy="5401479"/>
          </a:xfrm>
          <a:prstGeom prst="rect">
            <a:avLst/>
          </a:prstGeom>
        </p:spPr>
        <p:txBody>
          <a:bodyPr wrap="square">
            <a:spAutoFit/>
          </a:bodyPr>
          <a:lstStyle/>
          <a:p>
            <a:pPr>
              <a:buClr>
                <a:srgbClr val="C00000"/>
              </a:buClr>
              <a:tabLst>
                <a:tab pos="2743200" algn="l"/>
              </a:tabLst>
            </a:pPr>
            <a:r>
              <a:rPr lang="en-US" sz="2300" b="1" dirty="0" smtClean="0">
                <a:solidFill>
                  <a:srgbClr val="0070C0"/>
                </a:solidFill>
                <a:latin typeface="Arial" panose="020B0604020202020204" pitchFamily="34" charset="0"/>
                <a:cs typeface="Arial" panose="020B0604020202020204" pitchFamily="34" charset="0"/>
              </a:rPr>
              <a:t>Graphs and charts</a:t>
            </a:r>
            <a:endParaRPr lang="en-US" sz="2300" b="1" dirty="0">
              <a:solidFill>
                <a:srgbClr val="0070C0"/>
              </a:solidFill>
              <a:latin typeface="Arial" panose="020B0604020202020204" pitchFamily="34" charset="0"/>
              <a:cs typeface="Arial" panose="020B0604020202020204" pitchFamily="34" charset="0"/>
            </a:endParaRPr>
          </a:p>
          <a:p>
            <a:pPr marL="342900" indent="-342900">
              <a:buClr>
                <a:srgbClr val="C00000"/>
              </a:buClr>
              <a:buFont typeface="+mj-lt"/>
              <a:buAutoNum type="arabicPeriod" startAt="2"/>
              <a:tabLst>
                <a:tab pos="2743200" algn="l"/>
              </a:tabLst>
            </a:pPr>
            <a:r>
              <a:rPr lang="en-US" sz="2300" dirty="0" smtClean="0">
                <a:latin typeface="Arial" panose="020B0604020202020204" pitchFamily="34" charset="0"/>
                <a:cs typeface="Arial" panose="020B0604020202020204" pitchFamily="34" charset="0"/>
              </a:rPr>
              <a:t>This </a:t>
            </a:r>
            <a:r>
              <a:rPr lang="en-US" sz="2300" dirty="0">
                <a:latin typeface="Arial" panose="020B0604020202020204" pitchFamily="34" charset="0"/>
                <a:cs typeface="Arial" panose="020B0604020202020204" pitchFamily="34" charset="0"/>
              </a:rPr>
              <a:t>table shows the masses of 90 emperor penguins, </a:t>
            </a:r>
            <a:endParaRPr lang="en-US" sz="23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cumulative frequency table, </a:t>
            </a:r>
            <a:endParaRPr lang="en-US" sz="23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cumulative frequency graph, </a:t>
            </a:r>
            <a:endParaRPr lang="en-US" sz="23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Use </a:t>
            </a:r>
            <a:r>
              <a:rPr lang="en-US" sz="2300" dirty="0">
                <a:latin typeface="Arial" panose="020B0604020202020204" pitchFamily="34" charset="0"/>
                <a:cs typeface="Arial" panose="020B0604020202020204" pitchFamily="34" charset="0"/>
              </a:rPr>
              <a:t>your graph to estimate the median mass of the </a:t>
            </a:r>
            <a:r>
              <a:rPr lang="en-US" sz="2300" dirty="0" smtClean="0">
                <a:latin typeface="Arial" panose="020B0604020202020204" pitchFamily="34" charset="0"/>
                <a:cs typeface="Arial" panose="020B0604020202020204" pitchFamily="34" charset="0"/>
              </a:rPr>
              <a:t>penguins.</a:t>
            </a: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Find </a:t>
            </a:r>
            <a:r>
              <a:rPr lang="en-US" sz="2300" dirty="0">
                <a:latin typeface="Arial" panose="020B0604020202020204" pitchFamily="34" charset="0"/>
                <a:cs typeface="Arial" panose="020B0604020202020204" pitchFamily="34" charset="0"/>
              </a:rPr>
              <a:t>the lower quartile, upper quartile and interquartile </a:t>
            </a:r>
            <a:r>
              <a:rPr lang="en-US" sz="2300" dirty="0" smtClean="0">
                <a:latin typeface="Arial" panose="020B0604020202020204" pitchFamily="34" charset="0"/>
                <a:cs typeface="Arial" panose="020B0604020202020204" pitchFamily="34" charset="0"/>
              </a:rPr>
              <a:t>range.</a:t>
            </a: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Estimate </a:t>
            </a:r>
            <a:r>
              <a:rPr lang="en-US" sz="2300" dirty="0">
                <a:latin typeface="Arial" panose="020B0604020202020204" pitchFamily="34" charset="0"/>
                <a:cs typeface="Arial" panose="020B0604020202020204" pitchFamily="34" charset="0"/>
              </a:rPr>
              <a:t>how many penguins weigh</a:t>
            </a:r>
          </a:p>
          <a:p>
            <a:pPr marL="1200150" lvl="2" indent="-28575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less </a:t>
            </a:r>
            <a:r>
              <a:rPr lang="en-US" sz="2300" dirty="0">
                <a:latin typeface="Arial" panose="020B0604020202020204" pitchFamily="34" charset="0"/>
                <a:cs typeface="Arial" panose="020B0604020202020204" pitchFamily="34" charset="0"/>
              </a:rPr>
              <a:t>than 36 kg </a:t>
            </a:r>
            <a:endParaRPr lang="en-US" sz="2300" dirty="0" smtClean="0">
              <a:latin typeface="Arial" panose="020B0604020202020204" pitchFamily="34" charset="0"/>
              <a:cs typeface="Arial" panose="020B0604020202020204" pitchFamily="34" charset="0"/>
            </a:endParaRPr>
          </a:p>
          <a:p>
            <a:pPr marL="1200150" lvl="2" indent="-285750">
              <a:buClr>
                <a:srgbClr val="C00000"/>
              </a:buClr>
              <a:buFont typeface="+mj-lt"/>
              <a:buAutoNum type="romanLcPeriod"/>
              <a:tabLst>
                <a:tab pos="2743200" algn="l"/>
              </a:tabLst>
            </a:pPr>
            <a:r>
              <a:rPr lang="en-US" sz="2300" dirty="0" smtClean="0">
                <a:latin typeface="Arial" panose="020B0604020202020204" pitchFamily="34" charset="0"/>
                <a:cs typeface="Arial" panose="020B0604020202020204" pitchFamily="34" charset="0"/>
              </a:rPr>
              <a:t>more </a:t>
            </a:r>
            <a:r>
              <a:rPr lang="en-US" sz="2300" dirty="0">
                <a:latin typeface="Arial" panose="020B0604020202020204" pitchFamily="34" charset="0"/>
                <a:cs typeface="Arial" panose="020B0604020202020204" pitchFamily="34" charset="0"/>
              </a:rPr>
              <a:t>than 30 kg.</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2400" y="1196752"/>
            <a:ext cx="651733" cy="6517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579372169"/>
              </p:ext>
            </p:extLst>
          </p:nvPr>
        </p:nvGraphicFramePr>
        <p:xfrm>
          <a:off x="5436095" y="1988448"/>
          <a:ext cx="3388037" cy="3169920"/>
        </p:xfrm>
        <a:graphic>
          <a:graphicData uri="http://schemas.openxmlformats.org/drawingml/2006/table">
            <a:tbl>
              <a:tblPr firstRow="1" bandRow="1">
                <a:tableStyleId>{5940675A-B579-460E-94D1-54222C63F5DA}</a:tableStyleId>
              </a:tblPr>
              <a:tblGrid>
                <a:gridCol w="1944217"/>
                <a:gridCol w="1443820"/>
              </a:tblGrid>
              <a:tr h="313628">
                <a:tc>
                  <a:txBody>
                    <a:bodyPr/>
                    <a:lstStyle/>
                    <a:p>
                      <a:pPr algn="ctr"/>
                      <a:r>
                        <a:rPr lang="en-US" sz="2000" b="1" i="0" dirty="0" smtClean="0">
                          <a:latin typeface="Arial" panose="020B0604020202020204" pitchFamily="34" charset="0"/>
                          <a:cs typeface="Arial" panose="020B0604020202020204" pitchFamily="34" charset="0"/>
                        </a:rPr>
                        <a:t>Mass,</a:t>
                      </a:r>
                      <a:r>
                        <a:rPr lang="en-US" sz="2000" b="1" i="0" baseline="0" dirty="0" smtClean="0">
                          <a:latin typeface="Arial" panose="020B0604020202020204" pitchFamily="34" charset="0"/>
                          <a:cs typeface="Arial" panose="020B0604020202020204" pitchFamily="34" charset="0"/>
                        </a:rPr>
                        <a:t> </a:t>
                      </a:r>
                      <a:r>
                        <a:rPr lang="en-US" sz="2000" b="1" i="1" baseline="0" dirty="0" smtClean="0">
                          <a:latin typeface="Arial" panose="020B0604020202020204" pitchFamily="34" charset="0"/>
                          <a:cs typeface="Arial" panose="020B0604020202020204" pitchFamily="34" charset="0"/>
                        </a:rPr>
                        <a:t>m</a:t>
                      </a:r>
                      <a:r>
                        <a:rPr lang="en-US" sz="2000" b="1" i="0" baseline="0" dirty="0" smtClean="0">
                          <a:latin typeface="Arial" panose="020B0604020202020204" pitchFamily="34" charset="0"/>
                          <a:cs typeface="Arial" panose="020B0604020202020204" pitchFamily="34" charset="0"/>
                        </a:rPr>
                        <a:t> </a:t>
                      </a:r>
                      <a:r>
                        <a:rPr lang="en-US" sz="2000" b="1" i="0" dirty="0" smtClean="0">
                          <a:latin typeface="Arial" panose="020B0604020202020204" pitchFamily="34" charset="0"/>
                          <a:cs typeface="Arial" panose="020B0604020202020204" pitchFamily="34" charset="0"/>
                        </a:rPr>
                        <a:t>(kg)</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20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23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26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29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29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32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32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35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35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38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38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41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80933535"/>
      </p:ext>
    </p:extLst>
  </p:cSld>
  <p:clrMapOvr>
    <a:masterClrMapping/>
  </p:clrMapOvr>
  <p:transition advClick="0"/>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1253073"/>
            <a:ext cx="5269545" cy="5478423"/>
          </a:xfrm>
          <a:prstGeom prst="rect">
            <a:avLst/>
          </a:prstGeom>
        </p:spPr>
        <p:txBody>
          <a:bodyPr wrap="square">
            <a:spAutoFit/>
          </a:bodyPr>
          <a:lstStyle/>
          <a:p>
            <a:pPr>
              <a:buClr>
                <a:srgbClr val="C00000"/>
              </a:buClr>
              <a:tabLst>
                <a:tab pos="2743200" algn="l"/>
              </a:tabLst>
            </a:pPr>
            <a:r>
              <a:rPr lang="en-US" sz="2300" b="1" dirty="0" smtClean="0">
                <a:solidFill>
                  <a:srgbClr val="0070C0"/>
                </a:solidFill>
                <a:latin typeface="Arial" panose="020B0604020202020204" pitchFamily="34" charset="0"/>
                <a:cs typeface="Arial" panose="020B0604020202020204" pitchFamily="34" charset="0"/>
              </a:rPr>
              <a:t>Graphs and charts</a:t>
            </a:r>
            <a:endParaRPr lang="en-US" sz="2300" b="1" dirty="0">
              <a:solidFill>
                <a:srgbClr val="0070C0"/>
              </a:solidFill>
              <a:latin typeface="Arial" panose="020B0604020202020204" pitchFamily="34" charset="0"/>
              <a:cs typeface="Arial" panose="020B0604020202020204" pitchFamily="34" charset="0"/>
            </a:endParaRPr>
          </a:p>
          <a:p>
            <a:pPr marL="342900" indent="-342900">
              <a:buClr>
                <a:srgbClr val="C00000"/>
              </a:buClr>
              <a:buFont typeface="+mj-lt"/>
              <a:buAutoNum type="arabicPeriod" startAt="3"/>
              <a:tabLst>
                <a:tab pos="2743200" algn="l"/>
              </a:tabLst>
            </a:pPr>
            <a:r>
              <a:rPr lang="en-US" sz="2300" dirty="0">
                <a:latin typeface="Arial" panose="020B0604020202020204" pitchFamily="34" charset="0"/>
                <a:cs typeface="Arial" panose="020B0604020202020204" pitchFamily="34" charset="0"/>
              </a:rPr>
              <a:t>The heights of 100 pine trees are given in this table.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8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histogram for this data, </a:t>
            </a:r>
            <a:endParaRPr lang="en-US" sz="2300" dirty="0" smtClean="0">
              <a:latin typeface="Arial" panose="020B0604020202020204" pitchFamily="34" charset="0"/>
              <a:cs typeface="Arial" panose="020B0604020202020204" pitchFamily="34" charset="0"/>
            </a:endParaRPr>
          </a:p>
          <a:p>
            <a:pPr marL="7429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Estimate </a:t>
            </a:r>
            <a:r>
              <a:rPr lang="en-US" sz="2300" dirty="0">
                <a:latin typeface="Arial" panose="020B0604020202020204" pitchFamily="34" charset="0"/>
                <a:cs typeface="Arial" panose="020B0604020202020204" pitchFamily="34" charset="0"/>
              </a:rPr>
              <a:t>how many trees are taller than 23 m.</a:t>
            </a:r>
          </a:p>
        </p:txBody>
      </p:sp>
      <p:graphicFrame>
        <p:nvGraphicFramePr>
          <p:cNvPr id="11" name="Table 10"/>
          <p:cNvGraphicFramePr>
            <a:graphicFrameLocks noGrp="1"/>
          </p:cNvGraphicFramePr>
          <p:nvPr>
            <p:extLst>
              <p:ext uri="{D42A27DB-BD31-4B8C-83A1-F6EECF244321}">
                <p14:modId xmlns:p14="http://schemas.microsoft.com/office/powerpoint/2010/main" val="4042556115"/>
              </p:ext>
            </p:extLst>
          </p:nvPr>
        </p:nvGraphicFramePr>
        <p:xfrm>
          <a:off x="971600" y="2419320"/>
          <a:ext cx="3388037" cy="3169920"/>
        </p:xfrm>
        <a:graphic>
          <a:graphicData uri="http://schemas.openxmlformats.org/drawingml/2006/table">
            <a:tbl>
              <a:tblPr firstRow="1" bandRow="1">
                <a:tableStyleId>{5940675A-B579-460E-94D1-54222C63F5DA}</a:tableStyleId>
              </a:tblPr>
              <a:tblGrid>
                <a:gridCol w="1944217"/>
                <a:gridCol w="1443820"/>
              </a:tblGrid>
              <a:tr h="313628">
                <a:tc>
                  <a:txBody>
                    <a:bodyPr/>
                    <a:lstStyle/>
                    <a:p>
                      <a:pPr algn="ctr"/>
                      <a:r>
                        <a:rPr lang="en-US" sz="2000" b="1" i="0" dirty="0" smtClean="0">
                          <a:latin typeface="Arial" panose="020B0604020202020204" pitchFamily="34" charset="0"/>
                          <a:cs typeface="Arial" panose="020B0604020202020204" pitchFamily="34" charset="0"/>
                        </a:rPr>
                        <a:t>Height,</a:t>
                      </a:r>
                      <a:r>
                        <a:rPr lang="en-US" sz="2000" b="1" i="0" baseline="0" dirty="0" smtClean="0">
                          <a:latin typeface="Arial" panose="020B0604020202020204" pitchFamily="34" charset="0"/>
                          <a:cs typeface="Arial" panose="020B0604020202020204" pitchFamily="34" charset="0"/>
                        </a:rPr>
                        <a:t> </a:t>
                      </a:r>
                      <a:r>
                        <a:rPr lang="en-US" sz="2000" b="1" i="1" baseline="0" dirty="0" smtClean="0">
                          <a:latin typeface="Arial" panose="020B0604020202020204" pitchFamily="34" charset="0"/>
                          <a:cs typeface="Arial" panose="020B0604020202020204" pitchFamily="34" charset="0"/>
                        </a:rPr>
                        <a:t>h</a:t>
                      </a:r>
                      <a:r>
                        <a:rPr lang="en-US" sz="2000" b="1" i="0" baseline="0" dirty="0" smtClean="0">
                          <a:latin typeface="Arial" panose="020B0604020202020204" pitchFamily="34" charset="0"/>
                          <a:cs typeface="Arial" panose="020B0604020202020204" pitchFamily="34" charset="0"/>
                        </a:rPr>
                        <a:t> </a:t>
                      </a:r>
                      <a:r>
                        <a:rPr lang="en-US" sz="2000" b="1" i="0" dirty="0" smtClean="0">
                          <a:latin typeface="Arial" panose="020B0604020202020204" pitchFamily="34" charset="0"/>
                          <a:cs typeface="Arial" panose="020B0604020202020204" pitchFamily="34" charset="0"/>
                        </a:rPr>
                        <a:t>(m)</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0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10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15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20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25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30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30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35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35 &lt; </a:t>
                      </a:r>
                      <a:r>
                        <a:rPr lang="en-US" sz="2000" i="1" dirty="0" smtClean="0">
                          <a:latin typeface="Arial" panose="020B0604020202020204" pitchFamily="34" charset="0"/>
                          <a:cs typeface="Arial" panose="020B0604020202020204" pitchFamily="34" charset="0"/>
                        </a:rPr>
                        <a:t>h</a:t>
                      </a:r>
                      <a:r>
                        <a:rPr lang="en-US" sz="2000" dirty="0" smtClean="0">
                          <a:latin typeface="Arial" panose="020B0604020202020204" pitchFamily="34" charset="0"/>
                          <a:cs typeface="Arial" panose="020B0604020202020204" pitchFamily="34" charset="0"/>
                        </a:rPr>
                        <a:t> ≤ 40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234363549"/>
      </p:ext>
    </p:extLst>
  </p:cSld>
  <p:clrMapOvr>
    <a:masterClrMapping/>
  </p:clrMapOvr>
  <p:transition advClick="0"/>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1253073"/>
            <a:ext cx="5269545" cy="5509200"/>
          </a:xfrm>
          <a:prstGeom prst="rect">
            <a:avLst/>
          </a:prstGeom>
        </p:spPr>
        <p:txBody>
          <a:bodyPr wrap="square">
            <a:spAutoFit/>
          </a:bodyPr>
          <a:lstStyle/>
          <a:p>
            <a:pPr>
              <a:buClr>
                <a:srgbClr val="C00000"/>
              </a:buClr>
              <a:tabLst>
                <a:tab pos="2743200" algn="l"/>
              </a:tabLst>
            </a:pPr>
            <a:r>
              <a:rPr lang="en-US" sz="2000" b="1" dirty="0">
                <a:solidFill>
                  <a:srgbClr val="0070C0"/>
                </a:solidFill>
                <a:latin typeface="Arial" panose="020B0604020202020204" pitchFamily="34" charset="0"/>
                <a:cs typeface="Arial" panose="020B0604020202020204" pitchFamily="34" charset="0"/>
              </a:rPr>
              <a:t>Comparing data</a:t>
            </a:r>
          </a:p>
          <a:p>
            <a:pPr marL="457200" indent="-457200">
              <a:buClr>
                <a:srgbClr val="C00000"/>
              </a:buClr>
              <a:buFont typeface="+mj-lt"/>
              <a:buAutoNum type="arabicPeriod" startAt="5"/>
              <a:tabLst>
                <a:tab pos="2743200" algn="l"/>
              </a:tabLst>
            </a:pPr>
            <a:r>
              <a:rPr lang="en-US" sz="2000" dirty="0">
                <a:latin typeface="Arial" panose="020B0604020202020204" pitchFamily="34" charset="0"/>
                <a:cs typeface="Arial" panose="020B0604020202020204" pitchFamily="34" charset="0"/>
              </a:rPr>
              <a:t>The stem-and-leaf diagram shows the ages of people attending a birthday party at a </a:t>
            </a:r>
            <a:r>
              <a:rPr lang="en-US" sz="2000" dirty="0" smtClean="0">
                <a:latin typeface="Arial" panose="020B0604020202020204" pitchFamily="34" charset="0"/>
                <a:cs typeface="Arial" panose="020B0604020202020204" pitchFamily="34" charset="0"/>
              </a:rPr>
              <a:t>hotel.</a:t>
            </a:r>
            <a:br>
              <a:rPr lang="en-US" sz="2000" dirty="0" smtClean="0">
                <a:latin typeface="Arial" panose="020B0604020202020204" pitchFamily="34" charset="0"/>
                <a:cs typeface="Arial" panose="020B0604020202020204" pitchFamily="34" charset="0"/>
              </a:rPr>
            </a:br>
            <a:r>
              <a:rPr lang="en-US" sz="3200" dirty="0" smtClean="0">
                <a:latin typeface="Arial" panose="020B0604020202020204" pitchFamily="34" charset="0"/>
                <a:cs typeface="Arial" panose="020B0604020202020204" pitchFamily="34" charset="0"/>
              </a:rPr>
              <a:t/>
            </a:r>
            <a:br>
              <a:rPr lang="en-US" sz="32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b="1" dirty="0" smtClean="0">
                <a:latin typeface="Arial" panose="020B0604020202020204" pitchFamily="34" charset="0"/>
                <a:cs typeface="Arial" panose="020B0604020202020204" pitchFamily="34" charset="0"/>
              </a:rPr>
              <a:t>Key</a:t>
            </a:r>
            <a:r>
              <a:rPr lang="en-US" sz="2000" b="1" dirty="0">
                <a:latin typeface="Arial" panose="020B0604020202020204" pitchFamily="34" charset="0"/>
                <a:cs typeface="Arial" panose="020B0604020202020204" pitchFamily="34" charset="0"/>
              </a:rPr>
              <a:t>: 1 | 2 represents 12 years </a:t>
            </a:r>
            <a:endParaRPr lang="en-US" sz="2000" b="1" dirty="0" smtClean="0">
              <a:latin typeface="Arial" panose="020B0604020202020204" pitchFamily="34" charset="0"/>
              <a:cs typeface="Arial" panose="020B0604020202020204" pitchFamily="34" charset="0"/>
            </a:endParaRPr>
          </a:p>
          <a:p>
            <a:pPr marL="3429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What </a:t>
            </a:r>
            <a:r>
              <a:rPr lang="en-US" sz="2000" dirty="0">
                <a:latin typeface="Arial" panose="020B0604020202020204" pitchFamily="34" charset="0"/>
                <a:cs typeface="Arial" panose="020B0604020202020204" pitchFamily="34" charset="0"/>
              </a:rPr>
              <a:t>is the median age? </a:t>
            </a:r>
            <a:endParaRPr lang="en-US" sz="2000" dirty="0" smtClean="0">
              <a:latin typeface="Arial" panose="020B0604020202020204" pitchFamily="34" charset="0"/>
              <a:cs typeface="Arial" panose="020B0604020202020204" pitchFamily="34" charset="0"/>
            </a:endParaRPr>
          </a:p>
          <a:p>
            <a:pPr marL="3429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interquartile range.</a:t>
            </a:r>
          </a:p>
          <a:p>
            <a:pPr marL="3429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At </a:t>
            </a:r>
            <a:r>
              <a:rPr lang="en-US" sz="2000" dirty="0">
                <a:latin typeface="Arial" panose="020B0604020202020204" pitchFamily="34" charset="0"/>
                <a:cs typeface="Arial" panose="020B0604020202020204" pitchFamily="34" charset="0"/>
              </a:rPr>
              <a:t>a second party, the median age was 22 and the interquartile range was </a:t>
            </a:r>
            <a:r>
              <a:rPr lang="en-US" sz="2000" dirty="0" smtClean="0">
                <a:latin typeface="Arial" panose="020B0604020202020204" pitchFamily="34" charset="0"/>
                <a:cs typeface="Arial" panose="020B0604020202020204" pitchFamily="34" charset="0"/>
              </a:rPr>
              <a:t>10.</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Compare </a:t>
            </a:r>
            <a:r>
              <a:rPr lang="en-US" sz="2000" dirty="0">
                <a:latin typeface="Arial" panose="020B0604020202020204" pitchFamily="34" charset="0"/>
                <a:cs typeface="Arial" panose="020B0604020202020204" pitchFamily="34" charset="0"/>
              </a:rPr>
              <a:t>the two distributions.</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graphicFrame>
        <p:nvGraphicFramePr>
          <p:cNvPr id="12" name="Table 11"/>
          <p:cNvGraphicFramePr>
            <a:graphicFrameLocks noGrp="1"/>
          </p:cNvGraphicFramePr>
          <p:nvPr>
            <p:extLst>
              <p:ext uri="{D42A27DB-BD31-4B8C-83A1-F6EECF244321}">
                <p14:modId xmlns:p14="http://schemas.microsoft.com/office/powerpoint/2010/main" val="3665852543"/>
              </p:ext>
            </p:extLst>
          </p:nvPr>
        </p:nvGraphicFramePr>
        <p:xfrm>
          <a:off x="539552" y="2602592"/>
          <a:ext cx="4778710" cy="2194560"/>
        </p:xfrm>
        <a:graphic>
          <a:graphicData uri="http://schemas.openxmlformats.org/drawingml/2006/table">
            <a:tbl>
              <a:tblPr firstRow="1" bandRow="1">
                <a:tableStyleId>{5C22544A-7EE6-4342-B048-85BDC9FD1C3A}</a:tableStyleId>
              </a:tblPr>
              <a:tblGrid>
                <a:gridCol w="477871"/>
                <a:gridCol w="477871"/>
                <a:gridCol w="477871"/>
                <a:gridCol w="477871"/>
                <a:gridCol w="477871"/>
                <a:gridCol w="477871"/>
                <a:gridCol w="477871"/>
                <a:gridCol w="477871"/>
                <a:gridCol w="477871"/>
                <a:gridCol w="477871"/>
              </a:tblGrid>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0</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8</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9</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3</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2</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6</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1</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4</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5</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dirty="0" smtClean="0"/>
                        <a:t>8</a:t>
                      </a:r>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33036">
                <a:tc>
                  <a:txBody>
                    <a:bodyPr/>
                    <a:lstStyle/>
                    <a:p>
                      <a:pPr algn="ctr"/>
                      <a:r>
                        <a:rPr lang="en-US" b="0" dirty="0" smtClean="0">
                          <a:solidFill>
                            <a:schemeClr val="tx1"/>
                          </a:solidFill>
                          <a:latin typeface="Arial" panose="020B0604020202020204" pitchFamily="34" charset="0"/>
                          <a:cs typeface="Arial" panose="020B0604020202020204" pitchFamily="34" charset="0"/>
                        </a:rPr>
                        <a:t>5</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4</a:t>
                      </a:r>
                      <a:endParaRPr lang="en-US"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b="0" dirty="0" smtClean="0">
                          <a:solidFill>
                            <a:schemeClr val="tx1"/>
                          </a:solidFill>
                          <a:latin typeface="Arial" panose="020B0604020202020204" pitchFamily="34" charset="0"/>
                          <a:cs typeface="Arial" panose="020B0604020202020204" pitchFamily="34" charset="0"/>
                        </a:rPr>
                        <a:t>7</a:t>
                      </a:r>
                      <a:endParaRPr lang="en-US"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2733395472"/>
      </p:ext>
    </p:extLst>
  </p:cSld>
  <p:clrMapOvr>
    <a:masterClrMapping/>
  </p:clrMapOvr>
  <p:transition advClick="0"/>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457</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1253073"/>
            <a:ext cx="5269545" cy="5509200"/>
          </a:xfrm>
          <a:prstGeom prst="rect">
            <a:avLst/>
          </a:prstGeom>
        </p:spPr>
        <p:txBody>
          <a:bodyPr wrap="square">
            <a:spAutoFit/>
          </a:bodyPr>
          <a:lstStyle/>
          <a:p>
            <a:pPr marL="457200" indent="-457200">
              <a:buClr>
                <a:srgbClr val="C00000"/>
              </a:buClr>
              <a:buFont typeface="+mj-lt"/>
              <a:buAutoNum type="arabicPeriod" startAt="4"/>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box plots show the times for 15 boys and 15 girls to run 100 m</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a:r>
            <a:br>
              <a:rPr lang="en-US" sz="3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Compare the two </a:t>
            </a:r>
            <a:r>
              <a:rPr lang="en-US" sz="2200" dirty="0" smtClean="0">
                <a:latin typeface="Arial" panose="020B0604020202020204" pitchFamily="34" charset="0"/>
                <a:cs typeface="Arial" panose="020B0604020202020204" pitchFamily="34" charset="0"/>
              </a:rPr>
              <a:t>distributions.</a:t>
            </a:r>
          </a:p>
          <a:p>
            <a:pPr marL="457200" indent="-457200">
              <a:buClr>
                <a:srgbClr val="C00000"/>
              </a:buClr>
              <a:buFont typeface="+mj-lt"/>
              <a:buAutoNum type="arabicPeriod" startAt="6"/>
              <a:tabLst>
                <a:tab pos="2743200" algn="l"/>
              </a:tabLst>
            </a:pPr>
            <a:r>
              <a:rPr lang="en-US" sz="2200" dirty="0">
                <a:latin typeface="Arial" panose="020B0604020202020204" pitchFamily="34" charset="0"/>
                <a:cs typeface="Arial" panose="020B0604020202020204" pitchFamily="34" charset="0"/>
              </a:rPr>
              <a:t>How sure are you of your answers? Were you mostly Just guessing </a:t>
            </a: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Feeling doubtful </a:t>
            </a: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r>
              <a:rPr lang="en-US" sz="2200" dirty="0" smtClean="0">
                <a:solidFill>
                  <a:srgbClr val="FF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Confident </a:t>
            </a:r>
            <a: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t></a:t>
            </a:r>
            <a:br>
              <a:rPr lang="en-US" sz="2800" dirty="0" smtClean="0">
                <a:solidFill>
                  <a:srgbClr val="FF0000"/>
                </a:solidFill>
                <a:latin typeface="Arial" panose="020B0604020202020204" pitchFamily="34" charset="0"/>
                <a:cs typeface="Arial" panose="020B0604020202020204" pitchFamily="34" charset="0"/>
                <a:sym typeface="Wingdings" panose="05000000000000000000" pitchFamily="2" charset="2"/>
              </a:rPr>
            </a:br>
            <a:r>
              <a:rPr lang="en-US" sz="2200" dirty="0" smtClean="0">
                <a:latin typeface="Arial" panose="020B0604020202020204" pitchFamily="34" charset="0"/>
                <a:cs typeface="Arial" panose="020B0604020202020204" pitchFamily="34" charset="0"/>
              </a:rPr>
              <a:t>What </a:t>
            </a:r>
            <a:r>
              <a:rPr lang="en-US" sz="2200" dirty="0">
                <a:latin typeface="Arial" panose="020B0604020202020204" pitchFamily="34" charset="0"/>
                <a:cs typeface="Arial" panose="020B0604020202020204" pitchFamily="34" charset="0"/>
              </a:rPr>
              <a:t>next? Use your results to decide whether to strengthen or extend your learning.</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046606" y="2035201"/>
            <a:ext cx="3476396" cy="2069283"/>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915499547"/>
      </p:ext>
    </p:extLst>
  </p:cSld>
  <p:clrMapOvr>
    <a:masterClrMapping/>
  </p:clrMapOvr>
  <p:transition advClick="0"/>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Check Up</a:t>
            </a:r>
            <a:endParaRPr lang="en-GB" sz="4000" b="1" dirty="0" smtClean="0"/>
          </a:p>
        </p:txBody>
      </p:sp>
      <p:sp>
        <p:nvSpPr>
          <p:cNvPr id="7" name="Rectangle 6"/>
          <p:cNvSpPr/>
          <p:nvPr/>
        </p:nvSpPr>
        <p:spPr>
          <a:xfrm>
            <a:off x="238559" y="1253073"/>
            <a:ext cx="5269545" cy="4893647"/>
          </a:xfrm>
          <a:prstGeom prst="rect">
            <a:avLst/>
          </a:prstGeom>
        </p:spPr>
        <p:txBody>
          <a:bodyPr wrap="square">
            <a:spAutoFit/>
          </a:bodyPr>
          <a:lstStyle/>
          <a:p>
            <a:pPr>
              <a:buClr>
                <a:srgbClr val="C00000"/>
              </a:buClr>
              <a:tabLst>
                <a:tab pos="2743200" algn="l"/>
              </a:tabLst>
            </a:pPr>
            <a:r>
              <a:rPr lang="en-US" sz="2400" b="1" dirty="0">
                <a:solidFill>
                  <a:srgbClr val="002060"/>
                </a:solidFill>
                <a:latin typeface="Arial" panose="020B0604020202020204" pitchFamily="34" charset="0"/>
                <a:cs typeface="Arial" panose="020B0604020202020204" pitchFamily="34" charset="0"/>
              </a:rPr>
              <a:t>* Challenge</a:t>
            </a:r>
          </a:p>
          <a:p>
            <a:pPr marL="457200" indent="-457200">
              <a:buClr>
                <a:srgbClr val="C00000"/>
              </a:buClr>
              <a:buFont typeface="+mj-lt"/>
              <a:buAutoNum type="arabicPeriod" startAt="7"/>
              <a:tabLst>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histogram shows the masses of a group of porcupines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Estimate how many porcupines weigh between 8.5kg and 16.5kg.</a:t>
            </a: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62980" y="2492896"/>
            <a:ext cx="5256584" cy="2736304"/>
          </a:xfrm>
          <a:prstGeom prst="rect">
            <a:avLst/>
          </a:prstGeom>
        </p:spPr>
      </p:pic>
    </p:spTree>
    <p:extLst>
      <p:ext uri="{BB962C8B-B14F-4D97-AF65-F5344CB8AC3E}">
        <p14:creationId xmlns:p14="http://schemas.microsoft.com/office/powerpoint/2010/main" val="2154451088"/>
      </p:ext>
    </p:extLst>
  </p:cSld>
  <p:clrMapOvr>
    <a:masterClrMapping/>
  </p:clrMapOvr>
  <p:transition advClick="0"/>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458</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780010"/>
            <a:ext cx="8568952" cy="4247317"/>
          </a:xfrm>
          <a:prstGeom prst="rect">
            <a:avLst/>
          </a:prstGeom>
        </p:spPr>
        <p:txBody>
          <a:bodyPr wrap="square">
            <a:spAutoFit/>
          </a:bodyPr>
          <a:lstStyle/>
          <a:p>
            <a:pPr>
              <a:buClr>
                <a:srgbClr val="C00000"/>
              </a:buClr>
              <a:tabLst>
                <a:tab pos="971550" algn="l"/>
                <a:tab pos="2743200" algn="l"/>
              </a:tabLst>
            </a:pPr>
            <a:r>
              <a:rPr lang="en-US" sz="2250" b="1" dirty="0" smtClean="0">
                <a:solidFill>
                  <a:srgbClr val="002060"/>
                </a:solidFill>
                <a:latin typeface="Arial" panose="020B0604020202020204" pitchFamily="34" charset="0"/>
                <a:cs typeface="Arial" panose="020B0604020202020204" pitchFamily="34" charset="0"/>
              </a:rPr>
              <a:t>Sampling</a:t>
            </a:r>
            <a:endParaRPr lang="en-US" sz="2250" b="1" dirty="0">
              <a:solidFill>
                <a:srgbClr val="002060"/>
              </a:solidFill>
              <a:latin typeface="Arial" panose="020B0604020202020204" pitchFamily="34" charset="0"/>
              <a:cs typeface="Arial" panose="020B0604020202020204" pitchFamily="34" charset="0"/>
            </a:endParaRPr>
          </a:p>
          <a:p>
            <a:pPr marL="457200" indent="-457200">
              <a:buClr>
                <a:srgbClr val="C00000"/>
              </a:buClr>
              <a:buFont typeface="+mj-lt"/>
              <a:buAutoNum type="arabicPeriod"/>
              <a:tabLst>
                <a:tab pos="971550" algn="l"/>
                <a:tab pos="2743200" algn="l"/>
              </a:tabLst>
            </a:pPr>
            <a:r>
              <a:rPr lang="en-US" sz="2250" dirty="0">
                <a:latin typeface="Arial" panose="020B0604020202020204" pitchFamily="34" charset="0"/>
                <a:cs typeface="Arial" panose="020B0604020202020204" pitchFamily="34" charset="0"/>
              </a:rPr>
              <a:t>The membership of a hockey club is 75 men and 40 women,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The </a:t>
            </a:r>
            <a:r>
              <a:rPr lang="en-US" sz="2250" dirty="0">
                <a:latin typeface="Arial" panose="020B0604020202020204" pitchFamily="34" charset="0"/>
                <a:cs typeface="Arial" panose="020B0604020202020204" pitchFamily="34" charset="0"/>
              </a:rPr>
              <a:t>club manager wants to know members' views on the proposed new kit. Should she ask A the same number of men and women B more men than women C more women than men?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She </a:t>
            </a:r>
            <a:r>
              <a:rPr lang="en-US" sz="2250" dirty="0">
                <a:latin typeface="Arial" panose="020B0604020202020204" pitchFamily="34" charset="0"/>
                <a:cs typeface="Arial" panose="020B0604020202020204" pitchFamily="34" charset="0"/>
              </a:rPr>
              <a:t>wants to survey 20% of the members. Work out </a:t>
            </a:r>
            <a:endParaRPr lang="en-US" sz="2250" dirty="0" smtClean="0">
              <a:latin typeface="Arial" panose="020B0604020202020204" pitchFamily="34" charset="0"/>
              <a:cs typeface="Arial" panose="020B0604020202020204" pitchFamily="34" charset="0"/>
            </a:endParaRPr>
          </a:p>
          <a:p>
            <a:pPr marL="1314450" lvl="2" indent="-400050">
              <a:buClr>
                <a:srgbClr val="C00000"/>
              </a:buClr>
              <a:buFont typeface="+mj-lt"/>
              <a:buAutoNum type="romanLcPeriod"/>
              <a:tabLst>
                <a:tab pos="2743200" algn="l"/>
              </a:tabLst>
            </a:pPr>
            <a:r>
              <a:rPr lang="en-US" sz="2250" dirty="0" smtClean="0">
                <a:latin typeface="Arial" panose="020B0604020202020204" pitchFamily="34" charset="0"/>
                <a:cs typeface="Arial" panose="020B0604020202020204" pitchFamily="34" charset="0"/>
              </a:rPr>
              <a:t>20</a:t>
            </a:r>
            <a:r>
              <a:rPr lang="en-US" sz="2250" dirty="0">
                <a:latin typeface="Arial" panose="020B0604020202020204" pitchFamily="34" charset="0"/>
                <a:cs typeface="Arial" panose="020B0604020202020204" pitchFamily="34" charset="0"/>
              </a:rPr>
              <a:t>% of 75 </a:t>
            </a:r>
            <a:r>
              <a:rPr lang="en-US" sz="2250" dirty="0" smtClean="0">
                <a:latin typeface="Arial" panose="020B0604020202020204" pitchFamily="34" charset="0"/>
                <a:cs typeface="Arial" panose="020B0604020202020204" pitchFamily="34" charset="0"/>
              </a:rPr>
              <a:t>   </a:t>
            </a:r>
            <a:r>
              <a:rPr lang="en-US" sz="2250" dirty="0" smtClean="0">
                <a:solidFill>
                  <a:srgbClr val="C00000"/>
                </a:solidFill>
                <a:latin typeface="Arial" panose="020B0604020202020204" pitchFamily="34" charset="0"/>
                <a:cs typeface="Arial" panose="020B0604020202020204" pitchFamily="34" charset="0"/>
              </a:rPr>
              <a:t>ii.</a:t>
            </a:r>
            <a:r>
              <a:rPr lang="en-US" sz="2250" dirty="0" smtClean="0">
                <a:latin typeface="Arial" panose="020B0604020202020204" pitchFamily="34" charset="0"/>
                <a:cs typeface="Arial" panose="020B0604020202020204" pitchFamily="34" charset="0"/>
              </a:rPr>
              <a:t>   20</a:t>
            </a:r>
            <a:r>
              <a:rPr lang="en-US" sz="2250" dirty="0">
                <a:latin typeface="Arial" panose="020B0604020202020204" pitchFamily="34" charset="0"/>
                <a:cs typeface="Arial" panose="020B0604020202020204" pitchFamily="34" charset="0"/>
              </a:rPr>
              <a:t>% of 40.</a:t>
            </a: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There </a:t>
            </a:r>
            <a:r>
              <a:rPr lang="en-US" sz="2250" dirty="0">
                <a:latin typeface="Arial" panose="020B0604020202020204" pitchFamily="34" charset="0"/>
                <a:cs typeface="Arial" panose="020B0604020202020204" pitchFamily="34" charset="0"/>
              </a:rPr>
              <a:t>are 115 club members. </a:t>
            </a: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Work </a:t>
            </a:r>
            <a:r>
              <a:rPr lang="en-US" sz="2250" dirty="0">
                <a:latin typeface="Arial" panose="020B0604020202020204" pitchFamily="34" charset="0"/>
                <a:cs typeface="Arial" panose="020B0604020202020204" pitchFamily="34" charset="0"/>
              </a:rPr>
              <a:t>out 20% of 115. </a:t>
            </a:r>
            <a:endParaRPr lang="en-US" sz="225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250" dirty="0" smtClean="0">
                <a:latin typeface="Arial" panose="020B0604020202020204" pitchFamily="34" charset="0"/>
                <a:cs typeface="Arial" panose="020B0604020202020204" pitchFamily="34" charset="0"/>
              </a:rPr>
              <a:t>What </a:t>
            </a:r>
            <a:r>
              <a:rPr lang="en-US" sz="2250" dirty="0">
                <a:latin typeface="Arial" panose="020B0604020202020204" pitchFamily="34" charset="0"/>
                <a:cs typeface="Arial" panose="020B0604020202020204" pitchFamily="34" charset="0"/>
              </a:rPr>
              <a:t>do you notice about your </a:t>
            </a:r>
            <a:r>
              <a:rPr lang="en-US" sz="2250" dirty="0" smtClean="0">
                <a:latin typeface="Arial" panose="020B0604020202020204" pitchFamily="34" charset="0"/>
                <a:cs typeface="Arial" panose="020B0604020202020204" pitchFamily="34" charset="0"/>
              </a:rPr>
              <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answers </a:t>
            </a:r>
            <a:r>
              <a:rPr lang="en-US" sz="2250" dirty="0">
                <a:latin typeface="Arial" panose="020B0604020202020204" pitchFamily="34" charset="0"/>
                <a:cs typeface="Arial" panose="020B0604020202020204" pitchFamily="34" charset="0"/>
              </a:rPr>
              <a:t>to parts </a:t>
            </a:r>
            <a:r>
              <a:rPr lang="en-US" sz="2250" b="1" dirty="0">
                <a:latin typeface="Arial" panose="020B0604020202020204" pitchFamily="34" charset="0"/>
                <a:cs typeface="Arial" panose="020B0604020202020204" pitchFamily="34" charset="0"/>
              </a:rPr>
              <a:t>b</a:t>
            </a:r>
            <a:r>
              <a:rPr lang="en-US" sz="2250" dirty="0">
                <a:latin typeface="Arial" panose="020B0604020202020204" pitchFamily="34" charset="0"/>
                <a:cs typeface="Arial" panose="020B0604020202020204" pitchFamily="34" charset="0"/>
              </a:rPr>
              <a:t> and </a:t>
            </a:r>
            <a:r>
              <a:rPr lang="en-US" sz="2250" b="1" dirty="0">
                <a:latin typeface="Arial" panose="020B0604020202020204" pitchFamily="34" charset="0"/>
                <a:cs typeface="Arial" panose="020B0604020202020204" pitchFamily="34" charset="0"/>
              </a:rPr>
              <a:t>c</a:t>
            </a:r>
            <a:r>
              <a:rPr lang="en-US" sz="2250" dirty="0">
                <a:latin typeface="Arial" panose="020B0604020202020204" pitchFamily="34" charset="0"/>
                <a:cs typeface="Arial" panose="020B0604020202020204" pitchFamily="34" charset="0"/>
              </a:rPr>
              <a:t>?</a:t>
            </a:r>
            <a:endParaRPr lang="pl-PL" sz="2250" dirty="0">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1602197373"/>
              </p:ext>
            </p:extLst>
          </p:nvPr>
        </p:nvGraphicFramePr>
        <p:xfrm>
          <a:off x="251518" y="1196752"/>
          <a:ext cx="8568954" cy="518160"/>
        </p:xfrm>
        <a:graphic>
          <a:graphicData uri="http://schemas.openxmlformats.org/drawingml/2006/table">
            <a:tbl>
              <a:tblPr firstRow="1" bandRow="1">
                <a:effectLst/>
                <a:tableStyleId>{5940675A-B579-460E-94D1-54222C63F5DA}</a:tableStyleId>
              </a:tblPr>
              <a:tblGrid>
                <a:gridCol w="8568954"/>
              </a:tblGrid>
              <a:tr h="368816">
                <a:tc>
                  <a:txBody>
                    <a:bodyPr/>
                    <a:lstStyle/>
                    <a:p>
                      <a:r>
                        <a:rPr lang="en-US" sz="2800" b="1" dirty="0" smtClean="0">
                          <a:latin typeface="Arial" panose="020B0604020202020204" pitchFamily="34" charset="0"/>
                          <a:cs typeface="Arial" panose="020B0604020202020204" pitchFamily="34" charset="0"/>
                        </a:rPr>
                        <a:t>14. Strengthen</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tx2">
                        <a:lumMod val="40000"/>
                        <a:lumOff val="60000"/>
                      </a:schemeClr>
                    </a:solidFill>
                  </a:tcPr>
                </a:tc>
              </a:tr>
            </a:tbl>
          </a:graphicData>
        </a:graphic>
      </p:graphicFrame>
      <p:sp>
        <p:nvSpPr>
          <p:cNvPr id="12" name="Rectangle 11"/>
          <p:cNvSpPr/>
          <p:nvPr/>
        </p:nvSpPr>
        <p:spPr>
          <a:xfrm flipH="1">
            <a:off x="223752" y="6151076"/>
            <a:ext cx="8596720" cy="44627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Q1a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 Consider the number of men and women in the </a:t>
            </a:r>
            <a:r>
              <a:rPr lang="en-US" sz="2300" dirty="0" smtClean="0">
                <a:solidFill>
                  <a:schemeClr val="tx1"/>
                </a:solidFill>
                <a:latin typeface="Arial" panose="020B0604020202020204" pitchFamily="34" charset="0"/>
                <a:cs typeface="Arial" panose="020B0604020202020204" pitchFamily="34" charset="0"/>
              </a:rPr>
              <a:t>club</a:t>
            </a:r>
            <a:r>
              <a:rPr lang="en-US" sz="2300" dirty="0">
                <a:solidFill>
                  <a:schemeClr val="tx1"/>
                </a:solidFill>
                <a:latin typeface="Arial" panose="020B0604020202020204" pitchFamily="34" charset="0"/>
                <a:cs typeface="Arial" panose="020B0604020202020204" pitchFamily="34" charset="0"/>
              </a:rPr>
              <a:t>.</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5247150" y="4258239"/>
            <a:ext cx="3573322" cy="1786655"/>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4408" y="1190957"/>
            <a:ext cx="588216" cy="588216"/>
          </a:xfrm>
          <a:prstGeom prst="rect">
            <a:avLst/>
          </a:prstGeom>
        </p:spPr>
      </p:pic>
    </p:spTree>
    <p:extLst>
      <p:ext uri="{BB962C8B-B14F-4D97-AF65-F5344CB8AC3E}">
        <p14:creationId xmlns:p14="http://schemas.microsoft.com/office/powerpoint/2010/main" val="483592881"/>
      </p:ext>
    </p:extLst>
  </p:cSld>
  <p:clrMapOvr>
    <a:masterClrMapping/>
  </p:clrMapOvr>
  <p:transition advClick="0"/>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5256584" cy="4616648"/>
          </a:xfrm>
          <a:prstGeom prst="rect">
            <a:avLst/>
          </a:prstGeom>
        </p:spPr>
        <p:txBody>
          <a:bodyPr wrap="square">
            <a:spAutoFit/>
          </a:bodyPr>
          <a:lstStyle/>
          <a:p>
            <a:pPr>
              <a:buClr>
                <a:srgbClr val="C00000"/>
              </a:buClr>
              <a:tabLst>
                <a:tab pos="971550" algn="l"/>
                <a:tab pos="2743200" algn="l"/>
              </a:tabLst>
            </a:pPr>
            <a:r>
              <a:rPr lang="en-US" sz="2100" b="1" dirty="0" smtClean="0">
                <a:solidFill>
                  <a:srgbClr val="002060"/>
                </a:solidFill>
                <a:latin typeface="Arial" panose="020B0604020202020204" pitchFamily="34" charset="0"/>
                <a:cs typeface="Arial" panose="020B0604020202020204" pitchFamily="34" charset="0"/>
              </a:rPr>
              <a:t>Sampling</a:t>
            </a:r>
            <a:endParaRPr lang="en-US" sz="2100" b="1" dirty="0">
              <a:solidFill>
                <a:srgbClr val="002060"/>
              </a:solidFill>
              <a:latin typeface="Arial" panose="020B0604020202020204" pitchFamily="34" charset="0"/>
              <a:cs typeface="Arial" panose="020B0604020202020204" pitchFamily="34" charset="0"/>
            </a:endParaRPr>
          </a:p>
          <a:p>
            <a:pPr marL="400050" indent="-400050">
              <a:buClr>
                <a:srgbClr val="C00000"/>
              </a:buClr>
              <a:buFont typeface="+mj-lt"/>
              <a:buAutoNum type="arabicPeriod" startAt="2"/>
              <a:tabLst>
                <a:tab pos="971550" algn="l"/>
                <a:tab pos="2743200" algn="l"/>
              </a:tabLst>
            </a:pPr>
            <a:r>
              <a:rPr lang="en-US" sz="2100" dirty="0">
                <a:latin typeface="Arial" panose="020B0604020202020204" pitchFamily="34" charset="0"/>
                <a:cs typeface="Arial" panose="020B0604020202020204" pitchFamily="34" charset="0"/>
              </a:rPr>
              <a:t>Ellen wants to take a stratified sample of the people at her youth club. The table shows the ages of the members</a:t>
            </a:r>
            <a:r>
              <a:rPr lang="en-US" sz="2100" dirty="0" smtClean="0">
                <a:latin typeface="Arial" panose="020B0604020202020204" pitchFamily="34" charset="0"/>
                <a:cs typeface="Arial" panose="020B0604020202020204" pitchFamily="34" charset="0"/>
              </a:rPr>
              <a:t>.</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r>
              <a:rPr lang="en-US" sz="2100" dirty="0" smtClean="0">
                <a:latin typeface="Arial" panose="020B0604020202020204" pitchFamily="34" charset="0"/>
                <a:cs typeface="Arial" panose="020B0604020202020204" pitchFamily="34" charset="0"/>
              </a:rPr>
              <a:t/>
            </a:r>
            <a:br>
              <a:rPr lang="en-US" sz="2100" dirty="0" smtClean="0">
                <a:latin typeface="Arial" panose="020B0604020202020204" pitchFamily="34" charset="0"/>
                <a:cs typeface="Arial" panose="020B0604020202020204" pitchFamily="34" charset="0"/>
              </a:rPr>
            </a:b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She </a:t>
            </a:r>
            <a:r>
              <a:rPr lang="en-US" sz="2100" dirty="0">
                <a:latin typeface="Arial" panose="020B0604020202020204" pitchFamily="34" charset="0"/>
                <a:cs typeface="Arial" panose="020B0604020202020204" pitchFamily="34" charset="0"/>
              </a:rPr>
              <a:t>wants to ask a sample of 24 </a:t>
            </a:r>
            <a:r>
              <a:rPr lang="en-US" sz="2100" dirty="0" smtClean="0">
                <a:latin typeface="Arial" panose="020B0604020202020204" pitchFamily="34" charset="0"/>
                <a:cs typeface="Arial" panose="020B0604020202020204" pitchFamily="34" charset="0"/>
              </a:rPr>
              <a:t>people. What </a:t>
            </a:r>
            <a:r>
              <a:rPr lang="en-US" sz="2100" dirty="0">
                <a:latin typeface="Arial" panose="020B0604020202020204" pitchFamily="34" charset="0"/>
                <a:cs typeface="Arial" panose="020B0604020202020204" pitchFamily="34" charset="0"/>
              </a:rPr>
              <a:t>is the total number of people?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What </a:t>
            </a:r>
            <a:r>
              <a:rPr lang="en-US" sz="2100" dirty="0">
                <a:latin typeface="Arial" panose="020B0604020202020204" pitchFamily="34" charset="0"/>
                <a:cs typeface="Arial" panose="020B0604020202020204" pitchFamily="34" charset="0"/>
              </a:rPr>
              <a:t>percentage sample is 24 people? </a:t>
            </a:r>
            <a:endParaRPr lang="en-US" sz="21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100" dirty="0" smtClean="0">
                <a:latin typeface="Arial" panose="020B0604020202020204" pitchFamily="34" charset="0"/>
                <a:cs typeface="Arial" panose="020B0604020202020204" pitchFamily="34" charset="0"/>
              </a:rPr>
              <a:t>Work </a:t>
            </a:r>
            <a:r>
              <a:rPr lang="en-US" sz="2100" dirty="0">
                <a:latin typeface="Arial" panose="020B0604020202020204" pitchFamily="34" charset="0"/>
                <a:cs typeface="Arial" panose="020B0604020202020204" pitchFamily="34" charset="0"/>
              </a:rPr>
              <a:t>out this percentage of each age group.</a:t>
            </a:r>
            <a:endParaRPr lang="pl-PL" sz="2100" dirty="0">
              <a:latin typeface="Arial" panose="020B0604020202020204" pitchFamily="34" charset="0"/>
              <a:cs typeface="Arial" panose="020B0604020202020204" pitchFamily="34" charset="0"/>
            </a:endParaRPr>
          </a:p>
        </p:txBody>
      </p:sp>
      <p:sp>
        <p:nvSpPr>
          <p:cNvPr id="12" name="Rectangle 11"/>
          <p:cNvSpPr/>
          <p:nvPr/>
        </p:nvSpPr>
        <p:spPr>
          <a:xfrm flipH="1">
            <a:off x="251520" y="6069772"/>
            <a:ext cx="2443774" cy="52758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Q2b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a:t>
            </a:r>
            <a14:m xmlns:a14="http://schemas.microsoft.com/office/drawing/2010/main">
              <m:oMath xmlns:m="http://schemas.openxmlformats.org/officeDocument/2006/math">
                <m:f>
                  <m:fPr>
                    <m:ctrlPr>
                      <a:rPr lang="en-US" sz="2000" i="1">
                        <a:solidFill>
                          <a:schemeClr val="tx1"/>
                        </a:solidFill>
                        <a:latin typeface="Cambria Math" panose="02040503050406030204" pitchFamily="18" charset="0"/>
                        <a:cs typeface="Arial" panose="020B0604020202020204" pitchFamily="34" charset="0"/>
                      </a:rPr>
                    </m:ctrlPr>
                  </m:fPr>
                  <m:num>
                    <m:r>
                      <a:rPr lang="en-US" sz="2000" b="0" i="0" smtClean="0">
                        <a:solidFill>
                          <a:schemeClr val="tx1"/>
                        </a:solidFill>
                        <a:latin typeface="Cambria Math" panose="02040503050406030204" pitchFamily="18" charset="0"/>
                        <a:cs typeface="Arial" panose="020B0604020202020204" pitchFamily="34" charset="0"/>
                      </a:rPr>
                      <m:t>2</m:t>
                    </m:r>
                    <m:r>
                      <a:rPr lang="en-US" sz="2000">
                        <a:solidFill>
                          <a:schemeClr val="tx1"/>
                        </a:solidFill>
                        <a:latin typeface="Cambria Math" panose="02040503050406030204" pitchFamily="18" charset="0"/>
                        <a:cs typeface="Arial" panose="020B0604020202020204" pitchFamily="34" charset="0"/>
                      </a:rPr>
                      <m:t>4</m:t>
                    </m:r>
                  </m:num>
                  <m:den>
                    <m:r>
                      <a:rPr lang="en-US" sz="2000" i="1" smtClean="0">
                        <a:solidFill>
                          <a:schemeClr val="tx1"/>
                        </a:solidFill>
                        <a:latin typeface="Cambria Math" panose="02040503050406030204" pitchFamily="18" charset="0"/>
                        <a:cs typeface="Arial" panose="020B0604020202020204" pitchFamily="34" charset="0"/>
                        <a:sym typeface="Wingdings" panose="05000000000000000000" pitchFamily="2" charset="2"/>
                      </a:rPr>
                      <m:t></m:t>
                    </m:r>
                  </m:den>
                </m:f>
              </m:oMath>
            </a14:m>
            <a:r>
              <a:rPr lang="en-US" sz="2000" dirty="0" smtClean="0">
                <a:solidFill>
                  <a:schemeClr val="tx1"/>
                </a:solidFill>
                <a:latin typeface="Arial" panose="020B0604020202020204" pitchFamily="34" charset="0"/>
                <a:cs typeface="Arial" panose="020B0604020202020204" pitchFamily="34" charset="0"/>
              </a:rPr>
              <a:t> = </a:t>
            </a:r>
            <a14:m xmlns:a14="http://schemas.microsoft.com/office/drawing/2010/main">
              <m:oMath xmlns:m="http://schemas.openxmlformats.org/officeDocument/2006/math">
                <m:r>
                  <a:rPr lang="en-US" sz="2000" i="1">
                    <a:solidFill>
                      <a:schemeClr val="tx1"/>
                    </a:solidFill>
                    <a:latin typeface="Cambria Math" panose="02040503050406030204" pitchFamily="18" charset="0"/>
                    <a:cs typeface="Arial" panose="020B0604020202020204" pitchFamily="34" charset="0"/>
                    <a:sym typeface="Wingdings" panose="05000000000000000000" pitchFamily="2" charset="2"/>
                  </a:rPr>
                  <m:t></m:t>
                </m:r>
              </m:oMath>
            </a14:m>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575162280"/>
              </p:ext>
            </p:extLst>
          </p:nvPr>
        </p:nvGraphicFramePr>
        <p:xfrm>
          <a:off x="309083" y="2636912"/>
          <a:ext cx="5102543" cy="819665"/>
        </p:xfrm>
        <a:graphic>
          <a:graphicData uri="http://schemas.openxmlformats.org/drawingml/2006/table">
            <a:tbl>
              <a:tblPr firstRow="1" bandRow="1">
                <a:tableStyleId>{5940675A-B579-460E-94D1-54222C63F5DA}</a:tableStyleId>
              </a:tblPr>
              <a:tblGrid>
                <a:gridCol w="2426018"/>
                <a:gridCol w="535305"/>
                <a:gridCol w="535305"/>
                <a:gridCol w="535305"/>
                <a:gridCol w="535305"/>
                <a:gridCol w="535305"/>
              </a:tblGrid>
              <a:tr h="4234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Age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13</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17</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2855">
                <a:tc>
                  <a:txBody>
                    <a:bodyPr/>
                    <a:lstStyle/>
                    <a:p>
                      <a:r>
                        <a:rPr lang="en-US" sz="2000" b="1" dirty="0" smtClean="0">
                          <a:latin typeface="Arial" panose="020B0604020202020204" pitchFamily="34" charset="0"/>
                          <a:cs typeface="Arial" panose="020B0604020202020204" pitchFamily="34" charset="0"/>
                        </a:rPr>
                        <a:t>Number of People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28</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flipH="1">
            <a:off x="2843808" y="6197242"/>
            <a:ext cx="5935192" cy="40011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Q2c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Check that your answers add up to 24.</a:t>
            </a:r>
            <a:endParaRPr lang="en-US" sz="2000" dirty="0">
              <a:solidFill>
                <a:schemeClr val="tx1"/>
              </a:solidFill>
              <a:latin typeface="Arial" panose="020B0604020202020204" pitchFamily="34" charset="0"/>
              <a:cs typeface="Arial" panose="020B0604020202020204" pitchFamily="34" charset="0"/>
            </a:endParaRP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3585812"/>
            <a:ext cx="548640" cy="548640"/>
          </a:xfrm>
          <a:prstGeom prst="rect">
            <a:avLst/>
          </a:prstGeom>
        </p:spPr>
      </p:pic>
    </p:spTree>
    <p:extLst>
      <p:ext uri="{BB962C8B-B14F-4D97-AF65-F5344CB8AC3E}">
        <p14:creationId xmlns:p14="http://schemas.microsoft.com/office/powerpoint/2010/main" val="3877092286"/>
      </p:ext>
    </p:extLst>
  </p:cSld>
  <p:clrMapOvr>
    <a:masterClrMapping/>
  </p:clrMapOvr>
  <p:transition advClick="0"/>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5256584" cy="4031873"/>
          </a:xfrm>
          <a:prstGeom prst="rect">
            <a:avLst/>
          </a:prstGeom>
        </p:spPr>
        <p:txBody>
          <a:bodyPr wrap="square">
            <a:spAutoFit/>
          </a:bodyPr>
          <a:lstStyle/>
          <a:p>
            <a:pPr marL="457200" indent="-457200">
              <a:buClr>
                <a:srgbClr val="C00000"/>
              </a:buClr>
              <a:buFont typeface="+mj-lt"/>
              <a:buAutoNum type="arabicPeriod" startAt="3"/>
              <a:tabLst>
                <a:tab pos="971550" algn="l"/>
                <a:tab pos="2743200" algn="l"/>
              </a:tabLst>
            </a:pPr>
            <a:r>
              <a:rPr lang="en-US" sz="2200" dirty="0" smtClean="0">
                <a:latin typeface="Arial" panose="020B0604020202020204" pitchFamily="34" charset="0"/>
                <a:cs typeface="Arial" panose="020B0604020202020204" pitchFamily="34" charset="0"/>
              </a:rPr>
              <a:t>Use this random number display to select five </a:t>
            </a:r>
            <a:r>
              <a:rPr lang="en-US" sz="2200" dirty="0">
                <a:latin typeface="Arial" panose="020B0604020202020204" pitchFamily="34" charset="0"/>
                <a:cs typeface="Arial" panose="020B0604020202020204" pitchFamily="34" charset="0"/>
              </a:rPr>
              <a:t>people from a list of 30 people</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the list as a sequence of two-digit numbers,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Cross </a:t>
            </a:r>
            <a:r>
              <a:rPr lang="en-US" sz="2200" dirty="0">
                <a:latin typeface="Arial" panose="020B0604020202020204" pitchFamily="34" charset="0"/>
                <a:cs typeface="Arial" panose="020B0604020202020204" pitchFamily="34" charset="0"/>
              </a:rPr>
              <a:t>out the numbers over 30.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Cross </a:t>
            </a:r>
            <a:r>
              <a:rPr lang="en-US" sz="2200" dirty="0">
                <a:latin typeface="Arial" panose="020B0604020202020204" pitchFamily="34" charset="0"/>
                <a:cs typeface="Arial" panose="020B0604020202020204" pitchFamily="34" charset="0"/>
              </a:rPr>
              <a:t>out any repeats.</a:t>
            </a: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down, in order, the numbers of the people who </a:t>
            </a:r>
            <a:r>
              <a:rPr lang="en-US" sz="2200" dirty="0" smtClean="0">
                <a:latin typeface="Arial" panose="020B0604020202020204" pitchFamily="34" charset="0"/>
                <a:cs typeface="Arial" panose="020B0604020202020204" pitchFamily="34" charset="0"/>
              </a:rPr>
              <a:t>are </a:t>
            </a:r>
            <a:r>
              <a:rPr lang="en-US" sz="2200" dirty="0">
                <a:latin typeface="Arial" panose="020B0604020202020204" pitchFamily="34" charset="0"/>
                <a:cs typeface="Arial" panose="020B0604020202020204" pitchFamily="34" charset="0"/>
              </a:rPr>
              <a:t>chosen.</a:t>
            </a:r>
            <a:endParaRPr lang="pl-PL" sz="2200" dirty="0">
              <a:latin typeface="Arial" panose="020B0604020202020204" pitchFamily="34" charset="0"/>
              <a:cs typeface="Arial" panose="020B0604020202020204" pitchFamily="34" charset="0"/>
            </a:endParaRPr>
          </a:p>
        </p:txBody>
      </p:sp>
      <p:sp>
        <p:nvSpPr>
          <p:cNvPr id="13" name="Rectangle 12"/>
          <p:cNvSpPr/>
          <p:nvPr/>
        </p:nvSpPr>
        <p:spPr>
          <a:xfrm flipH="1">
            <a:off x="212335" y="5229200"/>
            <a:ext cx="5249749" cy="461665"/>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Q3a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The list starts at 02, 79 …</a:t>
            </a:r>
            <a:endParaRPr lang="en-US" sz="23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flipH="1">
            <a:off x="212334" y="5798148"/>
            <a:ext cx="5249749" cy="767411"/>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300" b="1" dirty="0" smtClean="0">
                <a:solidFill>
                  <a:srgbClr val="C00000"/>
                </a:solidFill>
                <a:latin typeface="Arial" panose="020B0604020202020204" pitchFamily="34" charset="0"/>
                <a:cs typeface="Arial" panose="020B0604020202020204" pitchFamily="34" charset="0"/>
              </a:rPr>
              <a:t>Q3d </a:t>
            </a:r>
            <a:r>
              <a:rPr lang="en-US" sz="2300" b="1" dirty="0">
                <a:solidFill>
                  <a:srgbClr val="C00000"/>
                </a:solidFill>
                <a:latin typeface="Arial" panose="020B0604020202020204" pitchFamily="34" charset="0"/>
                <a:cs typeface="Arial" panose="020B0604020202020204" pitchFamily="34" charset="0"/>
              </a:rPr>
              <a:t>hint</a:t>
            </a:r>
            <a:r>
              <a:rPr lang="en-US" sz="2300" dirty="0">
                <a:solidFill>
                  <a:schemeClr val="tx1"/>
                </a:solidFill>
                <a:latin typeface="Arial" panose="020B0604020202020204" pitchFamily="34" charset="0"/>
                <a:cs typeface="Arial" panose="020B0604020202020204" pitchFamily="34" charset="0"/>
              </a:rPr>
              <a:t> </a:t>
            </a:r>
            <a:r>
              <a:rPr lang="en-US" sz="2300" dirty="0" smtClean="0">
                <a:solidFill>
                  <a:schemeClr val="tx1"/>
                </a:solidFill>
                <a:latin typeface="Arial" panose="020B0604020202020204" pitchFamily="34" charset="0"/>
                <a:cs typeface="Arial" panose="020B0604020202020204" pitchFamily="34" charset="0"/>
              </a:rPr>
              <a:t>– 01 represents the first person on the list</a:t>
            </a:r>
            <a:endParaRPr lang="en-US" sz="2300" dirty="0">
              <a:solidFill>
                <a:schemeClr val="tx1"/>
              </a:solidFill>
              <a:latin typeface="Arial" panose="020B0604020202020204" pitchFamily="34" charset="0"/>
              <a:cs typeface="Arial" panose="020B0604020202020204" pitchFamily="34" charset="0"/>
            </a:endParaRPr>
          </a:p>
        </p:txBody>
      </p:sp>
      <p:sp>
        <p:nvSpPr>
          <p:cNvPr id="14" name="Rectangle 13"/>
          <p:cNvSpPr/>
          <p:nvPr/>
        </p:nvSpPr>
        <p:spPr>
          <a:xfrm>
            <a:off x="251521" y="2432791"/>
            <a:ext cx="5256584" cy="348137"/>
          </a:xfrm>
          <a:prstGeom prst="rect">
            <a:avLst/>
          </a:prstGeom>
          <a:gradFill flip="none" rotWithShape="1">
            <a:gsLst>
              <a:gs pos="0">
                <a:schemeClr val="accent1">
                  <a:lumMod val="5000"/>
                  <a:lumOff val="95000"/>
                </a:schemeClr>
              </a:gs>
              <a:gs pos="40000">
                <a:srgbClr val="92D050"/>
              </a:gs>
              <a:gs pos="73000">
                <a:schemeClr val="bg1"/>
              </a:gs>
              <a:gs pos="100000">
                <a:srgbClr val="92D050"/>
              </a:gs>
            </a:gsLst>
            <a:lin ang="0" scaled="1"/>
            <a:tileRect/>
          </a:gradFill>
          <a:ln>
            <a:solidFill>
              <a:schemeClr val="accent1"/>
            </a:solidFill>
          </a:ln>
          <a:effectLst>
            <a:outerShdw blurRad="50800" dist="38100" dir="2700000" algn="tl" rotWithShape="0">
              <a:prstClr val="black">
                <a:alpha val="40000"/>
              </a:prstClr>
            </a:outerShdw>
          </a:effectLst>
        </p:spPr>
        <p:txBody>
          <a:bodyPr wrap="square">
            <a:spAutoFit/>
          </a:bodyPr>
          <a:lstStyle/>
          <a:p>
            <a:r>
              <a:rPr lang="en-US" sz="1600" dirty="0" smtClean="0"/>
              <a:t>027921512108015701873373177018402124206662…</a:t>
            </a:r>
            <a:endParaRPr lang="en-US" sz="1600" dirty="0"/>
          </a:p>
        </p:txBody>
      </p:sp>
      <p:pic>
        <p:nvPicPr>
          <p:cNvPr id="16" name="Picture 1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479177044"/>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 </a:t>
            </a:r>
            <a:r>
              <a:rPr lang="en-GB" sz="4000" dirty="0"/>
              <a:t>– </a:t>
            </a:r>
            <a:r>
              <a:rPr lang="en-GB" sz="4000" dirty="0" smtClean="0"/>
              <a:t>Prior Knowledge Check</a:t>
            </a:r>
            <a:endParaRPr lang="en-GB" sz="4000" b="1" dirty="0" smtClean="0"/>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439</a:t>
            </a:r>
            <a:endParaRPr lang="en-GB" sz="1400" b="1" dirty="0">
              <a:latin typeface="Calibri" panose="020F0502020204030204" pitchFamily="34" charset="0"/>
            </a:endParaRPr>
          </a:p>
        </p:txBody>
      </p:sp>
      <p:sp>
        <p:nvSpPr>
          <p:cNvPr id="3" name="Rectangle 2"/>
          <p:cNvSpPr/>
          <p:nvPr/>
        </p:nvSpPr>
        <p:spPr>
          <a:xfrm>
            <a:off x="251520" y="1196752"/>
            <a:ext cx="5256584" cy="5336846"/>
          </a:xfrm>
          <a:prstGeom prst="rect">
            <a:avLst/>
          </a:prstGeom>
        </p:spPr>
        <p:txBody>
          <a:bodyPr wrap="square">
            <a:spAutoFit/>
          </a:bodyPr>
          <a:lstStyle/>
          <a:p>
            <a:pPr>
              <a:buClr>
                <a:srgbClr val="C00000"/>
              </a:buClr>
              <a:tabLst>
                <a:tab pos="914400" algn="l"/>
                <a:tab pos="2743200" algn="l"/>
              </a:tabLst>
            </a:pPr>
            <a:r>
              <a:rPr lang="en-US" sz="2130" b="1" dirty="0" smtClean="0">
                <a:solidFill>
                  <a:srgbClr val="0070C0"/>
                </a:solidFill>
                <a:latin typeface="Arial" panose="020B0604020202020204" pitchFamily="34" charset="0"/>
                <a:cs typeface="Arial" panose="020B0604020202020204" pitchFamily="34" charset="0"/>
              </a:rPr>
              <a:t>Fluency </a:t>
            </a:r>
            <a:r>
              <a:rPr lang="en-US" sz="2130" b="1" dirty="0">
                <a:solidFill>
                  <a:srgbClr val="0070C0"/>
                </a:solidFill>
                <a:latin typeface="Arial" panose="020B0604020202020204" pitchFamily="34" charset="0"/>
                <a:cs typeface="Arial" panose="020B0604020202020204" pitchFamily="34" charset="0"/>
              </a:rPr>
              <a:t>with data</a:t>
            </a:r>
          </a:p>
          <a:p>
            <a:pPr marL="401638" indent="-401638">
              <a:buClr>
                <a:srgbClr val="C00000"/>
              </a:buClr>
              <a:buFont typeface="+mj-lt"/>
              <a:buAutoNum type="arabicPeriod" startAt="5"/>
              <a:tabLst>
                <a:tab pos="914400" algn="l"/>
                <a:tab pos="2743200" algn="l"/>
              </a:tabLst>
            </a:pPr>
            <a:r>
              <a:rPr lang="en-US" sz="2130" dirty="0">
                <a:latin typeface="Arial" panose="020B0604020202020204" pitchFamily="34" charset="0"/>
                <a:cs typeface="Arial" panose="020B0604020202020204" pitchFamily="34" charset="0"/>
              </a:rPr>
              <a:t>Work out the mean, median, mode and range for these data sets, </a:t>
            </a:r>
            <a:endParaRPr lang="en-US" sz="213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3, 4, 6</a:t>
            </a:r>
            <a:r>
              <a:rPr lang="en-US" sz="2130" dirty="0">
                <a:latin typeface="Arial" panose="020B0604020202020204" pitchFamily="34" charset="0"/>
                <a:cs typeface="Arial" panose="020B0604020202020204" pitchFamily="34" charset="0"/>
              </a:rPr>
              <a:t>, 7, 7 </a:t>
            </a:r>
            <a:endParaRPr lang="en-US" sz="213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4, 5, 5, 5, 6, 6, 7, 8, 9, 10</a:t>
            </a:r>
            <a:endParaRPr lang="en-US" sz="2130" dirty="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2.1, 1.8, 3.2, 4.5, 1.3, 1.8, 5.1, 4.3</a:t>
            </a:r>
            <a:br>
              <a:rPr lang="en-US" sz="2130" dirty="0" smtClean="0">
                <a:latin typeface="Arial" panose="020B0604020202020204" pitchFamily="34" charset="0"/>
                <a:cs typeface="Arial" panose="020B0604020202020204" pitchFamily="34" charset="0"/>
              </a:rPr>
            </a:br>
            <a:r>
              <a:rPr lang="en-US" sz="2130" dirty="0" smtClean="0">
                <a:latin typeface="Arial" panose="020B0604020202020204" pitchFamily="34" charset="0"/>
                <a:cs typeface="Arial" panose="020B0604020202020204" pitchFamily="34" charset="0"/>
              </a:rPr>
              <a:t/>
            </a:r>
            <a:br>
              <a:rPr lang="en-US" sz="2130" dirty="0" smtClean="0">
                <a:latin typeface="Arial" panose="020B0604020202020204" pitchFamily="34" charset="0"/>
                <a:cs typeface="Arial" panose="020B0604020202020204" pitchFamily="34" charset="0"/>
              </a:rPr>
            </a:br>
            <a:r>
              <a:rPr lang="en-US" sz="2130" dirty="0" smtClean="0">
                <a:latin typeface="Arial" panose="020B0604020202020204" pitchFamily="34" charset="0"/>
                <a:cs typeface="Arial" panose="020B0604020202020204" pitchFamily="34" charset="0"/>
              </a:rPr>
              <a:t/>
            </a:r>
            <a:br>
              <a:rPr lang="en-US" sz="2130" dirty="0" smtClean="0">
                <a:latin typeface="Arial" panose="020B0604020202020204" pitchFamily="34" charset="0"/>
                <a:cs typeface="Arial" panose="020B0604020202020204" pitchFamily="34" charset="0"/>
              </a:rPr>
            </a:br>
            <a:endParaRPr lang="en-US" sz="2130" dirty="0" smtClean="0">
              <a:latin typeface="Arial" panose="020B0604020202020204" pitchFamily="34" charset="0"/>
              <a:cs typeface="Arial" panose="020B0604020202020204" pitchFamily="34" charset="0"/>
            </a:endParaRPr>
          </a:p>
          <a:p>
            <a:pPr>
              <a:buClr>
                <a:srgbClr val="C00000"/>
              </a:buClr>
              <a:tabLst>
                <a:tab pos="914400" algn="l"/>
                <a:tab pos="2743200" algn="l"/>
              </a:tabLst>
            </a:pPr>
            <a:r>
              <a:rPr lang="en-US" sz="2130" b="1" dirty="0">
                <a:latin typeface="Arial" panose="020B0604020202020204" pitchFamily="34" charset="0"/>
                <a:cs typeface="Arial" panose="020B0604020202020204" pitchFamily="34" charset="0"/>
              </a:rPr>
              <a:t>* Challenge</a:t>
            </a:r>
          </a:p>
          <a:p>
            <a:pPr marL="401638" indent="-401638">
              <a:buClr>
                <a:srgbClr val="C00000"/>
              </a:buClr>
              <a:buFont typeface="+mj-lt"/>
              <a:buAutoNum type="arabicPeriod" startAt="7"/>
              <a:tabLst>
                <a:tab pos="914400" algn="l"/>
                <a:tab pos="2743200" algn="l"/>
              </a:tabLst>
            </a:pPr>
            <a:r>
              <a:rPr lang="en-US" sz="2130" dirty="0" smtClean="0">
                <a:latin typeface="Arial" panose="020B0604020202020204" pitchFamily="34" charset="0"/>
                <a:cs typeface="Arial" panose="020B0604020202020204" pitchFamily="34" charset="0"/>
              </a:rPr>
              <a:t>The </a:t>
            </a:r>
            <a:r>
              <a:rPr lang="en-US" sz="2130" dirty="0">
                <a:latin typeface="Arial" panose="020B0604020202020204" pitchFamily="34" charset="0"/>
                <a:cs typeface="Arial" panose="020B0604020202020204" pitchFamily="34" charset="0"/>
              </a:rPr>
              <a:t>mean of six numbers is </a:t>
            </a:r>
            <a:r>
              <a:rPr lang="en-US" sz="2130" dirty="0" smtClean="0">
                <a:latin typeface="Arial" panose="020B0604020202020204" pitchFamily="34" charset="0"/>
                <a:cs typeface="Arial" panose="020B0604020202020204" pitchFamily="34" charset="0"/>
              </a:rPr>
              <a:t>7.</a:t>
            </a:r>
            <a:br>
              <a:rPr lang="en-US" sz="2130" dirty="0" smtClean="0">
                <a:latin typeface="Arial" panose="020B0604020202020204" pitchFamily="34" charset="0"/>
                <a:cs typeface="Arial" panose="020B0604020202020204" pitchFamily="34" charset="0"/>
              </a:rPr>
            </a:br>
            <a:r>
              <a:rPr lang="en-US" sz="2130" dirty="0" smtClean="0">
                <a:latin typeface="Arial" panose="020B0604020202020204" pitchFamily="34" charset="0"/>
                <a:cs typeface="Arial" panose="020B0604020202020204" pitchFamily="34" charset="0"/>
              </a:rPr>
              <a:t>The </a:t>
            </a:r>
            <a:r>
              <a:rPr lang="en-US" sz="2130" dirty="0">
                <a:latin typeface="Arial" panose="020B0604020202020204" pitchFamily="34" charset="0"/>
                <a:cs typeface="Arial" panose="020B0604020202020204" pitchFamily="34" charset="0"/>
              </a:rPr>
              <a:t>numbers are 3,5,5,10, </a:t>
            </a:r>
            <a:r>
              <a:rPr lang="en-US" sz="2130" i="1" dirty="0">
                <a:latin typeface="Arial" panose="020B0604020202020204" pitchFamily="34" charset="0"/>
                <a:cs typeface="Arial" panose="020B0604020202020204" pitchFamily="34" charset="0"/>
              </a:rPr>
              <a:t>x</a:t>
            </a:r>
            <a:r>
              <a:rPr lang="en-US" sz="2130" dirty="0">
                <a:latin typeface="Arial" panose="020B0604020202020204" pitchFamily="34" charset="0"/>
                <a:cs typeface="Arial" panose="020B0604020202020204" pitchFamily="34" charset="0"/>
              </a:rPr>
              <a:t> and </a:t>
            </a:r>
            <a:r>
              <a:rPr lang="en-US" sz="2130" i="1" dirty="0" smtClean="0">
                <a:latin typeface="Arial" panose="020B0604020202020204" pitchFamily="34" charset="0"/>
                <a:cs typeface="Arial" panose="020B0604020202020204" pitchFamily="34" charset="0"/>
              </a:rPr>
              <a:t>x</a:t>
            </a:r>
            <a:r>
              <a:rPr lang="en-US" sz="2130" dirty="0" smtClean="0">
                <a:latin typeface="Arial" panose="020B0604020202020204" pitchFamily="34" charset="0"/>
                <a:cs typeface="Arial" panose="020B0604020202020204" pitchFamily="34" charset="0"/>
              </a:rPr>
              <a:t> -1</a:t>
            </a:r>
            <a:r>
              <a:rPr lang="en-US" sz="2130" dirty="0">
                <a:latin typeface="Arial" panose="020B0604020202020204" pitchFamily="34" charset="0"/>
                <a:cs typeface="Arial" panose="020B0604020202020204" pitchFamily="34" charset="0"/>
              </a:rPr>
              <a:t>. Work out </a:t>
            </a:r>
            <a:endParaRPr lang="en-US" sz="213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the </a:t>
            </a:r>
            <a:r>
              <a:rPr lang="en-US" sz="2130" dirty="0">
                <a:latin typeface="Arial" panose="020B0604020202020204" pitchFamily="34" charset="0"/>
                <a:cs typeface="Arial" panose="020B0604020202020204" pitchFamily="34" charset="0"/>
              </a:rPr>
              <a:t>value of </a:t>
            </a:r>
            <a:r>
              <a:rPr lang="en-US" sz="2130" i="1" dirty="0" smtClean="0">
                <a:latin typeface="Arial" panose="020B0604020202020204" pitchFamily="34" charset="0"/>
                <a:cs typeface="Arial" panose="020B0604020202020204" pitchFamily="34" charset="0"/>
              </a:rPr>
              <a:t>x</a:t>
            </a:r>
            <a:r>
              <a:rPr lang="en-US" sz="2130" dirty="0" smtClean="0">
                <a:latin typeface="Arial" panose="020B0604020202020204" pitchFamily="34" charset="0"/>
                <a:cs typeface="Arial" panose="020B0604020202020204" pitchFamily="34" charset="0"/>
              </a:rPr>
              <a:t> </a:t>
            </a: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the </a:t>
            </a:r>
            <a:r>
              <a:rPr lang="en-US" sz="2130" dirty="0">
                <a:latin typeface="Arial" panose="020B0604020202020204" pitchFamily="34" charset="0"/>
                <a:cs typeface="Arial" panose="020B0604020202020204" pitchFamily="34" charset="0"/>
              </a:rPr>
              <a:t>median value </a:t>
            </a:r>
            <a:endParaRPr lang="en-US" sz="2130" dirty="0" smtClean="0">
              <a:latin typeface="Arial" panose="020B0604020202020204" pitchFamily="34" charset="0"/>
              <a:cs typeface="Arial" panose="020B0604020202020204" pitchFamily="34" charset="0"/>
            </a:endParaRPr>
          </a:p>
          <a:p>
            <a:pPr marL="971550" lvl="1" indent="-514350">
              <a:buClr>
                <a:srgbClr val="C00000"/>
              </a:buClr>
              <a:buFont typeface="+mj-lt"/>
              <a:buAutoNum type="alphaLcPeriod"/>
              <a:tabLst>
                <a:tab pos="914400" algn="l"/>
                <a:tab pos="2743200" algn="l"/>
              </a:tabLst>
            </a:pPr>
            <a:r>
              <a:rPr lang="en-US" sz="2130" dirty="0" smtClean="0">
                <a:latin typeface="Arial" panose="020B0604020202020204" pitchFamily="34" charset="0"/>
                <a:cs typeface="Arial" panose="020B0604020202020204" pitchFamily="34" charset="0"/>
              </a:rPr>
              <a:t>the </a:t>
            </a:r>
            <a:r>
              <a:rPr lang="en-US" sz="2130" dirty="0">
                <a:latin typeface="Arial" panose="020B0604020202020204" pitchFamily="34" charset="0"/>
                <a:cs typeface="Arial" panose="020B0604020202020204" pitchFamily="34" charset="0"/>
              </a:rPr>
              <a:t>range.</a:t>
            </a:r>
            <a:endParaRPr lang="pl-PL" sz="213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93506535"/>
              </p:ext>
            </p:extLst>
          </p:nvPr>
        </p:nvGraphicFramePr>
        <p:xfrm>
          <a:off x="683568" y="3284984"/>
          <a:ext cx="4523977" cy="792480"/>
        </p:xfrm>
        <a:graphic>
          <a:graphicData uri="http://schemas.openxmlformats.org/drawingml/2006/table">
            <a:tbl>
              <a:tblPr firstRow="1" bandRow="1">
                <a:tableStyleId>{5940675A-B579-460E-94D1-54222C63F5DA}</a:tableStyleId>
              </a:tblPr>
              <a:tblGrid>
                <a:gridCol w="1881589"/>
                <a:gridCol w="660597"/>
                <a:gridCol w="660597"/>
                <a:gridCol w="660597"/>
                <a:gridCol w="660597"/>
              </a:tblGrid>
              <a:tr h="2057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smtClean="0">
                          <a:latin typeface="Arial" panose="020B0604020202020204" pitchFamily="34" charset="0"/>
                          <a:cs typeface="Arial" panose="020B0604020202020204" pitchFamily="34" charset="0"/>
                        </a:rPr>
                        <a:t>Type of Eggs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6313">
                <a:tc>
                  <a:txBody>
                    <a:bodyPr/>
                    <a:lstStyle/>
                    <a:p>
                      <a:r>
                        <a:rPr lang="en-US" sz="2000" b="1" dirty="0" smtClean="0">
                          <a:latin typeface="Arial" panose="020B0604020202020204" pitchFamily="34" charset="0"/>
                          <a:cs typeface="Arial" panose="020B0604020202020204" pitchFamily="34" charset="0"/>
                        </a:rPr>
                        <a:t>Frequency</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3022393"/>
      </p:ext>
    </p:extLst>
  </p:cSld>
  <p:clrMapOvr>
    <a:masterClrMapping/>
  </p:clrMapOvr>
  <p:transition advClick="0"/>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5256584" cy="3293209"/>
          </a:xfrm>
          <a:prstGeom prst="rect">
            <a:avLst/>
          </a:prstGeom>
        </p:spPr>
        <p:txBody>
          <a:bodyPr wrap="square">
            <a:spAutoFit/>
          </a:bodyPr>
          <a:lstStyle/>
          <a:p>
            <a:pPr marL="457200" indent="-457200">
              <a:buClr>
                <a:srgbClr val="C00000"/>
              </a:buClr>
              <a:buFont typeface="+mj-lt"/>
              <a:buAutoNum type="arabicPeriod" startAt="4"/>
              <a:tabLst>
                <a:tab pos="971550" algn="l"/>
                <a:tab pos="2743200" algn="l"/>
              </a:tabLst>
            </a:pPr>
            <a:r>
              <a:rPr lang="en-US" sz="2600" dirty="0">
                <a:latin typeface="Arial" panose="020B0604020202020204" pitchFamily="34" charset="0"/>
                <a:cs typeface="Arial" panose="020B0604020202020204" pitchFamily="34" charset="0"/>
              </a:rPr>
              <a:t>Use the random number table from </a:t>
            </a:r>
            <a:r>
              <a:rPr lang="en-US" sz="2600" b="1" dirty="0">
                <a:latin typeface="Arial" panose="020B0604020202020204" pitchFamily="34" charset="0"/>
                <a:cs typeface="Arial" panose="020B0604020202020204" pitchFamily="34" charset="0"/>
              </a:rPr>
              <a:t>Q3</a:t>
            </a:r>
            <a:r>
              <a:rPr lang="en-US" sz="2600" dirty="0">
                <a:latin typeface="Arial" panose="020B0604020202020204" pitchFamily="34" charset="0"/>
                <a:cs typeface="Arial" panose="020B0604020202020204" pitchFamily="34" charset="0"/>
              </a:rPr>
              <a:t> to select a random sample of eight people from a list of 70 people.</a:t>
            </a:r>
          </a:p>
          <a:p>
            <a:pPr marL="457200" indent="-457200">
              <a:buClr>
                <a:srgbClr val="C00000"/>
              </a:buClr>
              <a:buFont typeface="+mj-lt"/>
              <a:buAutoNum type="arabicPeriod" startAt="4"/>
              <a:tabLst>
                <a:tab pos="971550" algn="l"/>
                <a:tab pos="2743200" algn="l"/>
              </a:tabLst>
            </a:pPr>
            <a:r>
              <a:rPr lang="en-US" sz="2600" dirty="0">
                <a:latin typeface="Arial" panose="020B0604020202020204" pitchFamily="34" charset="0"/>
                <a:cs typeface="Arial" panose="020B0604020202020204" pitchFamily="34" charset="0"/>
              </a:rPr>
              <a:t>Use the random number table from </a:t>
            </a:r>
            <a:r>
              <a:rPr lang="en-US" sz="2600" b="1" dirty="0">
                <a:latin typeface="Arial" panose="020B0604020202020204" pitchFamily="34" charset="0"/>
                <a:cs typeface="Arial" panose="020B0604020202020204" pitchFamily="34" charset="0"/>
              </a:rPr>
              <a:t>Q3</a:t>
            </a:r>
            <a:r>
              <a:rPr lang="en-US" sz="2600" dirty="0">
                <a:latin typeface="Arial" panose="020B0604020202020204" pitchFamily="34" charset="0"/>
                <a:cs typeface="Arial" panose="020B0604020202020204" pitchFamily="34" charset="0"/>
              </a:rPr>
              <a:t> to select a random sample of five people from a list of 130 people.</a:t>
            </a:r>
            <a:endParaRPr lang="pl-PL" sz="2600" dirty="0">
              <a:latin typeface="Arial" panose="020B0604020202020204" pitchFamily="34" charset="0"/>
              <a:cs typeface="Arial" panose="020B0604020202020204" pitchFamily="34" charset="0"/>
            </a:endParaRPr>
          </a:p>
        </p:txBody>
      </p:sp>
      <p:sp>
        <p:nvSpPr>
          <p:cNvPr id="13" name="Rectangle 12"/>
          <p:cNvSpPr/>
          <p:nvPr/>
        </p:nvSpPr>
        <p:spPr>
          <a:xfrm flipH="1">
            <a:off x="212335" y="4635133"/>
            <a:ext cx="5249749"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Q4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Cross out all numbers over 70</a:t>
            </a:r>
            <a:endParaRPr lang="en-US" sz="28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flipH="1">
            <a:off x="212334" y="5704800"/>
            <a:ext cx="5249749" cy="954107"/>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800" b="1" dirty="0" smtClean="0">
                <a:solidFill>
                  <a:srgbClr val="C00000"/>
                </a:solidFill>
                <a:latin typeface="Arial" panose="020B0604020202020204" pitchFamily="34" charset="0"/>
                <a:cs typeface="Arial" panose="020B0604020202020204" pitchFamily="34" charset="0"/>
              </a:rPr>
              <a:t>Q5 </a:t>
            </a:r>
            <a:r>
              <a:rPr lang="en-US" sz="2800" b="1" dirty="0">
                <a:solidFill>
                  <a:srgbClr val="C00000"/>
                </a:solidFill>
                <a:latin typeface="Arial" panose="020B0604020202020204" pitchFamily="34" charset="0"/>
                <a:cs typeface="Arial" panose="020B0604020202020204" pitchFamily="34" charset="0"/>
              </a:rPr>
              <a:t>hint</a:t>
            </a:r>
            <a:r>
              <a:rPr lang="en-US" sz="2800" dirty="0">
                <a:solidFill>
                  <a:schemeClr val="tx1"/>
                </a:solidFill>
                <a:latin typeface="Arial" panose="020B0604020202020204" pitchFamily="34" charset="0"/>
                <a:cs typeface="Arial" panose="020B0604020202020204" pitchFamily="34" charset="0"/>
              </a:rPr>
              <a:t> </a:t>
            </a:r>
            <a:r>
              <a:rPr lang="en-US" sz="2800" dirty="0" smtClean="0">
                <a:solidFill>
                  <a:schemeClr val="tx1"/>
                </a:solidFill>
                <a:latin typeface="Arial" panose="020B0604020202020204" pitchFamily="34" charset="0"/>
                <a:cs typeface="Arial" panose="020B0604020202020204" pitchFamily="34" charset="0"/>
              </a:rPr>
              <a:t>– Write the random numbers as 3-digit numbers.</a:t>
            </a:r>
            <a:endParaRPr lang="en-US" sz="2800" dirty="0">
              <a:solidFill>
                <a:schemeClr val="tx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48640"/>
          </a:xfrm>
          <a:prstGeom prst="rect">
            <a:avLst/>
          </a:prstGeom>
        </p:spPr>
      </p:pic>
    </p:spTree>
    <p:extLst>
      <p:ext uri="{BB962C8B-B14F-4D97-AF65-F5344CB8AC3E}">
        <p14:creationId xmlns:p14="http://schemas.microsoft.com/office/powerpoint/2010/main" val="3223121530"/>
      </p:ext>
    </p:extLst>
  </p:cSld>
  <p:clrMapOvr>
    <a:masterClrMapping/>
  </p:clrMapOvr>
  <p:transition advClick="0"/>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459</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19" y="1253073"/>
            <a:ext cx="5184577" cy="2677656"/>
          </a:xfrm>
          <a:prstGeom prst="rect">
            <a:avLst/>
          </a:prstGeom>
        </p:spPr>
        <p:txBody>
          <a:bodyPr wrap="square">
            <a:spAutoFit/>
          </a:bodyPr>
          <a:lstStyle/>
          <a:p>
            <a:pPr>
              <a:buClr>
                <a:srgbClr val="C00000"/>
              </a:buClr>
              <a:tabLst>
                <a:tab pos="971550" algn="l"/>
                <a:tab pos="2743200" algn="l"/>
              </a:tabLst>
            </a:pPr>
            <a:r>
              <a:rPr lang="en-US" sz="2400" b="1" dirty="0">
                <a:solidFill>
                  <a:srgbClr val="0070C0"/>
                </a:solidFill>
                <a:latin typeface="Arial" panose="020B0604020202020204" pitchFamily="34" charset="0"/>
                <a:cs typeface="Arial" panose="020B0604020202020204" pitchFamily="34" charset="0"/>
              </a:rPr>
              <a:t>Graphs and charts</a:t>
            </a:r>
          </a:p>
          <a:p>
            <a:pPr marL="400050" indent="-400050">
              <a:buClr>
                <a:srgbClr val="C00000"/>
              </a:buClr>
              <a:buFont typeface="+mj-lt"/>
              <a:buAutoNum type="arabicPeriod"/>
              <a:tabLst>
                <a:tab pos="971550" algn="l"/>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table shows the </a:t>
            </a:r>
            <a:r>
              <a:rPr lang="en-US" sz="2400" dirty="0" smtClean="0">
                <a:latin typeface="Arial" panose="020B0604020202020204" pitchFamily="34" charset="0"/>
                <a:cs typeface="Arial" panose="020B0604020202020204" pitchFamily="34" charset="0"/>
              </a:rPr>
              <a:t>masses </a:t>
            </a:r>
            <a:r>
              <a:rPr lang="en-US" sz="2400" dirty="0">
                <a:latin typeface="Arial" panose="020B0604020202020204" pitchFamily="34" charset="0"/>
                <a:cs typeface="Arial" panose="020B0604020202020204" pitchFamily="34" charset="0"/>
              </a:rPr>
              <a:t>of 60 sheep</a:t>
            </a:r>
            <a:r>
              <a:rPr lang="en-US" sz="2400" dirty="0" smtClean="0">
                <a:latin typeface="Arial" panose="020B0604020202020204" pitchFamily="34" charset="0"/>
                <a:cs typeface="Arial" panose="020B0604020202020204" pitchFamily="34" charset="0"/>
              </a:rPr>
              <a:t>.</a:t>
            </a:r>
          </a:p>
          <a:p>
            <a:pPr marL="971550" lvl="1" indent="-5143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Copy and complete the cumulative frequency table</a:t>
            </a:r>
          </a:p>
          <a:p>
            <a:pPr marL="971550" lvl="1" indent="-51435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Copy and complete the cumulative frequency graph.</a:t>
            </a:r>
            <a:endParaRPr lang="pl-PL" sz="2400" dirty="0">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977201921"/>
              </p:ext>
            </p:extLst>
          </p:nvPr>
        </p:nvGraphicFramePr>
        <p:xfrm>
          <a:off x="5436096" y="1260663"/>
          <a:ext cx="3338042" cy="2625432"/>
        </p:xfrm>
        <a:graphic>
          <a:graphicData uri="http://schemas.openxmlformats.org/drawingml/2006/table">
            <a:tbl>
              <a:tblPr firstRow="1" bandRow="1">
                <a:tableStyleId>{5940675A-B579-460E-94D1-54222C63F5DA}</a:tableStyleId>
              </a:tblPr>
              <a:tblGrid>
                <a:gridCol w="1728192"/>
                <a:gridCol w="1609850"/>
              </a:tblGrid>
              <a:tr h="313628">
                <a:tc>
                  <a:txBody>
                    <a:bodyPr/>
                    <a:lstStyle/>
                    <a:p>
                      <a:pPr algn="ctr"/>
                      <a:r>
                        <a:rPr lang="en-US" sz="1800" b="1" i="0" dirty="0" smtClean="0">
                          <a:latin typeface="Arial" panose="020B0604020202020204" pitchFamily="34" charset="0"/>
                          <a:cs typeface="Arial" panose="020B0604020202020204" pitchFamily="34" charset="0"/>
                        </a:rPr>
                        <a:t>Mass,</a:t>
                      </a:r>
                      <a:r>
                        <a:rPr lang="en-US" sz="1800" b="1" i="0" baseline="0" dirty="0" smtClean="0">
                          <a:latin typeface="Arial" panose="020B0604020202020204" pitchFamily="34" charset="0"/>
                          <a:cs typeface="Arial" panose="020B0604020202020204" pitchFamily="34" charset="0"/>
                        </a:rPr>
                        <a:t> </a:t>
                      </a:r>
                      <a:r>
                        <a:rPr lang="en-US" sz="1800" b="1" i="1" baseline="0" dirty="0" smtClean="0">
                          <a:latin typeface="Arial" panose="020B0604020202020204" pitchFamily="34" charset="0"/>
                          <a:cs typeface="Arial" panose="020B0604020202020204" pitchFamily="34" charset="0"/>
                        </a:rPr>
                        <a:t>m </a:t>
                      </a:r>
                      <a:r>
                        <a:rPr lang="en-US" sz="1800" b="1" i="0" dirty="0" smtClean="0">
                          <a:latin typeface="Arial" panose="020B0604020202020204" pitchFamily="34" charset="0"/>
                          <a:cs typeface="Arial" panose="020B0604020202020204" pitchFamily="34" charset="0"/>
                        </a:rPr>
                        <a:t>(kg)</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75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75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80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80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85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19</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85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90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90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95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0872">
                <a:tc>
                  <a:txBody>
                    <a:bodyPr/>
                    <a:lstStyle/>
                    <a:p>
                      <a:pPr algn="ctr"/>
                      <a:r>
                        <a:rPr lang="en-US" sz="1800" dirty="0" smtClean="0">
                          <a:latin typeface="Arial" panose="020B0604020202020204" pitchFamily="34" charset="0"/>
                          <a:cs typeface="Arial" panose="020B0604020202020204" pitchFamily="34" charset="0"/>
                        </a:rPr>
                        <a:t>95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100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val="2713599175"/>
              </p:ext>
            </p:extLst>
          </p:nvPr>
        </p:nvGraphicFramePr>
        <p:xfrm>
          <a:off x="4644008" y="3971920"/>
          <a:ext cx="4131528" cy="2625432"/>
        </p:xfrm>
        <a:graphic>
          <a:graphicData uri="http://schemas.openxmlformats.org/drawingml/2006/table">
            <a:tbl>
              <a:tblPr firstRow="1" bandRow="1">
                <a:tableStyleId>{5940675A-B579-460E-94D1-54222C63F5DA}</a:tableStyleId>
              </a:tblPr>
              <a:tblGrid>
                <a:gridCol w="1539240"/>
                <a:gridCol w="2592288"/>
              </a:tblGrid>
              <a:tr h="313628">
                <a:tc>
                  <a:txBody>
                    <a:bodyPr/>
                    <a:lstStyle/>
                    <a:p>
                      <a:pPr algn="ctr"/>
                      <a:r>
                        <a:rPr lang="en-US" sz="1800" b="1" i="0" dirty="0" smtClean="0">
                          <a:latin typeface="Arial" panose="020B0604020202020204" pitchFamily="34" charset="0"/>
                          <a:cs typeface="Arial" panose="020B0604020202020204" pitchFamily="34" charset="0"/>
                        </a:rPr>
                        <a:t>Mass,</a:t>
                      </a:r>
                      <a:r>
                        <a:rPr lang="en-US" sz="1800" b="1" i="0" baseline="0" dirty="0" smtClean="0">
                          <a:latin typeface="Arial" panose="020B0604020202020204" pitchFamily="34" charset="0"/>
                          <a:cs typeface="Arial" panose="020B0604020202020204" pitchFamily="34" charset="0"/>
                        </a:rPr>
                        <a:t> </a:t>
                      </a:r>
                      <a:r>
                        <a:rPr lang="en-US" sz="1800" b="1" i="1" baseline="0" dirty="0" smtClean="0">
                          <a:latin typeface="Arial" panose="020B0604020202020204" pitchFamily="34" charset="0"/>
                          <a:cs typeface="Arial" panose="020B0604020202020204" pitchFamily="34" charset="0"/>
                        </a:rPr>
                        <a:t>m </a:t>
                      </a:r>
                      <a:r>
                        <a:rPr lang="en-US" sz="1800" b="1" i="0" dirty="0" smtClean="0">
                          <a:latin typeface="Arial" panose="020B0604020202020204" pitchFamily="34" charset="0"/>
                          <a:cs typeface="Arial" panose="020B0604020202020204" pitchFamily="34" charset="0"/>
                        </a:rPr>
                        <a:t>(kg)</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Cumulative 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70 ≤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75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80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 + 8 = </a:t>
                      </a:r>
                      <a:r>
                        <a:rPr lang="en-US" sz="1800" dirty="0" smtClean="0">
                          <a:latin typeface="Arial" panose="020B0604020202020204" pitchFamily="34" charset="0"/>
                          <a:cs typeface="Arial" panose="020B0604020202020204" pitchFamily="34" charset="0"/>
                          <a:sym typeface="Wingdings" panose="05000000000000000000" pitchFamily="2" charset="2"/>
                        </a:rPr>
                        <a:t></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85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90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95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30872">
                <a:tc>
                  <a:txBody>
                    <a:bodyPr/>
                    <a:lstStyle/>
                    <a:p>
                      <a:pPr algn="ctr"/>
                      <a:r>
                        <a:rPr lang="en-US" sz="1800" dirty="0" smtClean="0">
                          <a:latin typeface="Arial" panose="020B0604020202020204" pitchFamily="34" charset="0"/>
                          <a:cs typeface="Arial" panose="020B0604020202020204" pitchFamily="34" charset="0"/>
                        </a:rPr>
                        <a:t>70 &lt; </a:t>
                      </a:r>
                      <a:r>
                        <a:rPr lang="en-US" sz="1800" i="1" dirty="0" smtClean="0">
                          <a:latin typeface="Arial" panose="020B0604020202020204" pitchFamily="34" charset="0"/>
                          <a:cs typeface="Arial" panose="020B0604020202020204" pitchFamily="34" charset="0"/>
                        </a:rPr>
                        <a:t>m</a:t>
                      </a:r>
                      <a:r>
                        <a:rPr lang="en-US" sz="1800" dirty="0" smtClean="0">
                          <a:latin typeface="Arial" panose="020B0604020202020204" pitchFamily="34" charset="0"/>
                          <a:cs typeface="Arial" panose="020B0604020202020204" pitchFamily="34" charset="0"/>
                        </a:rPr>
                        <a:t> ≤ 100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293902" y="3933056"/>
            <a:ext cx="2736304" cy="1584176"/>
          </a:xfrm>
          <a:prstGeom prst="rect">
            <a:avLst/>
          </a:prstGeom>
        </p:spPr>
      </p:pic>
      <p:sp>
        <p:nvSpPr>
          <p:cNvPr id="16" name="Rectangle 15"/>
          <p:cNvSpPr/>
          <p:nvPr/>
        </p:nvSpPr>
        <p:spPr>
          <a:xfrm flipH="1">
            <a:off x="251520" y="5581689"/>
            <a:ext cx="4264803" cy="101566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smtClean="0">
                <a:solidFill>
                  <a:srgbClr val="C00000"/>
                </a:solidFill>
                <a:latin typeface="Arial" panose="020B0604020202020204" pitchFamily="34" charset="0"/>
                <a:cs typeface="Arial" panose="020B0604020202020204" pitchFamily="34" charset="0"/>
              </a:rPr>
              <a:t>Q3 </a:t>
            </a:r>
            <a:r>
              <a:rPr lang="en-US" sz="2000" b="1" dirty="0">
                <a:solidFill>
                  <a:srgbClr val="C00000"/>
                </a:solidFill>
                <a:latin typeface="Arial" panose="020B0604020202020204" pitchFamily="34" charset="0"/>
                <a:cs typeface="Arial" panose="020B0604020202020204" pitchFamily="34" charset="0"/>
              </a:rPr>
              <a:t>hint</a:t>
            </a:r>
            <a:r>
              <a:rPr lang="en-US" sz="2000" dirty="0">
                <a:solidFill>
                  <a:schemeClr val="tx1"/>
                </a:solidFill>
                <a:latin typeface="Arial" panose="020B0604020202020204" pitchFamily="34" charset="0"/>
                <a:cs typeface="Arial" panose="020B0604020202020204" pitchFamily="34" charset="0"/>
              </a:rPr>
              <a:t> - Plot the top value in each class against frequency. Draw a smooth curve through the points.</a:t>
            </a:r>
          </a:p>
        </p:txBody>
      </p:sp>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22021" y="6089079"/>
            <a:ext cx="594098" cy="594098"/>
          </a:xfrm>
          <a:prstGeom prst="rect">
            <a:avLst/>
          </a:prstGeom>
        </p:spPr>
      </p:pic>
    </p:spTree>
    <p:extLst>
      <p:ext uri="{BB962C8B-B14F-4D97-AF65-F5344CB8AC3E}">
        <p14:creationId xmlns:p14="http://schemas.microsoft.com/office/powerpoint/2010/main" val="2279808540"/>
      </p:ext>
    </p:extLst>
  </p:cSld>
  <p:clrMapOvr>
    <a:masterClrMapping/>
  </p:clrMapOvr>
  <p:transition advClick="0"/>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8555407" cy="1938992"/>
          </a:xfrm>
          <a:prstGeom prst="rect">
            <a:avLst/>
          </a:prstGeom>
        </p:spPr>
        <p:txBody>
          <a:bodyPr wrap="square">
            <a:spAutoFit/>
          </a:bodyPr>
          <a:lstStyle/>
          <a:p>
            <a:pPr marL="400050" indent="-400050">
              <a:buClr>
                <a:srgbClr val="C00000"/>
              </a:buClr>
              <a:buFont typeface="+mj-lt"/>
              <a:buAutoNum type="arabicPeriod" startAt="2"/>
              <a:tabLst>
                <a:tab pos="971550" algn="l"/>
                <a:tab pos="2743200" algn="l"/>
              </a:tabLst>
            </a:pPr>
            <a:r>
              <a:rPr lang="en-US" sz="2400" dirty="0" smtClean="0">
                <a:latin typeface="Arial" panose="020B0604020202020204" pitchFamily="34" charset="0"/>
                <a:cs typeface="Arial" panose="020B0604020202020204" pitchFamily="34" charset="0"/>
              </a:rPr>
              <a:t>The cumulative frequency graph shows information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about the amount of pocket money 40 children receive.</a:t>
            </a: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Read off the values for the median, lower quartile and upper quartile.</a:t>
            </a: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Work out the interquartile range for the pocket money.</a:t>
            </a:r>
            <a:endParaRPr lang="pl-PL" sz="2400" dirty="0">
              <a:latin typeface="Arial" panose="020B0604020202020204" pitchFamily="34" charset="0"/>
              <a:cs typeface="Arial" panose="020B0604020202020204" pitchFamily="34" charset="0"/>
            </a:endParaRPr>
          </a:p>
        </p:txBody>
      </p:sp>
      <p:sp>
        <p:nvSpPr>
          <p:cNvPr id="13" name="Rectangle 12"/>
          <p:cNvSpPr/>
          <p:nvPr/>
        </p:nvSpPr>
        <p:spPr>
          <a:xfrm flipH="1">
            <a:off x="5363941" y="3284984"/>
            <a:ext cx="3456531" cy="212365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t>
            </a:r>
            <a:r>
              <a:rPr lang="en-US" sz="2200" dirty="0" smtClean="0">
                <a:solidFill>
                  <a:schemeClr val="tx1"/>
                </a:solidFill>
                <a:latin typeface="Arial" panose="020B0604020202020204" pitchFamily="34" charset="0"/>
                <a:cs typeface="Arial" panose="020B0604020202020204" pitchFamily="34" charset="0"/>
              </a:rPr>
              <a:t>The median is halfway up the cumulative frequency axis. The lower quartile is ¼ of the way up. The upper quartile is ¾ of the way up.</a:t>
            </a:r>
            <a:endParaRPr lang="en-US" sz="2200" dirty="0">
              <a:solidFill>
                <a:schemeClr val="tx1"/>
              </a:solidFill>
              <a:latin typeface="Arial" panose="020B0604020202020204" pitchFamily="34" charset="0"/>
              <a:cs typeface="Arial" panose="020B0604020202020204" pitchFamily="34" charset="0"/>
            </a:endParaRPr>
          </a:p>
        </p:txBody>
      </p:sp>
      <p:sp>
        <p:nvSpPr>
          <p:cNvPr id="11" name="Rectangle 10"/>
          <p:cNvSpPr/>
          <p:nvPr/>
        </p:nvSpPr>
        <p:spPr>
          <a:xfrm flipH="1">
            <a:off x="5363940" y="5511113"/>
            <a:ext cx="3456531" cy="110799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Interquartile range = upper quartile - lower quartile</a:t>
            </a: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4111" y="3269221"/>
            <a:ext cx="5015943" cy="3343473"/>
          </a:xfrm>
          <a:prstGeom prst="rect">
            <a:avLst/>
          </a:prstGeom>
        </p:spPr>
      </p:pic>
    </p:spTree>
    <p:extLst>
      <p:ext uri="{BB962C8B-B14F-4D97-AF65-F5344CB8AC3E}">
        <p14:creationId xmlns:p14="http://schemas.microsoft.com/office/powerpoint/2010/main" val="3112209415"/>
      </p:ext>
    </p:extLst>
  </p:cSld>
  <p:clrMapOvr>
    <a:masterClrMapping/>
  </p:clrMapOvr>
  <p:transition advClick="0"/>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8555407" cy="5262979"/>
          </a:xfrm>
          <a:prstGeom prst="rect">
            <a:avLst/>
          </a:prstGeom>
        </p:spPr>
        <p:txBody>
          <a:bodyPr wrap="square">
            <a:spAutoFit/>
          </a:bodyPr>
          <a:lstStyle/>
          <a:p>
            <a:pPr marL="457200" indent="-457200">
              <a:buClr>
                <a:srgbClr val="C00000"/>
              </a:buClr>
              <a:buFont typeface="+mj-lt"/>
              <a:buAutoNum type="arabicPeriod" startAt="3"/>
              <a:tabLst>
                <a:tab pos="971550" algn="l"/>
                <a:tab pos="2743200" algn="l"/>
              </a:tabLst>
            </a:pPr>
            <a:r>
              <a:rPr lang="en-US" sz="2400" dirty="0">
                <a:latin typeface="Arial" panose="020B0604020202020204" pitchFamily="34" charset="0"/>
                <a:cs typeface="Arial" panose="020B0604020202020204" pitchFamily="34" charset="0"/>
              </a:rPr>
              <a:t>The cumulative frequency graph shows the lengths of sticks gathered to make a camp fire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a:latin typeface="Arial" panose="020B0604020202020204" pitchFamily="34" charset="0"/>
                <a:cs typeface="Arial" panose="020B0604020202020204" pitchFamily="34" charset="0"/>
              </a:rPr>
              <a:t>How many sticks were gathered?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What </a:t>
            </a:r>
            <a:r>
              <a:rPr lang="en-US" sz="2400" dirty="0">
                <a:latin typeface="Arial" panose="020B0604020202020204" pitchFamily="34" charset="0"/>
                <a:cs typeface="Arial" panose="020B0604020202020204" pitchFamily="34" charset="0"/>
              </a:rPr>
              <a:t>value is halfway up the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-axis</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median length,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lower and upper quartiles. </a:t>
            </a: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Work </a:t>
            </a:r>
            <a:r>
              <a:rPr lang="en-US" sz="2400" dirty="0">
                <a:latin typeface="Arial" panose="020B0604020202020204" pitchFamily="34" charset="0"/>
                <a:cs typeface="Arial" panose="020B0604020202020204" pitchFamily="34" charset="0"/>
              </a:rPr>
              <a:t>out the interquartile range.</a:t>
            </a:r>
            <a:endParaRPr lang="pl-PL" sz="2400" dirty="0">
              <a:latin typeface="Arial" panose="020B0604020202020204" pitchFamily="34" charset="0"/>
              <a:cs typeface="Arial" panose="020B0604020202020204" pitchFamily="34" charset="0"/>
            </a:endParaRPr>
          </a:p>
        </p:txBody>
      </p:sp>
      <p:sp>
        <p:nvSpPr>
          <p:cNvPr id="13" name="Rectangle 12"/>
          <p:cNvSpPr/>
          <p:nvPr/>
        </p:nvSpPr>
        <p:spPr>
          <a:xfrm flipH="1">
            <a:off x="5940151" y="2241446"/>
            <a:ext cx="2880320" cy="2123658"/>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Q3c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Draw a line across to the curve from the value you worked out in part b. Then go down to the x-axis.</a:t>
            </a: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7367" y="2077945"/>
            <a:ext cx="4999346" cy="2450661"/>
          </a:xfrm>
          <a:prstGeom prst="rect">
            <a:avLst/>
          </a:prstGeom>
        </p:spPr>
      </p:pic>
    </p:spTree>
    <p:extLst>
      <p:ext uri="{BB962C8B-B14F-4D97-AF65-F5344CB8AC3E}">
        <p14:creationId xmlns:p14="http://schemas.microsoft.com/office/powerpoint/2010/main" val="1280225903"/>
      </p:ext>
    </p:extLst>
  </p:cSld>
  <p:clrMapOvr>
    <a:masterClrMapping/>
  </p:clrMapOvr>
  <p:transition advClick="0"/>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460</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5275834" cy="5486117"/>
          </a:xfrm>
          <a:prstGeom prst="rect">
            <a:avLst/>
          </a:prstGeom>
        </p:spPr>
        <p:txBody>
          <a:bodyPr wrap="square">
            <a:spAutoFit/>
          </a:bodyPr>
          <a:lstStyle/>
          <a:p>
            <a:pPr marL="457200" indent="-457200">
              <a:buClr>
                <a:srgbClr val="C00000"/>
              </a:buClr>
              <a:buFont typeface="+mj-lt"/>
              <a:buAutoNum type="arabicPeriod" startAt="4"/>
              <a:tabLst>
                <a:tab pos="971550" algn="l"/>
                <a:tab pos="2743200" algn="l"/>
              </a:tabLst>
            </a:pPr>
            <a:r>
              <a:rPr lang="en-US" sz="2000" dirty="0">
                <a:latin typeface="Arial" panose="020B0604020202020204" pitchFamily="34" charset="0"/>
                <a:cs typeface="Arial" panose="020B0604020202020204" pitchFamily="34" charset="0"/>
              </a:rPr>
              <a:t>The table shows the half-marathon times for 50 elite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runners.</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1050" dirty="0" smtClean="0">
                <a:latin typeface="Arial" panose="020B0604020202020204" pitchFamily="34" charset="0"/>
                <a:cs typeface="Arial" panose="020B0604020202020204" pitchFamily="34" charset="0"/>
              </a:rPr>
              <a:t/>
            </a:r>
            <a:br>
              <a:rPr lang="en-US" sz="1050" dirty="0" smtClean="0">
                <a:latin typeface="Arial" panose="020B0604020202020204" pitchFamily="34" charset="0"/>
                <a:cs typeface="Arial" panose="020B0604020202020204" pitchFamily="34" charset="0"/>
              </a:rPr>
            </a:b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cumulative </a:t>
            </a:r>
            <a:r>
              <a:rPr lang="en-US" sz="2000" dirty="0">
                <a:latin typeface="Arial" panose="020B0604020202020204" pitchFamily="34" charset="0"/>
                <a:cs typeface="Arial" panose="020B0604020202020204" pitchFamily="34" charset="0"/>
              </a:rPr>
              <a:t>frequency table</a:t>
            </a:r>
            <a:r>
              <a:rPr lang="en-US" sz="2000" dirty="0" smtClean="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Draw </a:t>
            </a:r>
            <a:r>
              <a:rPr lang="en-US" sz="2000" dirty="0">
                <a:latin typeface="Arial" panose="020B0604020202020204" pitchFamily="34" charset="0"/>
                <a:cs typeface="Arial" panose="020B0604020202020204" pitchFamily="34" charset="0"/>
              </a:rPr>
              <a:t>a </a:t>
            </a:r>
            <a:r>
              <a:rPr lang="en-US" sz="2000" dirty="0" smtClean="0">
                <a:latin typeface="Arial" panose="020B0604020202020204" pitchFamily="34" charset="0"/>
                <a:cs typeface="Arial" panose="020B0604020202020204" pitchFamily="34" charset="0"/>
              </a:rPr>
              <a:t>cumulative </a:t>
            </a:r>
            <a:r>
              <a:rPr lang="en-US" sz="2000" dirty="0">
                <a:latin typeface="Arial" panose="020B0604020202020204" pitchFamily="34" charset="0"/>
                <a:cs typeface="Arial" panose="020B0604020202020204" pitchFamily="34" charset="0"/>
              </a:rPr>
              <a:t>frequency graph,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estimates for the median and quartiles.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how many runners took less than 72 minutes, </a:t>
            </a:r>
            <a:endParaRPr lang="en-US" sz="20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Estimate </a:t>
            </a:r>
            <a:r>
              <a:rPr lang="en-US" sz="2000" dirty="0">
                <a:latin typeface="Arial" panose="020B0604020202020204" pitchFamily="34" charset="0"/>
                <a:cs typeface="Arial" panose="020B0604020202020204" pitchFamily="34" charset="0"/>
              </a:rPr>
              <a:t>how many runners took more than 72 minutes.</a:t>
            </a:r>
            <a:endParaRPr lang="pl-PL" sz="2000" dirty="0">
              <a:latin typeface="Arial" panose="020B0604020202020204" pitchFamily="34" charset="0"/>
              <a:cs typeface="Arial" panose="020B0604020202020204" pitchFamily="34" charset="0"/>
            </a:endParaRPr>
          </a:p>
        </p:txBody>
      </p:sp>
      <p:sp>
        <p:nvSpPr>
          <p:cNvPr id="13" name="Rectangle 12"/>
          <p:cNvSpPr/>
          <p:nvPr/>
        </p:nvSpPr>
        <p:spPr>
          <a:xfrm flipH="1">
            <a:off x="5580112" y="4288518"/>
            <a:ext cx="3181665" cy="1200329"/>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Q4d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Draw a line up to the curve from 72 on the </a:t>
            </a:r>
            <a:r>
              <a:rPr lang="en-US" i="1" dirty="0">
                <a:solidFill>
                  <a:schemeClr val="tx1"/>
                </a:solidFill>
                <a:latin typeface="Arial" panose="020B0604020202020204" pitchFamily="34" charset="0"/>
                <a:cs typeface="Arial" panose="020B0604020202020204" pitchFamily="34" charset="0"/>
              </a:rPr>
              <a:t>x</a:t>
            </a:r>
            <a:r>
              <a:rPr lang="en-US" dirty="0">
                <a:solidFill>
                  <a:schemeClr val="tx1"/>
                </a:solidFill>
                <a:latin typeface="Arial" panose="020B0604020202020204" pitchFamily="34" charset="0"/>
                <a:cs typeface="Arial" panose="020B0604020202020204" pitchFamily="34" charset="0"/>
              </a:rPr>
              <a:t>-axis. Read across to the </a:t>
            </a:r>
            <a:r>
              <a:rPr lang="en-US" i="1" dirty="0" smtClean="0">
                <a:solidFill>
                  <a:schemeClr val="tx1"/>
                </a:solidFill>
                <a:latin typeface="Arial" panose="020B0604020202020204" pitchFamily="34" charset="0"/>
                <a:cs typeface="Arial" panose="020B0604020202020204" pitchFamily="34" charset="0"/>
              </a:rPr>
              <a:t>y</a:t>
            </a:r>
            <a:r>
              <a:rPr lang="en-US" dirty="0" smtClean="0">
                <a:solidFill>
                  <a:schemeClr val="tx1"/>
                </a:solidFill>
                <a:latin typeface="Arial" panose="020B0604020202020204" pitchFamily="34" charset="0"/>
                <a:cs typeface="Arial" panose="020B0604020202020204" pitchFamily="34" charset="0"/>
              </a:rPr>
              <a:t>-axis.</a:t>
            </a:r>
            <a:endParaRPr lang="en-US"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486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997962293"/>
              </p:ext>
            </p:extLst>
          </p:nvPr>
        </p:nvGraphicFramePr>
        <p:xfrm>
          <a:off x="2195736" y="1700808"/>
          <a:ext cx="3275542" cy="2377440"/>
        </p:xfrm>
        <a:graphic>
          <a:graphicData uri="http://schemas.openxmlformats.org/drawingml/2006/table">
            <a:tbl>
              <a:tblPr firstRow="1" bandRow="1">
                <a:tableStyleId>{5940675A-B579-460E-94D1-54222C63F5DA}</a:tableStyleId>
              </a:tblPr>
              <a:tblGrid>
                <a:gridCol w="1828377"/>
                <a:gridCol w="1447165"/>
              </a:tblGrid>
              <a:tr h="313628">
                <a:tc>
                  <a:txBody>
                    <a:bodyPr/>
                    <a:lstStyle/>
                    <a:p>
                      <a:pPr algn="ctr"/>
                      <a:r>
                        <a:rPr lang="en-US" sz="2000" b="1" i="0" dirty="0" smtClean="0">
                          <a:latin typeface="Arial" panose="020B0604020202020204" pitchFamily="34" charset="0"/>
                          <a:cs typeface="Arial" panose="020B0604020202020204" pitchFamily="34" charset="0"/>
                        </a:rPr>
                        <a:t>Time, </a:t>
                      </a:r>
                      <a:r>
                        <a:rPr lang="en-US" sz="2000" b="1" i="1" dirty="0" smtClean="0">
                          <a:latin typeface="Arial" panose="020B0604020202020204" pitchFamily="34" charset="0"/>
                          <a:cs typeface="Arial" panose="020B0604020202020204" pitchFamily="34" charset="0"/>
                        </a:rPr>
                        <a:t>t </a:t>
                      </a:r>
                      <a:r>
                        <a:rPr lang="en-US" sz="2000" b="1" i="0" dirty="0" smtClean="0">
                          <a:latin typeface="Arial" panose="020B0604020202020204" pitchFamily="34" charset="0"/>
                          <a:cs typeface="Arial" panose="020B0604020202020204" pitchFamily="34" charset="0"/>
                        </a:rPr>
                        <a:t>(mins)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65 ≤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68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68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71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71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74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74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77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77 &lt; </a:t>
                      </a:r>
                      <a:r>
                        <a:rPr lang="en-US" sz="2000" i="1" dirty="0" smtClean="0">
                          <a:latin typeface="Arial" panose="020B0604020202020204" pitchFamily="34" charset="0"/>
                          <a:cs typeface="Arial" panose="020B0604020202020204" pitchFamily="34" charset="0"/>
                        </a:rPr>
                        <a:t>x</a:t>
                      </a:r>
                      <a:r>
                        <a:rPr lang="en-US" sz="2000" dirty="0" smtClean="0">
                          <a:latin typeface="Arial" panose="020B0604020202020204" pitchFamily="34" charset="0"/>
                          <a:cs typeface="Arial" panose="020B0604020202020204" pitchFamily="34" charset="0"/>
                        </a:rPr>
                        <a:t> ≤ 80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9</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flipH="1">
            <a:off x="5580111" y="5602014"/>
            <a:ext cx="3181665" cy="923330"/>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Q4e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Total frequency - the number less than 72 minutes</a:t>
            </a:r>
          </a:p>
        </p:txBody>
      </p:sp>
    </p:spTree>
    <p:extLst>
      <p:ext uri="{BB962C8B-B14F-4D97-AF65-F5344CB8AC3E}">
        <p14:creationId xmlns:p14="http://schemas.microsoft.com/office/powerpoint/2010/main" val="1151919200"/>
      </p:ext>
    </p:extLst>
  </p:cSld>
  <p:clrMapOvr>
    <a:masterClrMapping/>
  </p:clrMapOvr>
  <p:transition advClick="0"/>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0" y="1253073"/>
            <a:ext cx="5256583" cy="4154984"/>
          </a:xfrm>
          <a:prstGeom prst="rect">
            <a:avLst/>
          </a:prstGeom>
        </p:spPr>
        <p:txBody>
          <a:bodyPr wrap="square">
            <a:spAutoFit/>
          </a:bodyPr>
          <a:lstStyle/>
          <a:p>
            <a:pPr marL="457200" indent="-457200">
              <a:buClr>
                <a:srgbClr val="C00000"/>
              </a:buClr>
              <a:buFont typeface="+mj-lt"/>
              <a:buAutoNum type="arabicPeriod" startAt="5"/>
              <a:tabLst>
                <a:tab pos="971550" algn="l"/>
                <a:tab pos="2743200" algn="l"/>
              </a:tabLst>
            </a:pPr>
            <a:r>
              <a:rPr lang="en-US" sz="2400" dirty="0">
                <a:latin typeface="Arial" panose="020B0604020202020204" pitchFamily="34" charset="0"/>
                <a:cs typeface="Arial" panose="020B0604020202020204" pitchFamily="34" charset="0"/>
              </a:rPr>
              <a:t>Draw a box plot for the data in </a:t>
            </a:r>
            <a:r>
              <a:rPr lang="en-US" sz="2400" b="1" dirty="0">
                <a:latin typeface="Arial" panose="020B0604020202020204" pitchFamily="34" charset="0"/>
                <a:cs typeface="Arial" panose="020B0604020202020204" pitchFamily="34" charset="0"/>
              </a:rPr>
              <a:t>Q4</a:t>
            </a:r>
            <a:r>
              <a:rPr lang="en-US" sz="2400" dirty="0">
                <a:latin typeface="Arial" panose="020B0604020202020204" pitchFamily="34" charset="0"/>
                <a:cs typeface="Arial" panose="020B0604020202020204" pitchFamily="34" charset="0"/>
              </a:rPr>
              <a:t> </a:t>
            </a:r>
            <a:endParaRPr lang="en-US" sz="24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Copy </a:t>
            </a:r>
            <a:r>
              <a:rPr lang="en-US" sz="2400" dirty="0">
                <a:latin typeface="Arial" panose="020B0604020202020204" pitchFamily="34" charset="0"/>
                <a:cs typeface="Arial" panose="020B0604020202020204" pitchFamily="34" charset="0"/>
              </a:rPr>
              <a:t>the </a:t>
            </a:r>
            <a:r>
              <a:rPr lang="en-US" sz="2400" i="1" dirty="0" smtClean="0">
                <a:latin typeface="Arial" panose="020B0604020202020204" pitchFamily="34" charset="0"/>
                <a:cs typeface="Arial" panose="020B0604020202020204" pitchFamily="34" charset="0"/>
              </a:rPr>
              <a:t>x</a:t>
            </a:r>
            <a:r>
              <a:rPr lang="en-US" sz="2400" dirty="0" smtClean="0">
                <a:latin typeface="Arial" panose="020B0604020202020204" pitchFamily="34" charset="0"/>
                <a:cs typeface="Arial" panose="020B0604020202020204" pitchFamily="34" charset="0"/>
              </a:rPr>
              <a:t>-axis </a:t>
            </a:r>
            <a:r>
              <a:rPr lang="en-US" sz="2400" dirty="0">
                <a:latin typeface="Arial" panose="020B0604020202020204" pitchFamily="34" charset="0"/>
                <a:cs typeface="Arial" panose="020B0604020202020204" pitchFamily="34" charset="0"/>
              </a:rPr>
              <a:t>scale from Q4 </a:t>
            </a:r>
            <a:endParaRPr lang="en-US" sz="24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Mark </a:t>
            </a:r>
            <a:r>
              <a:rPr lang="en-US" sz="2400" dirty="0">
                <a:latin typeface="Arial" panose="020B0604020202020204" pitchFamily="34" charset="0"/>
                <a:cs typeface="Arial" panose="020B0604020202020204" pitchFamily="34" charset="0"/>
              </a:rPr>
              <a:t>on the median, lower and upper quartiles with vertical lines, </a:t>
            </a:r>
            <a:endParaRPr lang="en-US" sz="24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Complete </a:t>
            </a:r>
            <a:r>
              <a:rPr lang="en-US" sz="2400" dirty="0">
                <a:latin typeface="Arial" panose="020B0604020202020204" pitchFamily="34" charset="0"/>
                <a:cs typeface="Arial" panose="020B0604020202020204" pitchFamily="34" charset="0"/>
              </a:rPr>
              <a:t>the box with ends at the lower and upper quartiles. </a:t>
            </a:r>
            <a:endParaRPr lang="en-US" sz="24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400" dirty="0" smtClean="0">
                <a:latin typeface="Arial" panose="020B0604020202020204" pitchFamily="34" charset="0"/>
                <a:cs typeface="Arial" panose="020B0604020202020204" pitchFamily="34" charset="0"/>
              </a:rPr>
              <a:t>Mark </a:t>
            </a:r>
            <a:r>
              <a:rPr lang="en-US" sz="2400" dirty="0">
                <a:latin typeface="Arial" panose="020B0604020202020204" pitchFamily="34" charset="0"/>
                <a:cs typeface="Arial" panose="020B0604020202020204" pitchFamily="34" charset="0"/>
              </a:rPr>
              <a:t>on the lowest possible and highest possible values from the frequency table and join with lines.</a:t>
            </a:r>
            <a:endParaRPr lang="pl-PL" sz="2400" dirty="0">
              <a:latin typeface="Arial" panose="020B0604020202020204" pitchFamily="34" charset="0"/>
              <a:cs typeface="Arial" panose="020B0604020202020204" pitchFamily="34" charset="0"/>
            </a:endParaRPr>
          </a:p>
        </p:txBody>
      </p:sp>
      <p:sp>
        <p:nvSpPr>
          <p:cNvPr id="13" name="Rectangle 12"/>
          <p:cNvSpPr/>
          <p:nvPr/>
        </p:nvSpPr>
        <p:spPr>
          <a:xfrm flipH="1">
            <a:off x="286171" y="5445224"/>
            <a:ext cx="5221931" cy="110799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Q5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t>
            </a:r>
          </a:p>
          <a:p>
            <a:endParaRPr lang="en-US" sz="2200" dirty="0" smtClean="0">
              <a:solidFill>
                <a:schemeClr val="tx1"/>
              </a:solidFill>
              <a:latin typeface="Arial" panose="020B0604020202020204" pitchFamily="34" charset="0"/>
              <a:cs typeface="Arial" panose="020B0604020202020204" pitchFamily="34" charset="0"/>
            </a:endParaRPr>
          </a:p>
          <a:p>
            <a:endParaRPr lang="en-US" sz="2200" dirty="0">
              <a:solidFill>
                <a:schemeClr val="tx1"/>
              </a:solidFill>
              <a:latin typeface="Arial" panose="020B0604020202020204" pitchFamily="34" charset="0"/>
              <a:cs typeface="Arial" panose="020B0604020202020204" pitchFamily="34" charset="0"/>
            </a:endParaRPr>
          </a:p>
        </p:txBody>
      </p:sp>
      <p:pic>
        <p:nvPicPr>
          <p:cNvPr id="12" name="Picture 11"/>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625867" y="5513943"/>
            <a:ext cx="3882237" cy="970558"/>
          </a:xfrm>
          <a:prstGeom prst="rect">
            <a:avLst/>
          </a:prstGeom>
        </p:spPr>
      </p:pic>
    </p:spTree>
    <p:extLst>
      <p:ext uri="{BB962C8B-B14F-4D97-AF65-F5344CB8AC3E}">
        <p14:creationId xmlns:p14="http://schemas.microsoft.com/office/powerpoint/2010/main" val="2918138084"/>
      </p:ext>
    </p:extLst>
  </p:cSld>
  <p:clrMapOvr>
    <a:masterClrMapping/>
  </p:clrMapOvr>
  <p:transition advClick="0"/>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1" y="1253073"/>
            <a:ext cx="8534298" cy="4154984"/>
          </a:xfrm>
          <a:prstGeom prst="rect">
            <a:avLst/>
          </a:prstGeom>
        </p:spPr>
        <p:txBody>
          <a:bodyPr wrap="square">
            <a:spAutoFit/>
          </a:bodyPr>
          <a:lstStyle/>
          <a:p>
            <a:pPr marL="342900" indent="-342900">
              <a:buClr>
                <a:srgbClr val="C00000"/>
              </a:buClr>
              <a:buFont typeface="+mj-lt"/>
              <a:buAutoNum type="arabicPeriod" startAt="6"/>
              <a:tabLst>
                <a:tab pos="971550" algn="l"/>
                <a:tab pos="2743200" algn="l"/>
              </a:tabLst>
            </a:pPr>
            <a:r>
              <a:rPr lang="en-US" sz="2200" dirty="0">
                <a:latin typeface="Arial" panose="020B0604020202020204" pitchFamily="34" charset="0"/>
                <a:cs typeface="Arial" panose="020B0604020202020204" pitchFamily="34" charset="0"/>
              </a:rPr>
              <a:t>The lengths of some caterpillars are shown in the table</a:t>
            </a:r>
            <a:r>
              <a:rPr lang="en-US" sz="2200" dirty="0" smtClean="0">
                <a:latin typeface="Arial" panose="020B0604020202020204" pitchFamily="34" charset="0"/>
                <a:cs typeface="Arial" panose="020B0604020202020204" pitchFamily="34" charset="0"/>
              </a:rPr>
              <a:t>.</a:t>
            </a:r>
          </a:p>
          <a:p>
            <a:pPr marL="685800" lvl="1" indent="-342900">
              <a:buClr>
                <a:srgbClr val="C00000"/>
              </a:buClr>
              <a:buFont typeface="+mj-lt"/>
              <a:buAutoNum type="alphaLcPeriod"/>
              <a:tabLst>
                <a:tab pos="971550" algn="l"/>
                <a:tab pos="2743200" algn="l"/>
              </a:tabLst>
            </a:pPr>
            <a:r>
              <a:rPr lang="en-US" sz="2200" dirty="0">
                <a:latin typeface="Arial" panose="020B0604020202020204" pitchFamily="34" charset="0"/>
                <a:cs typeface="Arial" panose="020B0604020202020204" pitchFamily="34" charset="0"/>
              </a:rPr>
              <a:t>For the class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5 &lt; </a:t>
            </a:r>
            <a:r>
              <a:rPr lang="en-US" sz="2200" i="1" dirty="0" smtClean="0">
                <a:latin typeface="Arial" panose="020B0604020202020204" pitchFamily="34" charset="0"/>
                <a:cs typeface="Arial" panose="020B0604020202020204" pitchFamily="34" charset="0"/>
              </a:rPr>
              <a:t>l</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20, work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out</a:t>
            </a:r>
            <a:endParaRPr lang="en-US" sz="2200" dirty="0">
              <a:latin typeface="Arial" panose="020B0604020202020204" pitchFamily="34" charset="0"/>
              <a:cs typeface="Arial" panose="020B0604020202020204" pitchFamily="34" charset="0"/>
            </a:endParaRPr>
          </a:p>
          <a:p>
            <a:pPr marL="1085850" lvl="2" indent="-34290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class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width </a:t>
            </a:r>
          </a:p>
          <a:p>
            <a:pPr marL="1085850" lvl="2" indent="-342900">
              <a:buClr>
                <a:srgbClr val="C00000"/>
              </a:buClr>
              <a:buFont typeface="+mj-lt"/>
              <a:buAutoNum type="romanLcPeriod"/>
              <a:tabLst>
                <a:tab pos="2743200" algn="l"/>
              </a:tabLst>
            </a:pPr>
            <a:r>
              <a:rPr lang="en-US" sz="2200" dirty="0" smtClean="0">
                <a:latin typeface="Arial" panose="020B0604020202020204" pitchFamily="34" charset="0"/>
                <a:cs typeface="Arial" panose="020B0604020202020204" pitchFamily="34" charset="0"/>
              </a:rPr>
              <a:t>the frequency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density</a:t>
            </a:r>
            <a:r>
              <a:rPr lang="en-US" sz="2200" dirty="0">
                <a:latin typeface="Arial" panose="020B0604020202020204" pitchFamily="34" charset="0"/>
                <a:cs typeface="Arial" panose="020B0604020202020204" pitchFamily="34" charset="0"/>
              </a:rPr>
              <a:t>, </a:t>
            </a:r>
            <a:endParaRPr lang="en-US" sz="22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Copy </a:t>
            </a:r>
            <a:r>
              <a:rPr lang="en-US" sz="2200" dirty="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complete </a:t>
            </a:r>
            <a:r>
              <a:rPr lang="en-US" sz="2200" dirty="0">
                <a:latin typeface="Arial" panose="020B0604020202020204" pitchFamily="34" charset="0"/>
                <a:cs typeface="Arial" panose="020B0604020202020204" pitchFamily="34" charset="0"/>
              </a:rPr>
              <a:t>the table. </a:t>
            </a:r>
          </a:p>
          <a:p>
            <a:pPr marL="685800" lvl="1" indent="-342900">
              <a:buClr>
                <a:srgbClr val="C00000"/>
              </a:buClr>
              <a:buFont typeface="+mj-lt"/>
              <a:buAutoNum type="alphaLcPeriod"/>
              <a:tabLst>
                <a:tab pos="2743200" algn="l"/>
              </a:tabLst>
            </a:pPr>
            <a:r>
              <a:rPr lang="en-US" sz="2200" dirty="0" smtClean="0">
                <a:latin typeface="Arial" panose="020B0604020202020204" pitchFamily="34" charset="0"/>
                <a:cs typeface="Arial" panose="020B0604020202020204" pitchFamily="34" charset="0"/>
              </a:rPr>
              <a:t>Copy </a:t>
            </a:r>
            <a:r>
              <a:rPr lang="en-US" sz="2200" dirty="0">
                <a:latin typeface="Arial" panose="020B0604020202020204" pitchFamily="34" charset="0"/>
                <a:cs typeface="Arial" panose="020B0604020202020204" pitchFamily="34" charset="0"/>
              </a:rPr>
              <a:t>and complete the </a:t>
            </a: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histogram</a:t>
            </a:r>
            <a:r>
              <a:rPr lang="en-US" sz="2200" dirty="0">
                <a:latin typeface="Arial" panose="020B0604020202020204" pitchFamily="34" charset="0"/>
                <a:cs typeface="Arial" panose="020B0604020202020204" pitchFamily="34" charset="0"/>
              </a:rPr>
              <a:t>.</a:t>
            </a:r>
            <a:endParaRPr lang="pl-PL" sz="2200" dirty="0">
              <a:latin typeface="Arial" panose="020B0604020202020204" pitchFamily="34" charset="0"/>
              <a:cs typeface="Arial" panose="020B0604020202020204" pitchFamily="34" charset="0"/>
            </a:endParaRPr>
          </a:p>
        </p:txBody>
      </p:sp>
      <p:sp>
        <p:nvSpPr>
          <p:cNvPr id="13" name="Rectangle 12"/>
          <p:cNvSpPr/>
          <p:nvPr/>
        </p:nvSpPr>
        <p:spPr>
          <a:xfrm flipH="1">
            <a:off x="286172" y="5417348"/>
            <a:ext cx="3032700" cy="110799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Q6b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–Divide </a:t>
            </a:r>
            <a:r>
              <a:rPr lang="en-US" sz="2200" dirty="0">
                <a:solidFill>
                  <a:schemeClr val="tx1"/>
                </a:solidFill>
                <a:latin typeface="Arial" panose="020B0604020202020204" pitchFamily="34" charset="0"/>
                <a:cs typeface="Arial" panose="020B0604020202020204" pitchFamily="34" charset="0"/>
              </a:rPr>
              <a:t>the frequency by the class </a:t>
            </a:r>
            <a:r>
              <a:rPr lang="en-US" sz="2200" dirty="0" smtClean="0">
                <a:solidFill>
                  <a:schemeClr val="tx1"/>
                </a:solidFill>
                <a:latin typeface="Arial" panose="020B0604020202020204" pitchFamily="34" charset="0"/>
                <a:cs typeface="Arial" panose="020B0604020202020204" pitchFamily="34" charset="0"/>
              </a:rPr>
              <a:t>width </a:t>
            </a:r>
            <a:endParaRPr lang="en-US" sz="2200" dirty="0">
              <a:solidFill>
                <a:schemeClr val="tx1"/>
              </a:solidFill>
              <a:latin typeface="Arial" panose="020B0604020202020204" pitchFamily="34" charset="0"/>
              <a:cs typeface="Arial" panose="020B0604020202020204" pitchFamily="34" charset="0"/>
            </a:endParaRPr>
          </a:p>
        </p:txBody>
      </p:sp>
      <p:sp>
        <p:nvSpPr>
          <p:cNvPr id="10" name="Rectangle 9"/>
          <p:cNvSpPr/>
          <p:nvPr/>
        </p:nvSpPr>
        <p:spPr>
          <a:xfrm flipH="1">
            <a:off x="3419872" y="5417348"/>
            <a:ext cx="2520280" cy="1107996"/>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Q6c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Plot </a:t>
            </a:r>
            <a:r>
              <a:rPr lang="en-US" sz="2200" dirty="0">
                <a:solidFill>
                  <a:schemeClr val="tx1"/>
                </a:solidFill>
                <a:latin typeface="Arial" panose="020B0604020202020204" pitchFamily="34" charset="0"/>
                <a:cs typeface="Arial" panose="020B0604020202020204" pitchFamily="34" charset="0"/>
              </a:rPr>
              <a:t>frequency </a:t>
            </a:r>
            <a:r>
              <a:rPr lang="en-US" sz="2200" b="1" dirty="0">
                <a:solidFill>
                  <a:schemeClr val="tx1"/>
                </a:solidFill>
                <a:latin typeface="Arial" panose="020B0604020202020204" pitchFamily="34" charset="0"/>
                <a:cs typeface="Arial" panose="020B0604020202020204" pitchFamily="34" charset="0"/>
              </a:rPr>
              <a:t>density</a:t>
            </a:r>
            <a:r>
              <a:rPr lang="en-US" sz="2200" dirty="0">
                <a:solidFill>
                  <a:schemeClr val="tx1"/>
                </a:solidFill>
                <a:latin typeface="Arial" panose="020B0604020202020204" pitchFamily="34" charset="0"/>
                <a:cs typeface="Arial" panose="020B0604020202020204" pitchFamily="34" charset="0"/>
              </a:rPr>
              <a:t> on the </a:t>
            </a:r>
            <a:r>
              <a:rPr lang="en-US" sz="2200" i="1" dirty="0" smtClean="0">
                <a:solidFill>
                  <a:schemeClr val="tx1"/>
                </a:solidFill>
                <a:latin typeface="Arial" panose="020B0604020202020204" pitchFamily="34" charset="0"/>
                <a:cs typeface="Arial" panose="020B0604020202020204" pitchFamily="34" charset="0"/>
              </a:rPr>
              <a:t>y</a:t>
            </a:r>
            <a:r>
              <a:rPr lang="en-US" sz="2200" dirty="0" smtClean="0">
                <a:solidFill>
                  <a:schemeClr val="tx1"/>
                </a:solidFill>
                <a:latin typeface="Arial" panose="020B0604020202020204" pitchFamily="34" charset="0"/>
                <a:cs typeface="Arial" panose="020B0604020202020204" pitchFamily="34" charset="0"/>
              </a:rPr>
              <a:t>-axis</a:t>
            </a:r>
            <a:r>
              <a:rPr lang="en-US" sz="2200" dirty="0">
                <a:solidFill>
                  <a:schemeClr val="tx1"/>
                </a:solidFill>
                <a:latin typeface="Arial" panose="020B0604020202020204" pitchFamily="34" charset="0"/>
                <a:cs typeface="Arial" panose="020B0604020202020204" pitchFamily="34" charset="0"/>
              </a:rPr>
              <a:t>.</a:t>
            </a:r>
          </a:p>
        </p:txBody>
      </p:sp>
      <p:graphicFrame>
        <p:nvGraphicFramePr>
          <p:cNvPr id="11" name="Table 10"/>
          <p:cNvGraphicFramePr>
            <a:graphicFrameLocks noGrp="1"/>
          </p:cNvGraphicFramePr>
          <p:nvPr>
            <p:extLst>
              <p:ext uri="{D42A27DB-BD31-4B8C-83A1-F6EECF244321}">
                <p14:modId xmlns:p14="http://schemas.microsoft.com/office/powerpoint/2010/main" val="1899772235"/>
              </p:ext>
            </p:extLst>
          </p:nvPr>
        </p:nvGraphicFramePr>
        <p:xfrm>
          <a:off x="3318872" y="1855559"/>
          <a:ext cx="5429592" cy="2468880"/>
        </p:xfrm>
        <a:graphic>
          <a:graphicData uri="http://schemas.openxmlformats.org/drawingml/2006/table">
            <a:tbl>
              <a:tblPr firstRow="1" bandRow="1">
                <a:tableStyleId>{5940675A-B579-460E-94D1-54222C63F5DA}</a:tableStyleId>
              </a:tblPr>
              <a:tblGrid>
                <a:gridCol w="1368151"/>
                <a:gridCol w="1253129"/>
                <a:gridCol w="1368152"/>
                <a:gridCol w="1440160"/>
              </a:tblGrid>
              <a:tr h="313628">
                <a:tc>
                  <a:txBody>
                    <a:bodyPr/>
                    <a:lstStyle/>
                    <a:p>
                      <a:pPr algn="ctr"/>
                      <a:r>
                        <a:rPr lang="en-US" sz="1800" b="1" i="0" dirty="0" smtClean="0">
                          <a:latin typeface="Arial" panose="020B0604020202020204" pitchFamily="34" charset="0"/>
                          <a:cs typeface="Arial" panose="020B0604020202020204" pitchFamily="34" charset="0"/>
                        </a:rPr>
                        <a:t>Length, </a:t>
                      </a:r>
                      <a:r>
                        <a:rPr lang="en-US" sz="1800" b="1" i="1" dirty="0" smtClean="0">
                          <a:latin typeface="Arial" panose="020B0604020202020204" pitchFamily="34" charset="0"/>
                          <a:cs typeface="Arial" panose="020B0604020202020204" pitchFamily="34" charset="0"/>
                        </a:rPr>
                        <a:t>l</a:t>
                      </a:r>
                      <a:r>
                        <a:rPr lang="en-US" sz="1800" b="1" i="0" dirty="0" smtClean="0">
                          <a:latin typeface="Arial" panose="020B0604020202020204" pitchFamily="34" charset="0"/>
                          <a:cs typeface="Arial" panose="020B0604020202020204" pitchFamily="34" charset="0"/>
                        </a:rPr>
                        <a:t> (mm)</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i="0" dirty="0" smtClean="0">
                          <a:latin typeface="Arial" panose="020B0604020202020204" pitchFamily="34" charset="0"/>
                          <a:cs typeface="Arial" panose="020B0604020202020204" pitchFamily="34" charset="0"/>
                        </a:rPr>
                        <a:t>Class Width</a:t>
                      </a:r>
                      <a:endParaRPr lang="en-US" sz="18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i="0" dirty="0" smtClean="0">
                          <a:latin typeface="Arial" panose="020B0604020202020204" pitchFamily="34" charset="0"/>
                          <a:cs typeface="Arial" panose="020B0604020202020204" pitchFamily="34" charset="0"/>
                        </a:rPr>
                        <a:t>Frequency Density</a:t>
                      </a:r>
                      <a:endParaRPr lang="en-US" sz="1800" b="1" i="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10 ≤ </a:t>
                      </a:r>
                      <a:r>
                        <a:rPr lang="en-US" sz="1800" i="1" dirty="0" smtClean="0">
                          <a:latin typeface="Arial" panose="020B0604020202020204" pitchFamily="34" charset="0"/>
                          <a:cs typeface="Arial" panose="020B0604020202020204" pitchFamily="34" charset="0"/>
                        </a:rPr>
                        <a:t>l</a:t>
                      </a:r>
                      <a:r>
                        <a:rPr lang="en-US" sz="1800" dirty="0" smtClean="0">
                          <a:latin typeface="Arial" panose="020B0604020202020204" pitchFamily="34" charset="0"/>
                          <a:cs typeface="Arial" panose="020B0604020202020204" pitchFamily="34" charset="0"/>
                        </a:rPr>
                        <a:t> ≤ 15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 – 10 = 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 </a:t>
                      </a:r>
                      <a:r>
                        <a:rPr lang="en-US" sz="1800" dirty="0" smtClean="0"/>
                        <a:t>÷ 5</a:t>
                      </a:r>
                      <a:r>
                        <a:rPr lang="en-US" sz="1800" baseline="0" dirty="0" smtClean="0"/>
                        <a:t> = 0.4</a:t>
                      </a: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15 &lt; </a:t>
                      </a:r>
                      <a:r>
                        <a:rPr lang="en-US" sz="1800" i="1" dirty="0" smtClean="0">
                          <a:latin typeface="Arial" panose="020B0604020202020204" pitchFamily="34" charset="0"/>
                          <a:cs typeface="Arial" panose="020B0604020202020204" pitchFamily="34" charset="0"/>
                        </a:rPr>
                        <a:t>l</a:t>
                      </a:r>
                      <a:r>
                        <a:rPr lang="en-US" sz="1800" dirty="0" smtClean="0">
                          <a:latin typeface="Arial" panose="020B0604020202020204" pitchFamily="34" charset="0"/>
                          <a:cs typeface="Arial" panose="020B0604020202020204" pitchFamily="34" charset="0"/>
                        </a:rPr>
                        <a:t> ≤ 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20 – 15 = </a:t>
                      </a:r>
                      <a:r>
                        <a:rPr lang="en-US" sz="1800" dirty="0" smtClean="0">
                          <a:latin typeface="Arial" panose="020B0604020202020204" pitchFamily="34" charset="0"/>
                          <a:cs typeface="Arial" panose="020B0604020202020204" pitchFamily="34" charset="0"/>
                          <a:sym typeface="Wingdings" panose="05000000000000000000" pitchFamily="2" charset="2"/>
                        </a:rPr>
                        <a:t></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8 </a:t>
                      </a:r>
                      <a:r>
                        <a:rPr lang="en-US" sz="1800" dirty="0" smtClean="0"/>
                        <a:t>÷ </a:t>
                      </a:r>
                      <a:r>
                        <a:rPr lang="en-US" sz="1800" dirty="0" smtClean="0">
                          <a:latin typeface="Arial" panose="020B0604020202020204" pitchFamily="34" charset="0"/>
                          <a:cs typeface="Arial" panose="020B0604020202020204" pitchFamily="34" charset="0"/>
                          <a:sym typeface="Wingdings" panose="05000000000000000000" pitchFamily="2" charset="2"/>
                        </a:rPr>
                        <a:t> = </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20 &lt; </a:t>
                      </a:r>
                      <a:r>
                        <a:rPr lang="en-US" sz="1800" i="1" dirty="0" smtClean="0">
                          <a:latin typeface="Arial" panose="020B0604020202020204" pitchFamily="34" charset="0"/>
                          <a:cs typeface="Arial" panose="020B0604020202020204" pitchFamily="34" charset="0"/>
                        </a:rPr>
                        <a:t>l</a:t>
                      </a:r>
                      <a:r>
                        <a:rPr lang="en-US" sz="1800" dirty="0" smtClean="0">
                          <a:latin typeface="Arial" panose="020B0604020202020204" pitchFamily="34" charset="0"/>
                          <a:cs typeface="Arial" panose="020B0604020202020204" pitchFamily="34" charset="0"/>
                        </a:rPr>
                        <a:t> ≤ 25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25 &lt; </a:t>
                      </a:r>
                      <a:r>
                        <a:rPr lang="en-US" sz="1800" i="1" dirty="0" smtClean="0">
                          <a:latin typeface="Arial" panose="020B0604020202020204" pitchFamily="34" charset="0"/>
                          <a:cs typeface="Arial" panose="020B0604020202020204" pitchFamily="34" charset="0"/>
                        </a:rPr>
                        <a:t>l</a:t>
                      </a:r>
                      <a:r>
                        <a:rPr lang="en-US" sz="1800" dirty="0" smtClean="0">
                          <a:latin typeface="Arial" panose="020B0604020202020204" pitchFamily="34" charset="0"/>
                          <a:cs typeface="Arial" panose="020B0604020202020204" pitchFamily="34" charset="0"/>
                        </a:rPr>
                        <a:t> ≤ 30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12</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30 &lt; </a:t>
                      </a:r>
                      <a:r>
                        <a:rPr lang="en-US" sz="1800" i="1" dirty="0" smtClean="0">
                          <a:latin typeface="Arial" panose="020B0604020202020204" pitchFamily="34" charset="0"/>
                          <a:cs typeface="Arial" panose="020B0604020202020204" pitchFamily="34" charset="0"/>
                        </a:rPr>
                        <a:t>l</a:t>
                      </a:r>
                      <a:r>
                        <a:rPr lang="en-US" sz="1800" dirty="0" smtClean="0">
                          <a:latin typeface="Arial" panose="020B0604020202020204" pitchFamily="34" charset="0"/>
                          <a:cs typeface="Arial" panose="020B0604020202020204" pitchFamily="34" charset="0"/>
                        </a:rPr>
                        <a:t> ≤ 35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837516" y="4365104"/>
            <a:ext cx="1910948" cy="2216700"/>
          </a:xfrm>
          <a:prstGeom prst="rect">
            <a:avLst/>
          </a:prstGeom>
        </p:spPr>
      </p:pic>
      <p:pic>
        <p:nvPicPr>
          <p:cNvPr id="14" name="Picture 13"/>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43840" y="1196752"/>
            <a:ext cx="548640" cy="537090"/>
          </a:xfrm>
          <a:prstGeom prst="rect">
            <a:avLst/>
          </a:prstGeom>
        </p:spPr>
      </p:pic>
    </p:spTree>
    <p:extLst>
      <p:ext uri="{BB962C8B-B14F-4D97-AF65-F5344CB8AC3E}">
        <p14:creationId xmlns:p14="http://schemas.microsoft.com/office/powerpoint/2010/main" val="521798977"/>
      </p:ext>
    </p:extLst>
  </p:cSld>
  <p:clrMapOvr>
    <a:masterClrMapping/>
  </p:clrMapOvr>
  <p:transition advClick="0"/>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461</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1" y="1253073"/>
            <a:ext cx="8534298" cy="2462213"/>
          </a:xfrm>
          <a:prstGeom prst="rect">
            <a:avLst/>
          </a:prstGeom>
        </p:spPr>
        <p:txBody>
          <a:bodyPr wrap="square">
            <a:spAutoFit/>
          </a:bodyPr>
          <a:lstStyle/>
          <a:p>
            <a:pPr marL="342900" indent="-342900">
              <a:buClr>
                <a:srgbClr val="C00000"/>
              </a:buClr>
              <a:buFont typeface="+mj-lt"/>
              <a:buAutoNum type="arabicPeriod" startAt="7"/>
              <a:tabLst>
                <a:tab pos="971550" algn="l"/>
                <a:tab pos="2743200" algn="l"/>
              </a:tabLst>
            </a:pPr>
            <a:r>
              <a:rPr lang="en-US" sz="2200" dirty="0">
                <a:latin typeface="Arial" panose="020B0604020202020204" pitchFamily="34" charset="0"/>
                <a:cs typeface="Arial" panose="020B0604020202020204" pitchFamily="34" charset="0"/>
              </a:rPr>
              <a:t>This histogram shows how long it took 44 students to complete a test.</a:t>
            </a:r>
            <a:endParaRPr lang="en-US" sz="2200" dirty="0" smtClean="0">
              <a:latin typeface="Arial" panose="020B0604020202020204" pitchFamily="34" charset="0"/>
              <a:cs typeface="Arial" panose="020B0604020202020204" pitchFamily="34" charset="0"/>
            </a:endParaRPr>
          </a:p>
          <a:p>
            <a:pPr marL="685800" lvl="1" indent="-342900">
              <a:buClr>
                <a:srgbClr val="C00000"/>
              </a:buClr>
              <a:buFont typeface="+mj-lt"/>
              <a:buAutoNum type="alphaLcPeriod"/>
              <a:tabLst>
                <a:tab pos="971550" algn="l"/>
                <a:tab pos="2743200" algn="l"/>
              </a:tabLst>
            </a:pPr>
            <a:r>
              <a:rPr lang="en-US" sz="2200" dirty="0">
                <a:latin typeface="Arial" panose="020B0604020202020204" pitchFamily="34" charset="0"/>
                <a:cs typeface="Arial" panose="020B0604020202020204" pitchFamily="34" charset="0"/>
              </a:rPr>
              <a:t>How many students took between 25 and 30 minutes?</a:t>
            </a:r>
          </a:p>
          <a:p>
            <a:pPr marL="685800" lvl="1" indent="-342900">
              <a:buClr>
                <a:srgbClr val="C00000"/>
              </a:buClr>
              <a:buFont typeface="+mj-lt"/>
              <a:buAutoNum type="alphaLcPeriod"/>
              <a:tabLst>
                <a:tab pos="971550" algn="l"/>
                <a:tab pos="2743200" algn="l"/>
              </a:tabLst>
            </a:pPr>
            <a:r>
              <a:rPr lang="en-US" sz="2200" dirty="0">
                <a:latin typeface="Arial" panose="020B0604020202020204" pitchFamily="34" charset="0"/>
                <a:cs typeface="Arial" panose="020B0604020202020204" pitchFamily="34" charset="0"/>
              </a:rPr>
              <a:t>How many students took less than 30 minutes?</a:t>
            </a:r>
          </a:p>
          <a:p>
            <a:pPr marL="685800" lvl="1" indent="-342900">
              <a:buClr>
                <a:srgbClr val="C00000"/>
              </a:buClr>
              <a:buFont typeface="+mj-lt"/>
              <a:buAutoNum type="alphaLcPeriod"/>
              <a:tabLst>
                <a:tab pos="971550" algn="l"/>
                <a:tab pos="2743200" algn="l"/>
              </a:tabLst>
            </a:pPr>
            <a:r>
              <a:rPr lang="en-US" sz="2200" dirty="0">
                <a:latin typeface="Arial" panose="020B0604020202020204" pitchFamily="34" charset="0"/>
                <a:cs typeface="Arial" panose="020B0604020202020204" pitchFamily="34" charset="0"/>
              </a:rPr>
              <a:t>Estimate how many students took between 33 and 35 minutes. Estimate how many students took less than 33 minutes.</a:t>
            </a:r>
            <a:endParaRPr lang="pl-PL" sz="2200" dirty="0">
              <a:latin typeface="Arial" panose="020B0604020202020204" pitchFamily="34" charset="0"/>
              <a:cs typeface="Arial" panose="020B0604020202020204" pitchFamily="34" charset="0"/>
            </a:endParaRPr>
          </a:p>
        </p:txBody>
      </p:sp>
      <p:sp>
        <p:nvSpPr>
          <p:cNvPr id="13" name="Rectangle 12"/>
          <p:cNvSpPr/>
          <p:nvPr/>
        </p:nvSpPr>
        <p:spPr>
          <a:xfrm flipH="1">
            <a:off x="4067943" y="3501008"/>
            <a:ext cx="4717875" cy="76944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Q7a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Multiply </a:t>
            </a:r>
            <a:r>
              <a:rPr lang="en-US" sz="2200" dirty="0">
                <a:solidFill>
                  <a:schemeClr val="tx1"/>
                </a:solidFill>
                <a:latin typeface="Arial" panose="020B0604020202020204" pitchFamily="34" charset="0"/>
                <a:cs typeface="Arial" panose="020B0604020202020204" pitchFamily="34" charset="0"/>
              </a:rPr>
              <a:t>the class width by the frequency density for that bar.</a:t>
            </a:r>
          </a:p>
        </p:txBody>
      </p:sp>
      <p:pic>
        <p:nvPicPr>
          <p:cNvPr id="14" name="Picture 13"/>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43840" y="1196752"/>
            <a:ext cx="548640" cy="537090"/>
          </a:xfrm>
          <a:prstGeom prst="rect">
            <a:avLst/>
          </a:prstGeom>
        </p:spPr>
      </p:pic>
      <p:sp>
        <p:nvSpPr>
          <p:cNvPr id="12" name="Rectangle 11"/>
          <p:cNvSpPr/>
          <p:nvPr/>
        </p:nvSpPr>
        <p:spPr>
          <a:xfrm flipH="1">
            <a:off x="4067942" y="4443790"/>
            <a:ext cx="4717875" cy="1138773"/>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Q7b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Add the frequency for the 20 &lt; </a:t>
            </a:r>
            <a:r>
              <a:rPr lang="en-US" sz="2200" i="1" dirty="0">
                <a:solidFill>
                  <a:schemeClr val="tx1"/>
                </a:solidFill>
                <a:latin typeface="Arial" panose="020B0604020202020204" pitchFamily="34" charset="0"/>
                <a:cs typeface="Arial" panose="020B0604020202020204" pitchFamily="34" charset="0"/>
              </a:rPr>
              <a:t>t</a:t>
            </a:r>
            <a:r>
              <a:rPr lang="en-US" sz="2200" dirty="0">
                <a:solidFill>
                  <a:schemeClr val="tx1"/>
                </a:solidFill>
                <a:latin typeface="Arial" panose="020B0604020202020204" pitchFamily="34" charset="0"/>
                <a:cs typeface="Arial" panose="020B0604020202020204" pitchFamily="34" charset="0"/>
              </a:rPr>
              <a:t> </a:t>
            </a:r>
            <a:r>
              <a:rPr lang="en-US" sz="2400" dirty="0">
                <a:solidFill>
                  <a:schemeClr val="tx1"/>
                </a:solidFill>
                <a:latin typeface="Arial" panose="020B0604020202020204" pitchFamily="34" charset="0"/>
                <a:cs typeface="Arial" panose="020B0604020202020204" pitchFamily="34" charset="0"/>
              </a:rPr>
              <a:t>≤</a:t>
            </a:r>
            <a:r>
              <a:rPr lang="en-US" sz="2200" dirty="0" smtClean="0">
                <a:solidFill>
                  <a:schemeClr val="tx1"/>
                </a:solidFill>
                <a:latin typeface="Arial" panose="020B0604020202020204" pitchFamily="34" charset="0"/>
                <a:cs typeface="Arial" panose="020B0604020202020204" pitchFamily="34" charset="0"/>
              </a:rPr>
              <a:t> </a:t>
            </a:r>
            <a:r>
              <a:rPr lang="en-US" sz="2200" dirty="0">
                <a:solidFill>
                  <a:schemeClr val="tx1"/>
                </a:solidFill>
                <a:latin typeface="Arial" panose="020B0604020202020204" pitchFamily="34" charset="0"/>
                <a:cs typeface="Arial" panose="020B0604020202020204" pitchFamily="34" charset="0"/>
              </a:rPr>
              <a:t>25 bar to your answer to part </a:t>
            </a:r>
            <a:r>
              <a:rPr lang="en-US" sz="2200" b="1" dirty="0">
                <a:solidFill>
                  <a:schemeClr val="tx1"/>
                </a:solidFill>
                <a:latin typeface="Arial" panose="020B0604020202020204" pitchFamily="34" charset="0"/>
                <a:cs typeface="Arial" panose="020B0604020202020204" pitchFamily="34" charset="0"/>
              </a:rPr>
              <a:t>a</a:t>
            </a:r>
            <a:r>
              <a:rPr lang="en-US" sz="2200" dirty="0">
                <a:solidFill>
                  <a:schemeClr val="tx1"/>
                </a:solidFill>
                <a:latin typeface="Arial" panose="020B0604020202020204" pitchFamily="34" charset="0"/>
                <a:cs typeface="Arial" panose="020B0604020202020204" pitchFamily="34" charset="0"/>
              </a:rPr>
              <a:t>.</a:t>
            </a:r>
          </a:p>
        </p:txBody>
      </p:sp>
      <p:sp>
        <p:nvSpPr>
          <p:cNvPr id="15" name="Rectangle 14"/>
          <p:cNvSpPr/>
          <p:nvPr/>
        </p:nvSpPr>
        <p:spPr>
          <a:xfrm flipH="1">
            <a:off x="4067944" y="5755903"/>
            <a:ext cx="4717875" cy="76944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Q7c hint</a:t>
            </a:r>
            <a:r>
              <a:rPr lang="en-US" sz="2200" dirty="0" smtClean="0">
                <a:solidFill>
                  <a:schemeClr val="tx1"/>
                </a:solidFill>
                <a:latin typeface="Arial" panose="020B0604020202020204" pitchFamily="34" charset="0"/>
                <a:cs typeface="Arial" panose="020B0604020202020204" pitchFamily="34" charset="0"/>
              </a:rPr>
              <a:t> – Look at the class 33 &lt; </a:t>
            </a:r>
            <a:r>
              <a:rPr lang="en-US" sz="2200" i="1" dirty="0" smtClean="0">
                <a:solidFill>
                  <a:schemeClr val="tx1"/>
                </a:solidFill>
                <a:latin typeface="Arial" panose="020B0604020202020204" pitchFamily="34" charset="0"/>
                <a:cs typeface="Arial" panose="020B0604020202020204" pitchFamily="34" charset="0"/>
              </a:rPr>
              <a:t>t</a:t>
            </a:r>
            <a:r>
              <a:rPr lang="en-US" sz="2200" dirty="0" smtClean="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35, formed by the red dashed line.</a:t>
            </a:r>
            <a:endParaRPr lang="en-US" sz="2200"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71226" y="3688491"/>
            <a:ext cx="3724710" cy="2896996"/>
          </a:xfrm>
          <a:prstGeom prst="rect">
            <a:avLst/>
          </a:prstGeom>
        </p:spPr>
      </p:pic>
    </p:spTree>
    <p:extLst>
      <p:ext uri="{BB962C8B-B14F-4D97-AF65-F5344CB8AC3E}">
        <p14:creationId xmlns:p14="http://schemas.microsoft.com/office/powerpoint/2010/main" val="1221690036"/>
      </p:ext>
    </p:extLst>
  </p:cSld>
  <p:clrMapOvr>
    <a:masterClrMapping/>
  </p:clrMapOvr>
  <p:transition advClick="0"/>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1" y="1253073"/>
            <a:ext cx="8534298" cy="5262979"/>
          </a:xfrm>
          <a:prstGeom prst="rect">
            <a:avLst/>
          </a:prstGeom>
        </p:spPr>
        <p:txBody>
          <a:bodyPr wrap="square">
            <a:spAutoFit/>
          </a:bodyPr>
          <a:lstStyle/>
          <a:p>
            <a:pPr>
              <a:buClr>
                <a:srgbClr val="C00000"/>
              </a:buClr>
              <a:tabLst>
                <a:tab pos="971550" algn="l"/>
                <a:tab pos="2743200" algn="l"/>
              </a:tabLst>
            </a:pPr>
            <a:r>
              <a:rPr lang="en-US" sz="2400" b="1" dirty="0">
                <a:solidFill>
                  <a:srgbClr val="0070C0"/>
                </a:solidFill>
                <a:latin typeface="Arial" panose="020B0604020202020204" pitchFamily="34" charset="0"/>
                <a:cs typeface="Arial" panose="020B0604020202020204" pitchFamily="34" charset="0"/>
              </a:rPr>
              <a:t>Comparing data</a:t>
            </a:r>
          </a:p>
          <a:p>
            <a:pPr marL="457200" indent="-457200">
              <a:buClr>
                <a:srgbClr val="C00000"/>
              </a:buClr>
              <a:buFont typeface="+mj-lt"/>
              <a:buAutoNum type="arabicPeriod"/>
              <a:tabLst>
                <a:tab pos="971550" algn="l"/>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box plots show the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scores </a:t>
            </a:r>
            <a:r>
              <a:rPr lang="en-US" sz="2400" dirty="0">
                <a:latin typeface="Arial" panose="020B0604020202020204" pitchFamily="34" charset="0"/>
                <a:cs typeface="Arial" panose="020B0604020202020204" pitchFamily="34" charset="0"/>
              </a:rPr>
              <a:t>achieved by boys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and </a:t>
            </a:r>
            <a:r>
              <a:rPr lang="en-US" sz="2400" dirty="0">
                <a:latin typeface="Arial" panose="020B0604020202020204" pitchFamily="34" charset="0"/>
                <a:cs typeface="Arial" panose="020B0604020202020204" pitchFamily="34" charset="0"/>
              </a:rPr>
              <a:t>girls in a test</a:t>
            </a:r>
            <a:r>
              <a:rPr lang="en-US" sz="24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971550" algn="l"/>
                <a:tab pos="2743200" algn="l"/>
              </a:tabLst>
            </a:pPr>
            <a:r>
              <a:rPr lang="en-US" sz="2400" dirty="0">
                <a:latin typeface="Arial" panose="020B0604020202020204" pitchFamily="34" charset="0"/>
                <a:cs typeface="Arial" panose="020B0604020202020204" pitchFamily="34" charset="0"/>
              </a:rPr>
              <a:t>Copy and complete this table</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endParaRPr lang="en-US" sz="24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400" dirty="0">
                <a:latin typeface="Arial" panose="020B0604020202020204" pitchFamily="34" charset="0"/>
                <a:cs typeface="Arial" panose="020B0604020202020204" pitchFamily="34" charset="0"/>
              </a:rPr>
              <a:t>Copy and complete</a:t>
            </a:r>
          </a:p>
          <a:p>
            <a:pPr marL="131445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median for boys </a:t>
            </a:r>
            <a:r>
              <a:rPr lang="en-US" sz="2400" dirty="0" smtClean="0">
                <a:latin typeface="Arial" panose="020B0604020202020204" pitchFamily="34" charset="0"/>
                <a:cs typeface="Arial" panose="020B0604020202020204" pitchFamily="34" charset="0"/>
              </a:rPr>
              <a:t>is _____________ than </a:t>
            </a:r>
            <a:r>
              <a:rPr lang="en-US" sz="2400" dirty="0">
                <a:latin typeface="Arial" panose="020B0604020202020204" pitchFamily="34" charset="0"/>
                <a:cs typeface="Arial" panose="020B0604020202020204" pitchFamily="34" charset="0"/>
              </a:rPr>
              <a:t>the median for </a:t>
            </a:r>
            <a:r>
              <a:rPr lang="en-US" sz="2400" dirty="0" smtClean="0">
                <a:latin typeface="Arial" panose="020B0604020202020204" pitchFamily="34" charset="0"/>
                <a:cs typeface="Arial" panose="020B0604020202020204" pitchFamily="34" charset="0"/>
              </a:rPr>
              <a:t>girls.</a:t>
            </a:r>
          </a:p>
          <a:p>
            <a:pPr marL="1314450" lvl="2" indent="-400050">
              <a:buClr>
                <a:srgbClr val="C00000"/>
              </a:buClr>
              <a:buFont typeface="+mj-lt"/>
              <a:buAutoNum type="romanLcPeriod"/>
              <a:tabLst>
                <a:tab pos="2743200" algn="l"/>
              </a:tabLst>
            </a:pPr>
            <a:r>
              <a:rPr lang="en-US" sz="2400" dirty="0" smtClean="0">
                <a:latin typeface="Arial" panose="020B0604020202020204" pitchFamily="34" charset="0"/>
                <a:cs typeface="Arial" panose="020B0604020202020204" pitchFamily="34" charset="0"/>
              </a:rPr>
              <a:t>______ have </a:t>
            </a:r>
            <a:r>
              <a:rPr lang="en-US" sz="2400" dirty="0">
                <a:latin typeface="Arial" panose="020B0604020202020204" pitchFamily="34" charset="0"/>
                <a:cs typeface="Arial" panose="020B0604020202020204" pitchFamily="34" charset="0"/>
              </a:rPr>
              <a:t>a smaller interquartile range </a:t>
            </a:r>
            <a:r>
              <a:rPr lang="en-US" sz="2400" dirty="0" smtClean="0">
                <a:latin typeface="Arial" panose="020B0604020202020204" pitchFamily="34" charset="0"/>
                <a:cs typeface="Arial" panose="020B0604020202020204" pitchFamily="34" charset="0"/>
              </a:rPr>
              <a:t>than _______</a:t>
            </a:r>
            <a:endParaRPr lang="pl-PL" sz="2400" dirty="0">
              <a:latin typeface="Arial" panose="020B0604020202020204" pitchFamily="34" charset="0"/>
              <a:cs typeface="Arial" panose="020B0604020202020204" pitchFamily="34"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3158348327"/>
              </p:ext>
            </p:extLst>
          </p:nvPr>
        </p:nvGraphicFramePr>
        <p:xfrm>
          <a:off x="251520" y="3248392"/>
          <a:ext cx="8524876" cy="1188720"/>
        </p:xfrm>
        <a:graphic>
          <a:graphicData uri="http://schemas.openxmlformats.org/drawingml/2006/table">
            <a:tbl>
              <a:tblPr firstRow="1" bandRow="1">
                <a:tableStyleId>{5940675A-B579-460E-94D1-54222C63F5DA}</a:tableStyleId>
              </a:tblPr>
              <a:tblGrid>
                <a:gridCol w="875030"/>
                <a:gridCol w="2027555"/>
                <a:gridCol w="1127443"/>
                <a:gridCol w="2014855"/>
                <a:gridCol w="2479993"/>
              </a:tblGrid>
              <a:tr h="339240">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Lower Quartile</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Median</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Upper Quartile</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Interquartile</a:t>
                      </a:r>
                      <a:r>
                        <a:rPr lang="en-US" sz="2000" b="1" baseline="0" dirty="0" smtClean="0">
                          <a:latin typeface="Arial" panose="020B0604020202020204" pitchFamily="34" charset="0"/>
                          <a:cs typeface="Arial" panose="020B0604020202020204" pitchFamily="34" charset="0"/>
                        </a:rPr>
                        <a:t> range</a:t>
                      </a:r>
                      <a:endParaRPr lang="en-US" sz="2000" b="1" dirty="0">
                        <a:latin typeface="Arial" panose="020B0604020202020204" pitchFamily="34" charset="0"/>
                        <a:cs typeface="Arial" panose="020B0604020202020204" pitchFamily="34" charset="0"/>
                      </a:endParaRPr>
                    </a:p>
                  </a:txBody>
                  <a:tcPr>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2000" b="1" dirty="0" smtClean="0">
                          <a:latin typeface="Arial" panose="020B0604020202020204" pitchFamily="34" charset="0"/>
                          <a:cs typeface="Arial" panose="020B0604020202020204" pitchFamily="34" charset="0"/>
                        </a:rPr>
                        <a:t>Boys</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2000" b="1" dirty="0" smtClean="0">
                          <a:latin typeface="Arial" panose="020B0604020202020204" pitchFamily="34" charset="0"/>
                          <a:cs typeface="Arial" panose="020B0604020202020204" pitchFamily="34" charset="0"/>
                        </a:rPr>
                        <a:t>Girls</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87031" y="6093296"/>
            <a:ext cx="548640" cy="54864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329665" y="1210981"/>
            <a:ext cx="3494015" cy="1941117"/>
          </a:xfrm>
          <a:prstGeom prst="rect">
            <a:avLst/>
          </a:prstGeom>
        </p:spPr>
      </p:pic>
    </p:spTree>
    <p:extLst>
      <p:ext uri="{BB962C8B-B14F-4D97-AF65-F5344CB8AC3E}">
        <p14:creationId xmlns:p14="http://schemas.microsoft.com/office/powerpoint/2010/main" val="3962573103"/>
      </p:ext>
    </p:extLst>
  </p:cSld>
  <p:clrMapOvr>
    <a:masterClrMapping/>
  </p:clrMapOvr>
  <p:transition advClick="0"/>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mc:AlternateContent xmlns:mc="http://schemas.openxmlformats.org/markup-compatibility/2006" xmlns:a14="http://schemas.microsoft.com/office/drawing/2010/main">
        <mc:Choice Requires="a14">
          <p:sp>
            <p:nvSpPr>
              <p:cNvPr id="9" name="Rectangle 8"/>
              <p:cNvSpPr/>
              <p:nvPr/>
            </p:nvSpPr>
            <p:spPr>
              <a:xfrm>
                <a:off x="251521" y="1253073"/>
                <a:ext cx="8534298" cy="5325945"/>
              </a:xfrm>
              <a:prstGeom prst="rect">
                <a:avLst/>
              </a:prstGeom>
            </p:spPr>
            <p:txBody>
              <a:bodyPr wrap="square">
                <a:spAutoFit/>
              </a:bodyPr>
              <a:lstStyle/>
              <a:p>
                <a:pPr marL="457200" indent="-457200">
                  <a:buClr>
                    <a:srgbClr val="C00000"/>
                  </a:buClr>
                  <a:buFont typeface="+mj-lt"/>
                  <a:buAutoNum type="arabicPeriod" startAt="2"/>
                  <a:tabLst>
                    <a:tab pos="971550" algn="l"/>
                    <a:tab pos="2743200" algn="l"/>
                  </a:tabLst>
                </a:pPr>
                <a:r>
                  <a:rPr lang="en-US" sz="2200" b="1" dirty="0" smtClean="0">
                    <a:solidFill>
                      <a:srgbClr val="C00000"/>
                    </a:solidFill>
                    <a:latin typeface="Arial" panose="020B0604020202020204" pitchFamily="34" charset="0"/>
                    <a:cs typeface="Arial" panose="020B0604020202020204" pitchFamily="34" charset="0"/>
                  </a:rPr>
                  <a:t>STEM</a:t>
                </a:r>
                <a:r>
                  <a:rPr lang="en-US" sz="2200" dirty="0" smtClean="0">
                    <a:solidFill>
                      <a:srgbClr val="C00000"/>
                    </a:solidFill>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The </a:t>
                </a:r>
                <a:r>
                  <a:rPr lang="en-US" sz="2200" dirty="0">
                    <a:latin typeface="Arial" panose="020B0604020202020204" pitchFamily="34" charset="0"/>
                    <a:cs typeface="Arial" panose="020B0604020202020204" pitchFamily="34" charset="0"/>
                  </a:rPr>
                  <a:t>stem-and-leaf diagram shows the masses, in kilograms, of female wild </a:t>
                </a:r>
                <a:r>
                  <a:rPr lang="en-US" sz="2200" dirty="0" smtClean="0">
                    <a:latin typeface="Arial" panose="020B0604020202020204" pitchFamily="34" charset="0"/>
                    <a:cs typeface="Arial" panose="020B0604020202020204" pitchFamily="34" charset="0"/>
                  </a:rPr>
                  <a:t>boars.</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r>
                  <a:rPr lang="en-US" sz="2200" b="1" dirty="0" smtClean="0">
                    <a:latin typeface="Arial" panose="020B0604020202020204" pitchFamily="34" charset="0"/>
                    <a:cs typeface="Arial" panose="020B0604020202020204" pitchFamily="34" charset="0"/>
                  </a:rPr>
                  <a:t>Key</a:t>
                </a:r>
                <a:r>
                  <a:rPr lang="en-US" sz="2200" b="1" dirty="0">
                    <a:latin typeface="Arial" panose="020B0604020202020204" pitchFamily="34" charset="0"/>
                    <a:cs typeface="Arial" panose="020B0604020202020204" pitchFamily="34" charset="0"/>
                  </a:rPr>
                  <a:t>: 6 | 0 represents 60 kg</a:t>
                </a: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How </a:t>
                </a:r>
                <a:r>
                  <a:rPr lang="en-US" sz="2200" dirty="0">
                    <a:latin typeface="Arial" panose="020B0604020202020204" pitchFamily="34" charset="0"/>
                    <a:cs typeface="Arial" panose="020B0604020202020204" pitchFamily="34" charset="0"/>
                  </a:rPr>
                  <a:t>many boars are recorded in the stem-and-leaf diagram?</a:t>
                </a: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Workout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sty m:val="p"/>
                          </m:rPr>
                          <a:rPr lang="en-US" sz="2200" b="0" i="0" smtClean="0">
                            <a:latin typeface="Cambria Math" panose="02040503050406030204" pitchFamily="18" charset="0"/>
                            <a:cs typeface="Arial" panose="020B0604020202020204" pitchFamily="34" charset="0"/>
                          </a:rPr>
                          <m:t>n</m:t>
                        </m:r>
                        <m:r>
                          <a:rPr lang="en-US" sz="2200" b="0" i="0" smtClean="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4</m:t>
                        </m:r>
                      </m:den>
                    </m:f>
                  </m:oMath>
                </a14:m>
                <a:r>
                  <a:rPr lang="en-US" sz="2200" dirty="0" smtClean="0">
                    <a:latin typeface="Arial" panose="020B0604020202020204" pitchFamily="34" charset="0"/>
                    <a:cs typeface="Arial" panose="020B0604020202020204" pitchFamily="34" charset="0"/>
                  </a:rPr>
                  <a:t>,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m:rPr>
                            <m:sty m:val="p"/>
                          </m:rPr>
                          <a:rPr lang="en-US" sz="2200">
                            <a:latin typeface="Cambria Math" panose="02040503050406030204" pitchFamily="18" charset="0"/>
                            <a:cs typeface="Arial" panose="020B0604020202020204" pitchFamily="34" charset="0"/>
                          </a:rPr>
                          <m:t>n</m:t>
                        </m:r>
                        <m:r>
                          <a:rPr lang="en-US" sz="2200">
                            <a:latin typeface="Cambria Math" panose="02040503050406030204" pitchFamily="18" charset="0"/>
                            <a:cs typeface="Arial" panose="020B0604020202020204" pitchFamily="34" charset="0"/>
                          </a:rPr>
                          <m:t>+1</m:t>
                        </m:r>
                      </m:num>
                      <m:den>
                        <m:r>
                          <a:rPr lang="en-US" sz="2200" b="0" i="0" smtClean="0">
                            <a:latin typeface="Cambria Math" panose="02040503050406030204" pitchFamily="18" charset="0"/>
                            <a:cs typeface="Arial" panose="020B0604020202020204" pitchFamily="34" charset="0"/>
                          </a:rPr>
                          <m:t>2</m:t>
                        </m:r>
                      </m:den>
                    </m:f>
                  </m:oMath>
                </a14:m>
                <a:r>
                  <a:rPr lang="en-US" sz="2200" dirty="0" smtClean="0">
                    <a:latin typeface="Arial" panose="020B0604020202020204" pitchFamily="34" charset="0"/>
                    <a:cs typeface="Arial" panose="020B0604020202020204" pitchFamily="34" charset="0"/>
                  </a:rPr>
                  <a:t> and </a:t>
                </a:r>
                <a14:m>
                  <m:oMath xmlns:m="http://schemas.openxmlformats.org/officeDocument/2006/math">
                    <m:f>
                      <m:fPr>
                        <m:ctrlPr>
                          <a:rPr lang="en-US" sz="2200" i="1">
                            <a:latin typeface="Cambria Math" panose="02040503050406030204" pitchFamily="18" charset="0"/>
                            <a:cs typeface="Arial" panose="020B0604020202020204" pitchFamily="34" charset="0"/>
                          </a:rPr>
                        </m:ctrlPr>
                      </m:fPr>
                      <m:num>
                        <m:r>
                          <a:rPr lang="en-US" sz="2200" b="0" i="0" smtClean="0">
                            <a:latin typeface="Cambria Math" panose="02040503050406030204" pitchFamily="18" charset="0"/>
                            <a:cs typeface="Arial" panose="020B0604020202020204" pitchFamily="34" charset="0"/>
                          </a:rPr>
                          <m:t>3(</m:t>
                        </m:r>
                        <m:r>
                          <m:rPr>
                            <m:sty m:val="p"/>
                          </m:rPr>
                          <a:rPr lang="en-US" sz="2200">
                            <a:latin typeface="Cambria Math" panose="02040503050406030204" pitchFamily="18" charset="0"/>
                            <a:cs typeface="Arial" panose="020B0604020202020204" pitchFamily="34" charset="0"/>
                          </a:rPr>
                          <m:t>n</m:t>
                        </m:r>
                        <m:r>
                          <a:rPr lang="en-US" sz="2200">
                            <a:latin typeface="Cambria Math" panose="02040503050406030204" pitchFamily="18" charset="0"/>
                            <a:cs typeface="Arial" panose="020B0604020202020204" pitchFamily="34" charset="0"/>
                          </a:rPr>
                          <m:t>+1</m:t>
                        </m:r>
                        <m:r>
                          <a:rPr lang="en-US" sz="2200" b="0" i="1" smtClean="0">
                            <a:latin typeface="Cambria Math" panose="02040503050406030204" pitchFamily="18" charset="0"/>
                            <a:cs typeface="Arial" panose="020B0604020202020204" pitchFamily="34" charset="0"/>
                          </a:rPr>
                          <m:t>)</m:t>
                        </m:r>
                      </m:num>
                      <m:den>
                        <m:r>
                          <a:rPr lang="en-US" sz="2200">
                            <a:latin typeface="Cambria Math" panose="02040503050406030204" pitchFamily="18" charset="0"/>
                            <a:cs typeface="Arial" panose="020B0604020202020204" pitchFamily="34" charset="0"/>
                          </a:rPr>
                          <m:t>4</m:t>
                        </m:r>
                      </m:den>
                    </m:f>
                  </m:oMath>
                </a14:m>
                <a:r>
                  <a:rPr lang="en-US" sz="2200" dirty="0" smtClean="0">
                    <a:latin typeface="Arial" panose="020B0604020202020204" pitchFamily="34" charset="0"/>
                    <a:cs typeface="Arial" panose="020B0604020202020204" pitchFamily="34" charset="0"/>
                  </a:rPr>
                  <a:t> .</a:t>
                </a:r>
                <a:endParaRPr lang="en-US" sz="2200" dirty="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these data values by </a:t>
                </a:r>
                <a:r>
                  <a:rPr lang="en-US" sz="2200" dirty="0" smtClean="0">
                    <a:latin typeface="Arial" panose="020B0604020202020204" pitchFamily="34" charset="0"/>
                    <a:cs typeface="Arial" panose="020B0604020202020204" pitchFamily="34" charset="0"/>
                  </a:rPr>
                  <a:t>counting </a:t>
                </a:r>
                <a:r>
                  <a:rPr lang="en-US" sz="2200" dirty="0">
                    <a:latin typeface="Arial" panose="020B0604020202020204" pitchFamily="34" charset="0"/>
                    <a:cs typeface="Arial" panose="020B0604020202020204" pitchFamily="34" charset="0"/>
                  </a:rPr>
                  <a:t>from the first one.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Write </a:t>
                </a:r>
                <a:r>
                  <a:rPr lang="en-US" sz="2200" dirty="0">
                    <a:latin typeface="Arial" panose="020B0604020202020204" pitchFamily="34" charset="0"/>
                    <a:cs typeface="Arial" panose="020B0604020202020204" pitchFamily="34" charset="0"/>
                  </a:rPr>
                  <a:t>down the median value,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Work </a:t>
                </a:r>
                <a:r>
                  <a:rPr lang="en-US" sz="2200" dirty="0">
                    <a:latin typeface="Arial" panose="020B0604020202020204" pitchFamily="34" charset="0"/>
                    <a:cs typeface="Arial" panose="020B0604020202020204" pitchFamily="34" charset="0"/>
                  </a:rPr>
                  <a:t>out the interquartile range of the masses.</a:t>
                </a:r>
                <a:endParaRPr lang="pl-PL" sz="2200" dirty="0">
                  <a:latin typeface="Arial" panose="020B0604020202020204" pitchFamily="34" charset="0"/>
                  <a:cs typeface="Arial" panose="020B0604020202020204" pitchFamily="34"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251521" y="1253073"/>
                <a:ext cx="8534298" cy="5325945"/>
              </a:xfrm>
              <a:prstGeom prst="rect">
                <a:avLst/>
              </a:prstGeom>
              <a:blipFill rotWithShape="0">
                <a:blip r:embed="rId4"/>
                <a:stretch>
                  <a:fillRect l="-786" t="-687" b="-1489"/>
                </a:stretch>
              </a:blipFill>
            </p:spPr>
            <p:txBody>
              <a:bodyPr/>
              <a:lstStyle/>
              <a:p>
                <a:r>
                  <a:rPr lang="en-US">
                    <a:noFill/>
                  </a:rPr>
                  <a:t> </a:t>
                </a:r>
              </a:p>
            </p:txBody>
          </p:sp>
        </mc:Fallback>
      </mc:AlternateContent>
      <p:pic>
        <p:nvPicPr>
          <p:cNvPr id="12" name="Picture 1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695855621"/>
              </p:ext>
            </p:extLst>
          </p:nvPr>
        </p:nvGraphicFramePr>
        <p:xfrm>
          <a:off x="827584" y="2060848"/>
          <a:ext cx="4300839" cy="1828800"/>
        </p:xfrm>
        <a:graphic>
          <a:graphicData uri="http://schemas.openxmlformats.org/drawingml/2006/table">
            <a:tbl>
              <a:tblPr firstRow="1" bandRow="1">
                <a:tableStyleId>{5C22544A-7EE6-4342-B048-85BDC9FD1C3A}</a:tableStyleId>
              </a:tblPr>
              <a:tblGrid>
                <a:gridCol w="477871"/>
                <a:gridCol w="477871"/>
                <a:gridCol w="477871"/>
                <a:gridCol w="477871"/>
                <a:gridCol w="477871"/>
                <a:gridCol w="477871"/>
                <a:gridCol w="477871"/>
                <a:gridCol w="477871"/>
                <a:gridCol w="477871"/>
              </a:tblGrid>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1</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4</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8</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9</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9</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8</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4" name="Rectangle 13"/>
          <p:cNvSpPr/>
          <p:nvPr/>
        </p:nvSpPr>
        <p:spPr>
          <a:xfrm flipH="1">
            <a:off x="5436095" y="2060848"/>
            <a:ext cx="3349722" cy="76944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t>
            </a:r>
            <a:r>
              <a:rPr lang="en-US" sz="2200" i="1" dirty="0">
                <a:solidFill>
                  <a:schemeClr val="tx1"/>
                </a:solidFill>
                <a:latin typeface="Arial" panose="020B0604020202020204" pitchFamily="34" charset="0"/>
                <a:cs typeface="Arial" panose="020B0604020202020204" pitchFamily="34" charset="0"/>
              </a:rPr>
              <a:t>n</a:t>
            </a:r>
            <a:r>
              <a:rPr lang="en-US" sz="2200" dirty="0">
                <a:solidFill>
                  <a:schemeClr val="tx1"/>
                </a:solidFill>
                <a:latin typeface="Arial" panose="020B0604020202020204" pitchFamily="34" charset="0"/>
                <a:cs typeface="Arial" panose="020B0604020202020204" pitchFamily="34" charset="0"/>
              </a:rPr>
              <a:t> is the value you worked out in part </a:t>
            </a:r>
            <a:r>
              <a:rPr lang="en-US" sz="2200" b="1" dirty="0">
                <a:solidFill>
                  <a:schemeClr val="tx1"/>
                </a:solidFill>
                <a:latin typeface="Arial" panose="020B0604020202020204" pitchFamily="34" charset="0"/>
                <a:cs typeface="Arial" panose="020B0604020202020204" pitchFamily="34" charset="0"/>
              </a:rPr>
              <a:t>a</a:t>
            </a:r>
            <a:r>
              <a:rPr lang="en-US" sz="2200" dirty="0">
                <a:solidFill>
                  <a:schemeClr val="tx1"/>
                </a:solidFill>
                <a:latin typeface="Arial" panose="020B0604020202020204" pitchFamily="34" charset="0"/>
                <a:cs typeface="Arial" panose="020B0604020202020204" pitchFamily="34" charset="0"/>
              </a:rPr>
              <a:t>.</a:t>
            </a:r>
          </a:p>
        </p:txBody>
      </p:sp>
      <mc:AlternateContent xmlns:mc="http://schemas.openxmlformats.org/markup-compatibility/2006" xmlns:a14="http://schemas.microsoft.com/office/drawing/2010/main">
        <mc:Choice Requires="a14">
          <p:sp>
            <p:nvSpPr>
              <p:cNvPr id="15" name="Rectangle 14"/>
              <p:cNvSpPr/>
              <p:nvPr/>
            </p:nvSpPr>
            <p:spPr>
              <a:xfrm flipH="1">
                <a:off x="5436094" y="2880073"/>
                <a:ext cx="3349722" cy="908967"/>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Q2d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a:t>
                </a:r>
                <a:r>
                  <a:rPr lang="en-US" sz="2200" dirty="0" smtClean="0">
                    <a:solidFill>
                      <a:schemeClr val="tx1"/>
                    </a:solidFill>
                    <a:latin typeface="Arial" panose="020B0604020202020204" pitchFamily="34" charset="0"/>
                    <a:cs typeface="Arial" panose="020B0604020202020204" pitchFamily="34" charset="0"/>
                  </a:rPr>
                  <a:t>– The </a:t>
                </a:r>
                <a:r>
                  <a:rPr lang="en-US" sz="2200" dirty="0">
                    <a:solidFill>
                      <a:schemeClr val="tx1"/>
                    </a:solidFill>
                    <a:latin typeface="Arial" panose="020B0604020202020204" pitchFamily="34" charset="0"/>
                    <a:cs typeface="Arial" panose="020B0604020202020204" pitchFamily="34" charset="0"/>
                  </a:rPr>
                  <a:t>median value is the</a:t>
                </a:r>
                <a:r>
                  <a:rPr lang="en-US" sz="2200" dirty="0" smtClean="0">
                    <a:solidFill>
                      <a:schemeClr val="tx1"/>
                    </a:solidFill>
                    <a:latin typeface="Arial" panose="020B0604020202020204" pitchFamily="34" charset="0"/>
                    <a:cs typeface="Arial" panose="020B0604020202020204" pitchFamily="34" charset="0"/>
                  </a:rPr>
                  <a:t> </a:t>
                </a:r>
                <a14:m>
                  <m:oMath xmlns:m="http://schemas.openxmlformats.org/officeDocument/2006/math">
                    <m:f>
                      <m:fPr>
                        <m:ctrlPr>
                          <a:rPr lang="en-US" sz="2200" i="1">
                            <a:solidFill>
                              <a:schemeClr val="tx1"/>
                            </a:solidFill>
                            <a:latin typeface="Cambria Math" panose="02040503050406030204" pitchFamily="18" charset="0"/>
                            <a:cs typeface="Arial" panose="020B0604020202020204" pitchFamily="34" charset="0"/>
                          </a:rPr>
                        </m:ctrlPr>
                      </m:fPr>
                      <m:num>
                        <m:r>
                          <m:rPr>
                            <m:sty m:val="p"/>
                          </m:rPr>
                          <a:rPr lang="en-US" sz="2200">
                            <a:solidFill>
                              <a:schemeClr val="tx1"/>
                            </a:solidFill>
                            <a:latin typeface="Cambria Math" panose="02040503050406030204" pitchFamily="18" charset="0"/>
                            <a:cs typeface="Arial" panose="020B0604020202020204" pitchFamily="34" charset="0"/>
                          </a:rPr>
                          <m:t>n</m:t>
                        </m:r>
                        <m:r>
                          <a:rPr lang="en-US" sz="2200">
                            <a:solidFill>
                              <a:schemeClr val="tx1"/>
                            </a:solidFill>
                            <a:latin typeface="Cambria Math" panose="02040503050406030204" pitchFamily="18" charset="0"/>
                            <a:cs typeface="Arial" panose="020B0604020202020204" pitchFamily="34" charset="0"/>
                          </a:rPr>
                          <m:t>+1</m:t>
                        </m:r>
                      </m:num>
                      <m:den>
                        <m:r>
                          <a:rPr lang="en-US" sz="2200">
                            <a:solidFill>
                              <a:schemeClr val="tx1"/>
                            </a:solidFill>
                            <a:latin typeface="Cambria Math" panose="02040503050406030204" pitchFamily="18" charset="0"/>
                            <a:cs typeface="Arial" panose="020B0604020202020204" pitchFamily="34" charset="0"/>
                          </a:rPr>
                          <m:t>2</m:t>
                        </m:r>
                      </m:den>
                    </m:f>
                  </m:oMath>
                </a14:m>
                <a:r>
                  <a:rPr lang="en-US" sz="2200" dirty="0" err="1">
                    <a:solidFill>
                      <a:schemeClr val="tx1"/>
                    </a:solidFill>
                    <a:latin typeface="Arial" panose="020B0604020202020204" pitchFamily="34" charset="0"/>
                    <a:cs typeface="Arial" panose="020B0604020202020204" pitchFamily="34" charset="0"/>
                  </a:rPr>
                  <a:t>th</a:t>
                </a:r>
                <a:r>
                  <a:rPr lang="en-US" sz="2200" dirty="0">
                    <a:solidFill>
                      <a:schemeClr val="tx1"/>
                    </a:solidFill>
                    <a:latin typeface="Arial" panose="020B0604020202020204" pitchFamily="34" charset="0"/>
                    <a:cs typeface="Arial" panose="020B0604020202020204" pitchFamily="34" charset="0"/>
                  </a:rPr>
                  <a:t> value.</a:t>
                </a:r>
              </a:p>
            </p:txBody>
          </p:sp>
        </mc:Choice>
        <mc:Fallback xmlns="">
          <p:sp>
            <p:nvSpPr>
              <p:cNvPr id="15" name="Rectangle 14"/>
              <p:cNvSpPr>
                <a:spLocks noRot="1" noChangeAspect="1" noMove="1" noResize="1" noEditPoints="1" noAdjustHandles="1" noChangeArrowheads="1" noChangeShapeType="1" noTextEdit="1"/>
              </p:cNvSpPr>
              <p:nvPr/>
            </p:nvSpPr>
            <p:spPr>
              <a:xfrm flipH="1">
                <a:off x="5436094" y="2880073"/>
                <a:ext cx="3349722" cy="908967"/>
              </a:xfrm>
              <a:prstGeom prst="rect">
                <a:avLst/>
              </a:prstGeom>
              <a:blipFill rotWithShape="0">
                <a:blip r:embed="rId6"/>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3060236979"/>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Autofit/>
          </a:bodyPr>
          <a:lstStyle/>
          <a:p>
            <a:r>
              <a:rPr lang="en-GB" sz="4000" dirty="0" smtClean="0"/>
              <a:t>14.1 – Sampling</a:t>
            </a:r>
            <a:endParaRPr lang="en-GB" sz="4000" b="1" dirty="0" smtClean="0"/>
          </a:p>
        </p:txBody>
      </p:sp>
      <p:sp>
        <p:nvSpPr>
          <p:cNvPr id="21" name="Round Same Side Corner Rectangle 20">
            <a:hlinkClick r:id="rId3" action="ppaction://hlinkpres?slideindex=1&amp;slidetitle="/>
          </p:cNvPr>
          <p:cNvSpPr/>
          <p:nvPr/>
        </p:nvSpPr>
        <p:spPr>
          <a:xfrm>
            <a:off x="6876256" y="695546"/>
            <a:ext cx="651030"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300" b="1" dirty="0" smtClean="0">
                <a:latin typeface="Calibri" panose="020F0502020204030204" pitchFamily="34" charset="0"/>
              </a:rPr>
              <a:t>Page 440</a:t>
            </a:r>
            <a:endParaRPr lang="en-GB" sz="1300" b="1" dirty="0">
              <a:latin typeface="Calibri" panose="020F0502020204030204" pitchFamily="34" charset="0"/>
            </a:endParaRP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406104747"/>
                  </p:ext>
                </p:extLst>
              </p:nvPr>
            </p:nvGraphicFramePr>
            <p:xfrm>
              <a:off x="251518" y="1268760"/>
              <a:ext cx="8568952" cy="4763828"/>
            </p:xfrm>
            <a:graphic>
              <a:graphicData uri="http://schemas.openxmlformats.org/drawingml/2006/table">
                <a:tbl>
                  <a:tblPr firstRow="1" bandRow="1">
                    <a:effectLst/>
                    <a:tableStyleId>{5940675A-B579-460E-94D1-54222C63F5DA}</a:tableStyleId>
                  </a:tblPr>
                  <a:tblGrid>
                    <a:gridCol w="2142238"/>
                    <a:gridCol w="1890212"/>
                    <a:gridCol w="453650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266917">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Understand how to take a simple random sample.</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Understand how to take a stratified sample.</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To understand our behaviour, scientists often need to know our opinions. As they can't ask all 7 billion of us, they need to sample us.</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447464">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574493">
                    <a:tc gridSpan="3">
                      <a:txBody>
                        <a:bodyPr/>
                        <a:lstStyle/>
                        <a:p>
                          <a:pPr marL="342900" indent="-342900">
                            <a:buFont typeface="Arial" panose="020B0604020202020204" pitchFamily="34" charset="0"/>
                            <a:buChar char="•"/>
                          </a:pPr>
                          <a:r>
                            <a:rPr lang="en-US" sz="3200" dirty="0" smtClean="0">
                              <a:latin typeface="Arial" panose="020B0604020202020204" pitchFamily="34" charset="0"/>
                              <a:cs typeface="Arial" panose="020B0604020202020204" pitchFamily="34" charset="0"/>
                            </a:rPr>
                            <a:t>Simplify </a:t>
                          </a:r>
                          <a14:m>
                            <m:oMath xmlns:m="http://schemas.openxmlformats.org/officeDocument/2006/math">
                              <m:f>
                                <m:fPr>
                                  <m:ctrlPr>
                                    <a:rPr lang="en-US" sz="3600" i="1" smtClean="0">
                                      <a:solidFill>
                                        <a:schemeClr val="tx1"/>
                                      </a:solidFill>
                                      <a:latin typeface="Cambria Math" panose="02040503050406030204" pitchFamily="18" charset="0"/>
                                      <a:cs typeface="Arial" panose="020B0604020202020204" pitchFamily="34" charset="0"/>
                                    </a:rPr>
                                  </m:ctrlPr>
                                </m:fPr>
                                <m:num>
                                  <m:r>
                                    <a:rPr lang="en-US" sz="3600" b="0" i="0" smtClean="0">
                                      <a:solidFill>
                                        <a:schemeClr val="tx1"/>
                                      </a:solidFill>
                                      <a:latin typeface="Cambria Math" panose="02040503050406030204" pitchFamily="18" charset="0"/>
                                      <a:cs typeface="Arial" panose="020B0604020202020204" pitchFamily="34" charset="0"/>
                                    </a:rPr>
                                    <m:t>14</m:t>
                                  </m:r>
                                </m:num>
                                <m:den>
                                  <m:r>
                                    <a:rPr lang="en-US" sz="3600" b="0" i="0" smtClean="0">
                                      <a:solidFill>
                                        <a:schemeClr val="tx1"/>
                                      </a:solidFill>
                                      <a:latin typeface="Cambria Math" panose="02040503050406030204" pitchFamily="18" charset="0"/>
                                      <a:cs typeface="Arial" panose="020B0604020202020204" pitchFamily="34" charset="0"/>
                                    </a:rPr>
                                    <m:t>120</m:t>
                                  </m:r>
                                </m:den>
                              </m:f>
                            </m:oMath>
                          </a14:m>
                          <a:r>
                            <a:rPr lang="en-US" sz="3200" baseline="30000" dirty="0" smtClean="0">
                              <a:latin typeface="Arial" panose="020B0604020202020204" pitchFamily="34" charset="0"/>
                              <a:cs typeface="Arial" panose="020B0604020202020204" pitchFamily="34" charset="0"/>
                            </a:rPr>
                            <a:t>  ● </a:t>
                          </a:r>
                          <a:r>
                            <a:rPr lang="en-US" sz="3200" baseline="0" dirty="0" smtClean="0">
                              <a:latin typeface="Arial" panose="020B0604020202020204" pitchFamily="34" charset="0"/>
                              <a:cs typeface="Arial" panose="020B0604020202020204" pitchFamily="34" charset="0"/>
                            </a:rPr>
                            <a:t>Find </a:t>
                          </a:r>
                          <a14:m>
                            <m:oMath xmlns:m="http://schemas.openxmlformats.org/officeDocument/2006/math">
                              <m:f>
                                <m:fPr>
                                  <m:ctrlPr>
                                    <a:rPr lang="en-US" sz="3200" i="1" smtClean="0">
                                      <a:solidFill>
                                        <a:schemeClr val="tx1"/>
                                      </a:solidFill>
                                      <a:latin typeface="Cambria Math" panose="02040503050406030204" pitchFamily="18" charset="0"/>
                                      <a:cs typeface="Arial" panose="020B0604020202020204" pitchFamily="34" charset="0"/>
                                    </a:rPr>
                                  </m:ctrlPr>
                                </m:fPr>
                                <m:num>
                                  <m:r>
                                    <a:rPr lang="en-US" sz="3200" b="0" i="0" smtClean="0">
                                      <a:solidFill>
                                        <a:schemeClr val="tx1"/>
                                      </a:solidFill>
                                      <a:latin typeface="Cambria Math" panose="02040503050406030204" pitchFamily="18" charset="0"/>
                                      <a:cs typeface="Arial" panose="020B0604020202020204" pitchFamily="34" charset="0"/>
                                    </a:rPr>
                                    <m:t>3</m:t>
                                  </m:r>
                                </m:num>
                                <m:den>
                                  <m:r>
                                    <a:rPr lang="en-US" sz="3200" b="0" i="0" smtClean="0">
                                      <a:solidFill>
                                        <a:schemeClr val="tx1"/>
                                      </a:solidFill>
                                      <a:latin typeface="Cambria Math" panose="02040503050406030204" pitchFamily="18" charset="0"/>
                                      <a:cs typeface="Arial" panose="020B0604020202020204" pitchFamily="34" charset="0"/>
                                    </a:rPr>
                                    <m:t>20</m:t>
                                  </m:r>
                                </m:den>
                              </m:f>
                            </m:oMath>
                          </a14:m>
                          <a:r>
                            <a:rPr lang="en-US" sz="3200" baseline="30000" dirty="0" smtClean="0">
                              <a:latin typeface="Arial" panose="020B0604020202020204" pitchFamily="34" charset="0"/>
                              <a:cs typeface="Arial" panose="020B0604020202020204" pitchFamily="34" charset="0"/>
                            </a:rPr>
                            <a:t> </a:t>
                          </a:r>
                          <a:r>
                            <a:rPr lang="en-US" sz="3200" baseline="0" dirty="0" smtClean="0">
                              <a:latin typeface="Arial" panose="020B0604020202020204" pitchFamily="34" charset="0"/>
                              <a:cs typeface="Arial" panose="020B0604020202020204" pitchFamily="34" charset="0"/>
                            </a:rPr>
                            <a:t>of 400</a:t>
                          </a:r>
                          <a:r>
                            <a:rPr lang="en-US" sz="3200" baseline="30000" dirty="0" smtClean="0">
                              <a:latin typeface="Arial" panose="020B0604020202020204" pitchFamily="34" charset="0"/>
                              <a:cs typeface="Arial" panose="020B0604020202020204" pitchFamily="34" charset="0"/>
                            </a:rPr>
                            <a:t> </a:t>
                          </a: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406104747"/>
                  </p:ext>
                </p:extLst>
              </p:nvPr>
            </p:nvGraphicFramePr>
            <p:xfrm>
              <a:off x="251518" y="1268760"/>
              <a:ext cx="8568952" cy="4763828"/>
            </p:xfrm>
            <a:graphic>
              <a:graphicData uri="http://schemas.openxmlformats.org/drawingml/2006/table">
                <a:tbl>
                  <a:tblPr firstRow="1" bandRow="1">
                    <a:effectLst/>
                    <a:tableStyleId>{5940675A-B579-460E-94D1-54222C63F5DA}</a:tableStyleId>
                  </a:tblPr>
                  <a:tblGrid>
                    <a:gridCol w="2142238"/>
                    <a:gridCol w="1890212"/>
                    <a:gridCol w="4536502"/>
                  </a:tblGrid>
                  <a:tr h="541395">
                    <a:tc>
                      <a:txBody>
                        <a:bodyPr/>
                        <a:lstStyle/>
                        <a:p>
                          <a:r>
                            <a:rPr lang="en-US" sz="2800" b="1" dirty="0" smtClean="0">
                              <a:latin typeface="Arial" panose="020B0604020202020204" pitchFamily="34" charset="0"/>
                              <a:cs typeface="Arial" panose="020B0604020202020204" pitchFamily="34" charset="0"/>
                            </a:rPr>
                            <a:t>Objectives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6">
                            <a:lumMod val="75000"/>
                          </a:schemeClr>
                        </a:solidFill>
                      </a:tcPr>
                    </a:tc>
                    <a:tc>
                      <a:txBody>
                        <a:bodyPr/>
                        <a:lstStyle/>
                        <a:p>
                          <a:endParaRPr lang="en-US" sz="28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a:txBody>
                        <a:bodyPr/>
                        <a:lstStyle/>
                        <a:p>
                          <a:r>
                            <a:rPr lang="en-US" sz="2800" b="1" dirty="0" smtClean="0">
                              <a:latin typeface="Arial" panose="020B0604020202020204" pitchFamily="34" charset="0"/>
                              <a:cs typeface="Arial" panose="020B0604020202020204" pitchFamily="34" charset="0"/>
                            </a:rPr>
                            <a:t>Why Learn This?</a:t>
                          </a:r>
                          <a:endParaRPr lang="en-US" sz="2800" b="1"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FFC000"/>
                        </a:solidFill>
                      </a:tcPr>
                    </a:tc>
                  </a:tr>
                  <a:tr h="2834640">
                    <a:tc gridSpan="2">
                      <a:txBody>
                        <a:bodyPr/>
                        <a:lstStyle/>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Understand how to take a simple random sample.</a:t>
                          </a:r>
                        </a:p>
                        <a:p>
                          <a:pPr marL="342900" indent="-3429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Understand how to take a stratified sample.</a:t>
                          </a:r>
                          <a:endParaRPr lang="en-US" sz="3000" i="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a:p>
                      </a:txBody>
                      <a:tcPr/>
                    </a:tc>
                    <a:tc>
                      <a:txBody>
                        <a:bodyPr/>
                        <a:lstStyle/>
                        <a:p>
                          <a:r>
                            <a:rPr lang="en-US" sz="3000" dirty="0" smtClean="0">
                              <a:latin typeface="Arial" panose="020B0604020202020204" pitchFamily="34" charset="0"/>
                              <a:cs typeface="Arial" panose="020B0604020202020204" pitchFamily="34" charset="0"/>
                            </a:rPr>
                            <a:t>To understand our behaviour, scientists often need to know our opinions. As they can't ask all 7 billion of us, they need to sample us.</a:t>
                          </a:r>
                          <a:endParaRPr lang="en-US" sz="3000" dirty="0" smtClean="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r>
                  <a:tr h="518160">
                    <a:tc>
                      <a:txBody>
                        <a:bodyPr/>
                        <a:lstStyle/>
                        <a:p>
                          <a:r>
                            <a:rPr kumimoji="0" lang="en-US" sz="2800" b="1" kern="1200" dirty="0" smtClean="0">
                              <a:solidFill>
                                <a:schemeClr val="tx1"/>
                              </a:solidFill>
                              <a:latin typeface="Arial" panose="020B0604020202020204" pitchFamily="34" charset="0"/>
                              <a:ea typeface="+mn-ea"/>
                              <a:cs typeface="Arial" panose="020B0604020202020204" pitchFamily="34" charset="0"/>
                            </a:rPr>
                            <a:t>Fluency</a:t>
                          </a:r>
                          <a:endParaRPr kumimoji="0" lang="en-US" sz="2800" b="1" kern="1200" dirty="0">
                            <a:solidFill>
                              <a:schemeClr val="tx1"/>
                            </a:solidFill>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chemeClr val="accent5">
                            <a:lumMod val="20000"/>
                            <a:lumOff val="80000"/>
                          </a:schemeClr>
                        </a:solidFill>
                      </a:tcPr>
                    </a:tc>
                    <a:tc gridSpan="2">
                      <a:txBody>
                        <a:bodyPr/>
                        <a:lstStyle/>
                        <a:p>
                          <a:endParaRPr lang="en-US" sz="2000" dirty="0"/>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solidFill>
                          <a:srgbClr val="68BCE1"/>
                        </a:solidFill>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r h="869633">
                    <a:tc gridSpan="3">
                      <a:txBody>
                        <a:bodyPr/>
                        <a:lstStyle/>
                        <a:p>
                          <a:endParaRPr lang="en-US"/>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blipFill rotWithShape="0">
                          <a:blip r:embed="rId4"/>
                          <a:stretch>
                            <a:fillRect l="-213" t="-452448" r="-498" b="-6294"/>
                          </a:stretch>
                        </a:blipFill>
                      </a:tcPr>
                    </a:tc>
                    <a:tc hMerge="1">
                      <a:txBody>
                        <a:bodyPr/>
                        <a:lstStyle/>
                        <a:p>
                          <a:endParaRPr lang="en-US"/>
                        </a:p>
                      </a:txBody>
                      <a:tcPr/>
                    </a:tc>
                    <a:tc hMerge="1">
                      <a:txBody>
                        <a:bodyPr/>
                        <a:lstStyle/>
                        <a:p>
                          <a:endParaRPr lang="en-US" sz="2400" dirty="0">
                            <a:latin typeface="Arial" panose="020B0604020202020204" pitchFamily="34" charset="0"/>
                            <a:cs typeface="Arial" panose="020B0604020202020204" pitchFamily="34" charset="0"/>
                          </a:endParaRPr>
                        </a:p>
                      </a:txBody>
                      <a:tcPr anchor="ctr">
                        <a:lnL w="38100" cap="flat" cmpd="sng" algn="ctr">
                          <a:solidFill>
                            <a:schemeClr val="bg1"/>
                          </a:solidFill>
                          <a:prstDash val="sysDot"/>
                          <a:round/>
                          <a:headEnd type="none" w="med" len="med"/>
                          <a:tailEnd type="none" w="med" len="med"/>
                        </a:lnL>
                        <a:lnR w="38100" cap="flat" cmpd="sng" algn="ctr">
                          <a:solidFill>
                            <a:schemeClr val="bg1"/>
                          </a:solidFill>
                          <a:prstDash val="sysDot"/>
                          <a:round/>
                          <a:headEnd type="none" w="med" len="med"/>
                          <a:tailEnd type="none" w="med" len="med"/>
                        </a:lnR>
                        <a:lnT w="38100" cap="flat" cmpd="sng" algn="ctr">
                          <a:solidFill>
                            <a:schemeClr val="bg1"/>
                          </a:solidFill>
                          <a:prstDash val="sysDot"/>
                          <a:round/>
                          <a:headEnd type="none" w="med" len="med"/>
                          <a:tailEnd type="none" w="med" len="med"/>
                        </a:lnT>
                        <a:lnB w="38100" cap="flat" cmpd="sng" algn="ctr">
                          <a:solidFill>
                            <a:schemeClr val="bg1"/>
                          </a:solidFill>
                          <a:prstDash val="sysDot"/>
                          <a:round/>
                          <a:headEnd type="none" w="med" len="med"/>
                          <a:tailEnd type="none" w="med" len="med"/>
                        </a:lnB>
                        <a:noFill/>
                      </a:tcPr>
                    </a:tc>
                  </a:tr>
                </a:tbl>
              </a:graphicData>
            </a:graphic>
          </p:graphicFrame>
        </mc:Fallback>
      </mc:AlternateContent>
      <p:sp>
        <p:nvSpPr>
          <p:cNvPr id="5" name="Rectangle 4"/>
          <p:cNvSpPr/>
          <p:nvPr/>
        </p:nvSpPr>
        <p:spPr>
          <a:xfrm flipH="1">
            <a:off x="239283" y="6131071"/>
            <a:ext cx="8581188" cy="470898"/>
          </a:xfrm>
          <a:prstGeom prst="rect">
            <a:avLst/>
          </a:prstGeom>
          <a:solidFill>
            <a:schemeClr val="accent6">
              <a:lumMod val="40000"/>
              <a:lumOff val="60000"/>
            </a:schemeClr>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60" b="1" i="1" dirty="0" err="1" smtClean="0">
                <a:solidFill>
                  <a:srgbClr val="C00000"/>
                </a:solidFill>
                <a:latin typeface="Arial" panose="020B0604020202020204" pitchFamily="34" charset="0"/>
                <a:cs typeface="Arial" panose="020B0604020202020204" pitchFamily="34" charset="0"/>
              </a:rPr>
              <a:t>Active</a:t>
            </a:r>
            <a:r>
              <a:rPr lang="en-US" sz="2460" b="1" dirty="0" err="1" smtClean="0">
                <a:solidFill>
                  <a:srgbClr val="C00000"/>
                </a:solidFill>
                <a:latin typeface="Arial" panose="020B0604020202020204" pitchFamily="34" charset="0"/>
                <a:cs typeface="Arial" panose="020B0604020202020204" pitchFamily="34" charset="0"/>
              </a:rPr>
              <a:t>Learn</a:t>
            </a:r>
            <a:r>
              <a:rPr lang="en-US" sz="2460" b="1" dirty="0" smtClean="0">
                <a:solidFill>
                  <a:srgbClr val="C00000"/>
                </a:solidFill>
                <a:latin typeface="Arial" panose="020B0604020202020204" pitchFamily="34" charset="0"/>
                <a:cs typeface="Arial" panose="020B0604020202020204" pitchFamily="34" charset="0"/>
              </a:rPr>
              <a:t> </a:t>
            </a:r>
            <a:r>
              <a:rPr lang="en-US" sz="2460" dirty="0">
                <a:solidFill>
                  <a:schemeClr val="tx1"/>
                </a:solidFill>
                <a:latin typeface="Arial" panose="020B0604020202020204" pitchFamily="34" charset="0"/>
                <a:cs typeface="Arial" panose="020B0604020202020204" pitchFamily="34" charset="0"/>
              </a:rPr>
              <a:t>- Homework, practice and support: Higher </a:t>
            </a:r>
            <a:r>
              <a:rPr lang="en-US" sz="2460" dirty="0" smtClean="0">
                <a:solidFill>
                  <a:schemeClr val="tx1"/>
                </a:solidFill>
                <a:latin typeface="Arial" panose="020B0604020202020204" pitchFamily="34" charset="0"/>
                <a:cs typeface="Arial" panose="020B0604020202020204" pitchFamily="34" charset="0"/>
              </a:rPr>
              <a:t>14.1</a:t>
            </a:r>
            <a:endParaRPr lang="en-US" sz="246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8197239"/>
      </p:ext>
    </p:extLst>
  </p:cSld>
  <p:clrMapOvr>
    <a:masterClrMapping/>
  </p:clrMapOvr>
  <p:transition advClick="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462</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Strengthen</a:t>
            </a:r>
            <a:endParaRPr lang="en-GB" sz="4000" b="1" dirty="0" smtClean="0"/>
          </a:p>
        </p:txBody>
      </p:sp>
      <p:sp>
        <p:nvSpPr>
          <p:cNvPr id="9" name="Rectangle 8"/>
          <p:cNvSpPr/>
          <p:nvPr/>
        </p:nvSpPr>
        <p:spPr>
          <a:xfrm>
            <a:off x="251521" y="1253073"/>
            <a:ext cx="8534298" cy="5262979"/>
          </a:xfrm>
          <a:prstGeom prst="rect">
            <a:avLst/>
          </a:prstGeom>
        </p:spPr>
        <p:txBody>
          <a:bodyPr wrap="square">
            <a:spAutoFit/>
          </a:bodyPr>
          <a:lstStyle/>
          <a:p>
            <a:pPr marL="457200" indent="-457200">
              <a:buClr>
                <a:srgbClr val="C00000"/>
              </a:buClr>
              <a:buFont typeface="+mj-lt"/>
              <a:buAutoNum type="arabicPeriod" startAt="3"/>
              <a:tabLst>
                <a:tab pos="971550" algn="l"/>
                <a:tab pos="2743200" algn="l"/>
              </a:tabLst>
            </a:pPr>
            <a:r>
              <a:rPr lang="en-US" sz="2400" b="1" dirty="0" smtClean="0">
                <a:solidFill>
                  <a:srgbClr val="C00000"/>
                </a:solidFill>
                <a:latin typeface="Arial" panose="020B0604020202020204" pitchFamily="34" charset="0"/>
                <a:cs typeface="Arial" panose="020B0604020202020204" pitchFamily="34" charset="0"/>
              </a:rPr>
              <a:t>STEM</a:t>
            </a:r>
            <a:r>
              <a:rPr lang="en-US" sz="2400" dirty="0" smtClean="0">
                <a:solidFill>
                  <a:srgbClr val="C000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The </a:t>
            </a:r>
            <a:r>
              <a:rPr lang="en-US" sz="2400" dirty="0">
                <a:latin typeface="Arial" panose="020B0604020202020204" pitchFamily="34" charset="0"/>
                <a:cs typeface="Arial" panose="020B0604020202020204" pitchFamily="34" charset="0"/>
              </a:rPr>
              <a:t>stem-and-leaf diagram shows the masses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kilograms, of male </a:t>
            </a:r>
            <a:r>
              <a:rPr lang="en-US" sz="2400" dirty="0" smtClean="0">
                <a:latin typeface="Arial" panose="020B0604020202020204" pitchFamily="34" charset="0"/>
                <a:cs typeface="Arial" panose="020B0604020202020204" pitchFamily="34" charset="0"/>
              </a:rPr>
              <a:t>wild </a:t>
            </a:r>
            <a:r>
              <a:rPr lang="en-US" sz="2400" dirty="0">
                <a:latin typeface="Arial" panose="020B0604020202020204" pitchFamily="34" charset="0"/>
                <a:cs typeface="Arial" panose="020B0604020202020204" pitchFamily="34" charset="0"/>
              </a:rPr>
              <a:t>boars</a:t>
            </a:r>
            <a:r>
              <a:rPr lang="en-US" sz="2400" dirty="0" smtClean="0">
                <a:latin typeface="Arial" panose="020B0604020202020204" pitchFamily="34" charset="0"/>
                <a:cs typeface="Arial" panose="020B0604020202020204" pitchFamily="34" charset="0"/>
              </a:rPr>
              <a:t>.</a:t>
            </a:r>
            <a:br>
              <a:rPr lang="en-US" sz="24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1200" dirty="0" smtClean="0">
                <a:latin typeface="Arial" panose="020B0604020202020204" pitchFamily="34" charset="0"/>
                <a:cs typeface="Arial" panose="020B0604020202020204" pitchFamily="34" charset="0"/>
              </a:rPr>
              <a:t/>
            </a:r>
            <a:br>
              <a:rPr lang="en-US" sz="12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a:r>
            <a:br>
              <a:rPr lang="en-US" sz="2400"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Key: 6 | 0 represents 60 kg</a:t>
            </a:r>
          </a:p>
          <a:p>
            <a:pPr marL="800100" lvl="1" indent="-3429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the median mass.</a:t>
            </a:r>
          </a:p>
          <a:p>
            <a:pPr marL="800100" lvl="1" indent="-3429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Find </a:t>
            </a:r>
            <a:r>
              <a:rPr lang="en-US" sz="2400" dirty="0">
                <a:latin typeface="Arial" panose="020B0604020202020204" pitchFamily="34" charset="0"/>
                <a:cs typeface="Arial" panose="020B0604020202020204" pitchFamily="34" charset="0"/>
              </a:rPr>
              <a:t>the lower and upper </a:t>
            </a:r>
            <a:r>
              <a:rPr lang="en-US" sz="2400" dirty="0" smtClean="0">
                <a:latin typeface="Arial" panose="020B0604020202020204" pitchFamily="34" charset="0"/>
                <a:cs typeface="Arial" panose="020B0604020202020204" pitchFamily="34" charset="0"/>
              </a:rPr>
              <a:t>quartiles</a:t>
            </a:r>
            <a:r>
              <a:rPr lang="en-US" sz="2400" dirty="0">
                <a:latin typeface="Arial" panose="020B0604020202020204" pitchFamily="34" charset="0"/>
                <a:cs typeface="Arial" panose="020B0604020202020204" pitchFamily="34" charset="0"/>
              </a:rPr>
              <a:t>.</a:t>
            </a:r>
          </a:p>
          <a:p>
            <a:pPr marL="800100" lvl="1" indent="-3429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Find the interquartile range</a:t>
            </a:r>
            <a:endParaRPr lang="en-US" sz="2400" dirty="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971550" algn="l"/>
                <a:tab pos="2743200" algn="l"/>
              </a:tabLst>
            </a:pPr>
            <a:r>
              <a:rPr lang="en-US" sz="2400" dirty="0" smtClean="0">
                <a:latin typeface="Arial" panose="020B0604020202020204" pitchFamily="34" charset="0"/>
                <a:cs typeface="Arial" panose="020B0604020202020204" pitchFamily="34" charset="0"/>
              </a:rPr>
              <a:t>Compare </a:t>
            </a:r>
            <a:r>
              <a:rPr lang="en-US" sz="2400" dirty="0">
                <a:latin typeface="Arial" panose="020B0604020202020204" pitchFamily="34" charset="0"/>
                <a:cs typeface="Arial" panose="020B0604020202020204" pitchFamily="34" charset="0"/>
              </a:rPr>
              <a:t>the data in </a:t>
            </a:r>
            <a:r>
              <a:rPr lang="en-US" sz="2400" b="1" dirty="0">
                <a:latin typeface="Arial" panose="020B0604020202020204" pitchFamily="34" charset="0"/>
                <a:cs typeface="Arial" panose="020B0604020202020204" pitchFamily="34" charset="0"/>
              </a:rPr>
              <a:t>Q2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
            </a:r>
            <a:br>
              <a:rPr lang="en-US" sz="2400" dirty="0" smtClean="0">
                <a:latin typeface="Arial" panose="020B0604020202020204" pitchFamily="34" charset="0"/>
                <a:cs typeface="Arial" panose="020B0604020202020204" pitchFamily="34" charset="0"/>
              </a:rPr>
            </a:br>
            <a:r>
              <a:rPr lang="en-US" sz="2400" b="1" dirty="0" smtClean="0">
                <a:latin typeface="Arial" panose="020B0604020202020204" pitchFamily="34" charset="0"/>
                <a:cs typeface="Arial" panose="020B0604020202020204" pitchFamily="34" charset="0"/>
              </a:rPr>
              <a:t>Q3</a:t>
            </a:r>
            <a:r>
              <a:rPr lang="en-US" sz="2400" dirty="0">
                <a:latin typeface="Arial" panose="020B0604020202020204" pitchFamily="34" charset="0"/>
                <a:cs typeface="Arial" panose="020B0604020202020204" pitchFamily="34" charset="0"/>
              </a:rPr>
              <a:t>.</a:t>
            </a:r>
            <a:endParaRPr lang="pl-PL" sz="2400"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1052808607"/>
              </p:ext>
            </p:extLst>
          </p:nvPr>
        </p:nvGraphicFramePr>
        <p:xfrm>
          <a:off x="827584" y="2204864"/>
          <a:ext cx="4300839" cy="1828800"/>
        </p:xfrm>
        <a:graphic>
          <a:graphicData uri="http://schemas.openxmlformats.org/drawingml/2006/table">
            <a:tbl>
              <a:tblPr firstRow="1" bandRow="1">
                <a:tableStyleId>{5C22544A-7EE6-4342-B048-85BDC9FD1C3A}</a:tableStyleId>
              </a:tblPr>
              <a:tblGrid>
                <a:gridCol w="477871"/>
                <a:gridCol w="477871"/>
                <a:gridCol w="477871"/>
                <a:gridCol w="477871"/>
                <a:gridCol w="477871"/>
                <a:gridCol w="477871"/>
                <a:gridCol w="477871"/>
                <a:gridCol w="477871"/>
                <a:gridCol w="477871"/>
              </a:tblGrid>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1</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4</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8</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9</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7</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3</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5</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6</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9</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ctr"/>
                      <a:r>
                        <a:rPr lang="en-US" sz="2400" b="0" dirty="0" smtClean="0">
                          <a:solidFill>
                            <a:schemeClr val="tx1"/>
                          </a:solidFill>
                          <a:latin typeface="Arial" panose="020B0604020202020204" pitchFamily="34" charset="0"/>
                          <a:cs typeface="Arial" panose="020B0604020202020204" pitchFamily="34" charset="0"/>
                        </a:rPr>
                        <a:t>8</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28575"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0</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2400" b="0" dirty="0" smtClean="0">
                          <a:solidFill>
                            <a:schemeClr val="tx1"/>
                          </a:solidFill>
                          <a:latin typeface="Arial" panose="020B0604020202020204" pitchFamily="34" charset="0"/>
                          <a:cs typeface="Arial" panose="020B0604020202020204" pitchFamily="34" charset="0"/>
                        </a:rPr>
                        <a:t>2</a:t>
                      </a:r>
                      <a:endParaRPr lang="en-US" sz="2400" b="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2400" dirty="0">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mc:AlternateContent xmlns:mc="http://schemas.openxmlformats.org/markup-compatibility/2006" xmlns:a14="http://schemas.microsoft.com/office/drawing/2010/main">
        <mc:Choice Requires="a14">
          <p:sp>
            <p:nvSpPr>
              <p:cNvPr id="14" name="Rectangle 13"/>
              <p:cNvSpPr/>
              <p:nvPr/>
            </p:nvSpPr>
            <p:spPr>
              <a:xfrm flipH="1">
                <a:off x="5436095" y="1928162"/>
                <a:ext cx="3349722" cy="2940998"/>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Q2c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a:t>
                </a:r>
                <a:r>
                  <a:rPr lang="en-US" sz="2200" i="1" dirty="0" smtClean="0">
                    <a:solidFill>
                      <a:schemeClr val="tx1"/>
                    </a:solidFill>
                    <a:latin typeface="Arial" panose="020B0604020202020204" pitchFamily="34" charset="0"/>
                    <a:cs typeface="Arial" panose="020B0604020202020204" pitchFamily="34" charset="0"/>
                  </a:rPr>
                  <a:t>n = </a:t>
                </a:r>
                <a:r>
                  <a:rPr lang="en-US" sz="2200" dirty="0">
                    <a:solidFill>
                      <a:schemeClr val="tx1"/>
                    </a:solidFill>
                    <a:latin typeface="Arial" panose="020B0604020202020204" pitchFamily="34" charset="0"/>
                    <a:cs typeface="Arial" panose="020B0604020202020204" pitchFamily="34" charset="0"/>
                  </a:rPr>
                  <a:t>21. The lower </a:t>
                </a:r>
                <a:r>
                  <a:rPr lang="en-US" sz="2200" dirty="0" smtClean="0">
                    <a:solidFill>
                      <a:schemeClr val="tx1"/>
                    </a:solidFill>
                    <a:latin typeface="Arial" panose="020B0604020202020204" pitchFamily="34" charset="0"/>
                    <a:cs typeface="Arial" panose="020B0604020202020204" pitchFamily="34" charset="0"/>
                  </a:rPr>
                  <a:t>quartile us the </a:t>
                </a:r>
                <a14:m>
                  <m:oMath xmlns:m="http://schemas.openxmlformats.org/officeDocument/2006/math">
                    <m:f>
                      <m:fPr>
                        <m:ctrlPr>
                          <a:rPr lang="en-US" sz="2200" i="1">
                            <a:solidFill>
                              <a:schemeClr val="tx1"/>
                            </a:solidFill>
                            <a:latin typeface="Cambria Math" panose="02040503050406030204" pitchFamily="18" charset="0"/>
                            <a:cs typeface="Arial" panose="020B0604020202020204" pitchFamily="34" charset="0"/>
                          </a:rPr>
                        </m:ctrlPr>
                      </m:fPr>
                      <m:num>
                        <m:r>
                          <a:rPr lang="en-US" sz="2200" b="0" i="0" smtClean="0">
                            <a:solidFill>
                              <a:schemeClr val="tx1"/>
                            </a:solidFill>
                            <a:latin typeface="Cambria Math" panose="02040503050406030204" pitchFamily="18" charset="0"/>
                            <a:cs typeface="Arial" panose="020B0604020202020204" pitchFamily="34" charset="0"/>
                          </a:rPr>
                          <m:t>21</m:t>
                        </m:r>
                        <m:r>
                          <a:rPr lang="en-US" sz="2200">
                            <a:solidFill>
                              <a:schemeClr val="tx1"/>
                            </a:solidFill>
                            <a:latin typeface="Cambria Math" panose="02040503050406030204" pitchFamily="18" charset="0"/>
                            <a:cs typeface="Arial" panose="020B0604020202020204" pitchFamily="34" charset="0"/>
                          </a:rPr>
                          <m:t>+1</m:t>
                        </m:r>
                      </m:num>
                      <m:den>
                        <m:r>
                          <a:rPr lang="en-US" sz="2200" b="0" i="0" smtClean="0">
                            <a:solidFill>
                              <a:schemeClr val="tx1"/>
                            </a:solidFill>
                            <a:latin typeface="Cambria Math" panose="02040503050406030204" pitchFamily="18" charset="0"/>
                            <a:cs typeface="Arial" panose="020B0604020202020204" pitchFamily="34" charset="0"/>
                          </a:rPr>
                          <m:t>4</m:t>
                        </m:r>
                      </m:den>
                    </m:f>
                  </m:oMath>
                </a14:m>
                <a:r>
                  <a:rPr lang="en-US" sz="2200" dirty="0" err="1" smtClean="0">
                    <a:solidFill>
                      <a:schemeClr val="tx1"/>
                    </a:solidFill>
                    <a:latin typeface="Arial" panose="020B0604020202020204" pitchFamily="34" charset="0"/>
                    <a:cs typeface="Arial" panose="020B0604020202020204" pitchFamily="34" charset="0"/>
                  </a:rPr>
                  <a:t>th</a:t>
                </a:r>
                <a:r>
                  <a:rPr lang="en-US" sz="2200" dirty="0" smtClean="0">
                    <a:solidFill>
                      <a:schemeClr val="tx1"/>
                    </a:solidFill>
                    <a:latin typeface="Arial" panose="020B0604020202020204" pitchFamily="34" charset="0"/>
                    <a:cs typeface="Arial" panose="020B0604020202020204" pitchFamily="34" charset="0"/>
                  </a:rPr>
                  <a:t> = 5.5</a:t>
                </a:r>
                <a:r>
                  <a:rPr lang="en-US" sz="2200" baseline="30000" dirty="0" smtClean="0">
                    <a:solidFill>
                      <a:schemeClr val="tx1"/>
                    </a:solidFill>
                    <a:latin typeface="Arial" panose="020B0604020202020204" pitchFamily="34" charset="0"/>
                    <a:cs typeface="Arial" panose="020B0604020202020204" pitchFamily="34" charset="0"/>
                  </a:rPr>
                  <a:t>th</a:t>
                </a:r>
                <a:r>
                  <a:rPr lang="en-US" sz="2200" dirty="0" smtClean="0">
                    <a:solidFill>
                      <a:schemeClr val="tx1"/>
                    </a:solidFill>
                    <a:latin typeface="Arial" panose="020B0604020202020204" pitchFamily="34" charset="0"/>
                    <a:cs typeface="Arial" panose="020B0604020202020204" pitchFamily="34" charset="0"/>
                  </a:rPr>
                  <a:t> value.</a:t>
                </a:r>
              </a:p>
              <a:p>
                <a:r>
                  <a:rPr lang="en-US" sz="2200" dirty="0">
                    <a:solidFill>
                      <a:schemeClr val="tx1"/>
                    </a:solidFill>
                    <a:latin typeface="Arial" panose="020B0604020202020204" pitchFamily="34" charset="0"/>
                    <a:cs typeface="Arial" panose="020B0604020202020204" pitchFamily="34" charset="0"/>
                  </a:rPr>
                  <a:t/>
                </a:r>
                <a:br>
                  <a:rPr lang="en-US" sz="2200" dirty="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r>
                  <a:rPr lang="en-US" sz="2200" dirty="0" smtClean="0">
                    <a:solidFill>
                      <a:schemeClr val="tx1"/>
                    </a:solidFill>
                    <a:latin typeface="Arial" panose="020B0604020202020204" pitchFamily="34" charset="0"/>
                    <a:cs typeface="Arial" panose="020B0604020202020204" pitchFamily="34" charset="0"/>
                  </a:rPr>
                  <a:t/>
                </a:r>
                <a:br>
                  <a:rPr lang="en-US" sz="2200" dirty="0" smtClean="0">
                    <a:solidFill>
                      <a:schemeClr val="tx1"/>
                    </a:solidFill>
                    <a:latin typeface="Arial" panose="020B0604020202020204" pitchFamily="34" charset="0"/>
                    <a:cs typeface="Arial" panose="020B0604020202020204" pitchFamily="34" charset="0"/>
                  </a:rPr>
                </a:br>
                <a:endParaRPr lang="en-US" sz="2200" dirty="0">
                  <a:solidFill>
                    <a:schemeClr val="tx1"/>
                  </a:solidFill>
                  <a:latin typeface="Arial" panose="020B060402020202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flipH="1">
                <a:off x="5436095" y="1928162"/>
                <a:ext cx="3349722" cy="2940998"/>
              </a:xfrm>
              <a:prstGeom prst="rect">
                <a:avLst/>
              </a:prstGeom>
              <a:blipFill rotWithShape="0">
                <a:blip r:embed="rId4"/>
                <a:stretch>
                  <a:fillRect/>
                </a:stretch>
              </a:blipFill>
              <a:ln>
                <a:solidFill>
                  <a:schemeClr val="accent6">
                    <a:lumMod val="50000"/>
                  </a:schemeClr>
                </a:solidFill>
              </a:ln>
              <a:effectLst>
                <a:outerShdw blurRad="165100" dist="38100" dir="2700000" sx="102000" sy="102000" algn="tl" rotWithShape="0">
                  <a:prstClr val="black">
                    <a:alpha val="40000"/>
                  </a:prstClr>
                </a:outerShdw>
              </a:effectLst>
            </p:spPr>
            <p:txBody>
              <a:bodyPr/>
              <a:lstStyle/>
              <a:p>
                <a:r>
                  <a:rPr lang="en-US">
                    <a:noFill/>
                  </a:rPr>
                  <a:t> </a:t>
                </a:r>
              </a:p>
            </p:txBody>
          </p:sp>
        </mc:Fallback>
      </mc:AlternateContent>
      <p:sp>
        <p:nvSpPr>
          <p:cNvPr id="15" name="Rectangle 14"/>
          <p:cNvSpPr/>
          <p:nvPr/>
        </p:nvSpPr>
        <p:spPr>
          <a:xfrm flipH="1">
            <a:off x="5163079" y="5755903"/>
            <a:ext cx="3657393" cy="76944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Q2d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Write sentences like the ones in </a:t>
            </a:r>
            <a:r>
              <a:rPr lang="en-US" sz="2200" b="1" dirty="0" smtClean="0">
                <a:solidFill>
                  <a:schemeClr val="tx1"/>
                </a:solidFill>
                <a:latin typeface="Arial" panose="020B0604020202020204" pitchFamily="34" charset="0"/>
                <a:cs typeface="Arial" panose="020B0604020202020204" pitchFamily="34" charset="0"/>
              </a:rPr>
              <a:t>Q1b</a:t>
            </a:r>
            <a:r>
              <a:rPr lang="en-US" sz="2200" dirty="0">
                <a:solidFill>
                  <a:schemeClr val="tx1"/>
                </a:solidFill>
                <a:latin typeface="Arial" panose="020B0604020202020204" pitchFamily="34" charset="0"/>
                <a:cs typeface="Arial" panose="020B0604020202020204" pitchFamily="34" charset="0"/>
              </a:rPr>
              <a:t>.</a:t>
            </a: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789648" y="3196430"/>
            <a:ext cx="2642614" cy="1612052"/>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spTree>
    <p:extLst>
      <p:ext uri="{BB962C8B-B14F-4D97-AF65-F5344CB8AC3E}">
        <p14:creationId xmlns:p14="http://schemas.microsoft.com/office/powerpoint/2010/main" val="1017236751"/>
      </p:ext>
    </p:extLst>
  </p:cSld>
  <p:clrMapOvr>
    <a:masterClrMapping/>
  </p:clrMapOvr>
  <p:transition advClick="0"/>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1521" y="1253073"/>
            <a:ext cx="5328591" cy="2462213"/>
          </a:xfrm>
          <a:prstGeom prst="rect">
            <a:avLst/>
          </a:prstGeom>
        </p:spPr>
        <p:txBody>
          <a:bodyPr wrap="square">
            <a:spAutoFit/>
          </a:bodyPr>
          <a:lstStyle/>
          <a:p>
            <a:pPr marL="457200" indent="-457200">
              <a:buClr>
                <a:srgbClr val="C00000"/>
              </a:buClr>
              <a:buFont typeface="+mj-lt"/>
              <a:buAutoNum type="arabicPeriod"/>
              <a:tabLst>
                <a:tab pos="971550" algn="l"/>
                <a:tab pos="2743200" algn="l"/>
              </a:tabLst>
            </a:pPr>
            <a:r>
              <a:rPr lang="en-US" sz="2200" b="1" dirty="0" smtClean="0">
                <a:solidFill>
                  <a:srgbClr val="C00000"/>
                </a:solidFill>
                <a:latin typeface="Arial" panose="020B0604020202020204" pitchFamily="34" charset="0"/>
                <a:cs typeface="Arial" panose="020B0604020202020204" pitchFamily="34" charset="0"/>
              </a:rPr>
              <a:t>STEM / Reasoning</a:t>
            </a:r>
            <a:r>
              <a:rPr lang="en-US" sz="2200" dirty="0" smtClean="0">
                <a:latin typeface="Arial" panose="020B0604020202020204" pitchFamily="34" charset="0"/>
                <a:cs typeface="Arial" panose="020B0604020202020204" pitchFamily="34" charset="0"/>
              </a:rPr>
              <a:t> </a:t>
            </a:r>
            <a:r>
              <a:rPr lang="en-US" sz="2200" dirty="0">
                <a:latin typeface="Arial" panose="020B0604020202020204" pitchFamily="34" charset="0"/>
                <a:cs typeface="Arial" panose="020B0604020202020204" pitchFamily="34" charset="0"/>
              </a:rPr>
              <a:t>The speeds of 75 cheetahs are recorded in this table,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Draw </a:t>
            </a:r>
            <a:r>
              <a:rPr lang="en-US" sz="2200" dirty="0">
                <a:latin typeface="Arial" panose="020B0604020202020204" pitchFamily="34" charset="0"/>
                <a:cs typeface="Arial" panose="020B0604020202020204" pitchFamily="34" charset="0"/>
              </a:rPr>
              <a:t>an appropriate graph for the data, </a:t>
            </a:r>
            <a:endParaRPr lang="en-US" sz="22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971550" algn="l"/>
                <a:tab pos="2743200" algn="l"/>
              </a:tabLst>
            </a:pPr>
            <a:r>
              <a:rPr lang="en-US" sz="2200" dirty="0" smtClean="0">
                <a:latin typeface="Arial" panose="020B0604020202020204" pitchFamily="34" charset="0"/>
                <a:cs typeface="Arial" panose="020B0604020202020204" pitchFamily="34" charset="0"/>
              </a:rPr>
              <a:t>Find </a:t>
            </a:r>
            <a:r>
              <a:rPr lang="en-US" sz="2200" dirty="0">
                <a:latin typeface="Arial" panose="020B0604020202020204" pitchFamily="34" charset="0"/>
                <a:cs typeface="Arial" panose="020B0604020202020204" pitchFamily="34" charset="0"/>
              </a:rPr>
              <a:t>an estimate for</a:t>
            </a:r>
          </a:p>
          <a:p>
            <a:pPr marL="1428750" lvl="2" indent="-514350">
              <a:buClr>
                <a:srgbClr val="C00000"/>
              </a:buClr>
              <a:buFont typeface="+mj-lt"/>
              <a:buAutoNum type="romanLcPeriod"/>
              <a:tabLst>
                <a:tab pos="971550" algn="l"/>
                <a:tab pos="2743200" algn="l"/>
              </a:tabLst>
            </a:pPr>
            <a:r>
              <a:rPr lang="en-US" sz="2200" dirty="0" err="1">
                <a:latin typeface="Arial" panose="020B0604020202020204" pitchFamily="34" charset="0"/>
                <a:cs typeface="Arial" panose="020B0604020202020204" pitchFamily="34" charset="0"/>
              </a:rPr>
              <a:t>i</a:t>
            </a:r>
            <a:r>
              <a:rPr lang="en-US" sz="2200" dirty="0">
                <a:latin typeface="Arial" panose="020B0604020202020204" pitchFamily="34" charset="0"/>
                <a:cs typeface="Arial" panose="020B0604020202020204" pitchFamily="34" charset="0"/>
              </a:rPr>
              <a:t> the median</a:t>
            </a:r>
          </a:p>
          <a:p>
            <a:pPr marL="1428750" lvl="2" indent="-514350">
              <a:buClr>
                <a:srgbClr val="C00000"/>
              </a:buClr>
              <a:buFont typeface="+mj-lt"/>
              <a:buAutoNum type="romanLcPeriod"/>
              <a:tabLst>
                <a:tab pos="971550" algn="l"/>
                <a:tab pos="2743200" algn="l"/>
              </a:tabLst>
            </a:pPr>
            <a:r>
              <a:rPr lang="en-US" sz="2200" dirty="0">
                <a:latin typeface="Arial" panose="020B0604020202020204" pitchFamily="34" charset="0"/>
                <a:cs typeface="Arial" panose="020B0604020202020204" pitchFamily="34" charset="0"/>
              </a:rPr>
              <a:t>ii the interquartile range.</a:t>
            </a:r>
            <a:endParaRPr lang="pl-PL" sz="2200" dirty="0">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2400" y="1296184"/>
            <a:ext cx="548640" cy="548640"/>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62426269"/>
              </p:ext>
            </p:extLst>
          </p:nvPr>
        </p:nvGraphicFramePr>
        <p:xfrm>
          <a:off x="286544" y="3717032"/>
          <a:ext cx="5149551" cy="2880360"/>
        </p:xfrm>
        <a:graphic>
          <a:graphicData uri="http://schemas.openxmlformats.org/drawingml/2006/table">
            <a:tbl>
              <a:tblPr firstRow="1" bandRow="1">
                <a:tableStyleId>{5940675A-B579-460E-94D1-54222C63F5DA}</a:tableStyleId>
              </a:tblPr>
              <a:tblGrid>
                <a:gridCol w="2687757"/>
                <a:gridCol w="2461794"/>
              </a:tblGrid>
              <a:tr h="313628">
                <a:tc>
                  <a:txBody>
                    <a:bodyPr/>
                    <a:lstStyle/>
                    <a:p>
                      <a:pPr algn="ctr"/>
                      <a:r>
                        <a:rPr lang="en-US" sz="2100" b="1" i="0" dirty="0" smtClean="0">
                          <a:latin typeface="Arial" panose="020B0604020202020204" pitchFamily="34" charset="0"/>
                          <a:cs typeface="Arial" panose="020B0604020202020204" pitchFamily="34" charset="0"/>
                        </a:rPr>
                        <a:t>Speed, </a:t>
                      </a:r>
                      <a:r>
                        <a:rPr lang="en-US" sz="2100" b="1" i="1" dirty="0" smtClean="0">
                          <a:latin typeface="Arial" panose="020B0604020202020204" pitchFamily="34" charset="0"/>
                          <a:cs typeface="Arial" panose="020B0604020202020204" pitchFamily="34" charset="0"/>
                        </a:rPr>
                        <a:t>s</a:t>
                      </a:r>
                      <a:r>
                        <a:rPr lang="en-US" sz="2100" b="1" i="0" dirty="0" smtClean="0">
                          <a:latin typeface="Arial" panose="020B0604020202020204" pitchFamily="34" charset="0"/>
                          <a:cs typeface="Arial" panose="020B0604020202020204" pitchFamily="34" charset="0"/>
                        </a:rPr>
                        <a:t> (mph)</a:t>
                      </a:r>
                      <a:endParaRPr lang="en-US" sz="21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100" b="1" dirty="0" smtClean="0">
                          <a:latin typeface="Arial" panose="020B0604020202020204" pitchFamily="34" charset="0"/>
                          <a:cs typeface="Arial" panose="020B0604020202020204" pitchFamily="34" charset="0"/>
                        </a:rPr>
                        <a:t>Frequency</a:t>
                      </a:r>
                      <a:endParaRPr lang="en-US" sz="21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100" dirty="0" smtClean="0">
                          <a:latin typeface="Arial" panose="020B0604020202020204" pitchFamily="34" charset="0"/>
                          <a:cs typeface="Arial" panose="020B0604020202020204" pitchFamily="34" charset="0"/>
                        </a:rPr>
                        <a:t>20 ≤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25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3</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25 &lt;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30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8</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30 &lt;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35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19</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35 &lt;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40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21</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40 &lt;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45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15</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100" dirty="0" smtClean="0">
                          <a:latin typeface="Arial" panose="020B0604020202020204" pitchFamily="34" charset="0"/>
                          <a:cs typeface="Arial" panose="020B0604020202020204" pitchFamily="34" charset="0"/>
                        </a:rPr>
                        <a:t>45 &lt; </a:t>
                      </a:r>
                      <a:r>
                        <a:rPr lang="en-US" sz="2100" i="1" dirty="0" smtClean="0">
                          <a:latin typeface="Arial" panose="020B0604020202020204" pitchFamily="34" charset="0"/>
                          <a:cs typeface="Arial" panose="020B0604020202020204" pitchFamily="34" charset="0"/>
                        </a:rPr>
                        <a:t>l</a:t>
                      </a:r>
                      <a:r>
                        <a:rPr lang="en-US" sz="2100" dirty="0" smtClean="0">
                          <a:latin typeface="Arial" panose="020B0604020202020204" pitchFamily="34" charset="0"/>
                          <a:cs typeface="Arial" panose="020B0604020202020204" pitchFamily="34" charset="0"/>
                        </a:rPr>
                        <a:t> ≤ 50</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100" dirty="0" smtClean="0">
                          <a:latin typeface="Arial" panose="020B0604020202020204" pitchFamily="34" charset="0"/>
                          <a:cs typeface="Arial" panose="020B0604020202020204" pitchFamily="34" charset="0"/>
                        </a:rPr>
                        <a:t>9</a:t>
                      </a:r>
                      <a:endParaRPr lang="en-US" sz="21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94016775"/>
      </p:ext>
    </p:extLst>
  </p:cSld>
  <p:clrMapOvr>
    <a:masterClrMapping/>
  </p:clrMapOvr>
  <p:transition advClick="0"/>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1521" y="1253073"/>
            <a:ext cx="5328591" cy="5555367"/>
          </a:xfrm>
          <a:prstGeom prst="rect">
            <a:avLst/>
          </a:prstGeom>
        </p:spPr>
        <p:txBody>
          <a:bodyPr wrap="square">
            <a:spAutoFit/>
          </a:bodyPr>
          <a:lstStyle/>
          <a:p>
            <a:pPr marL="457200" indent="-457200">
              <a:buClr>
                <a:srgbClr val="C00000"/>
              </a:buClr>
              <a:buFont typeface="+mj-lt"/>
              <a:buAutoNum type="arabicPeriod" startAt="2"/>
              <a:tabLst>
                <a:tab pos="971550" algn="l"/>
                <a:tab pos="2743200" algn="l"/>
              </a:tabLst>
            </a:pPr>
            <a:r>
              <a:rPr lang="en-US" sz="2250" dirty="0" smtClean="0">
                <a:latin typeface="Arial" panose="020B0604020202020204" pitchFamily="34" charset="0"/>
                <a:cs typeface="Arial" panose="020B0604020202020204" pitchFamily="34" charset="0"/>
              </a:rPr>
              <a:t>The </a:t>
            </a:r>
            <a:r>
              <a:rPr lang="en-US" sz="2250" dirty="0">
                <a:latin typeface="Arial" panose="020B0604020202020204" pitchFamily="34" charset="0"/>
                <a:cs typeface="Arial" panose="020B0604020202020204" pitchFamily="34" charset="0"/>
              </a:rPr>
              <a:t>ratio of over-20s to under-20s in a snooker club is </a:t>
            </a:r>
            <a:r>
              <a:rPr lang="en-US" sz="2250" dirty="0" smtClean="0">
                <a:latin typeface="Arial" panose="020B0604020202020204" pitchFamily="34" charset="0"/>
                <a:cs typeface="Arial" panose="020B0604020202020204" pitchFamily="34" charset="0"/>
              </a:rPr>
              <a:t>5:3. A </a:t>
            </a:r>
            <a:r>
              <a:rPr lang="en-US" sz="2250" dirty="0">
                <a:latin typeface="Arial" panose="020B0604020202020204" pitchFamily="34" charset="0"/>
                <a:cs typeface="Arial" panose="020B0604020202020204" pitchFamily="34" charset="0"/>
              </a:rPr>
              <a:t>sample of 120 members is to be used in a </a:t>
            </a:r>
            <a:r>
              <a:rPr lang="en-US" sz="2250" dirty="0" smtClean="0">
                <a:latin typeface="Arial" panose="020B0604020202020204" pitchFamily="34" charset="0"/>
                <a:cs typeface="Arial" panose="020B0604020202020204" pitchFamily="34" charset="0"/>
              </a:rPr>
              <a:t>survey.</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How </a:t>
            </a:r>
            <a:r>
              <a:rPr lang="en-US" sz="2250" dirty="0">
                <a:latin typeface="Arial" panose="020B0604020202020204" pitchFamily="34" charset="0"/>
                <a:cs typeface="Arial" panose="020B0604020202020204" pitchFamily="34" charset="0"/>
              </a:rPr>
              <a:t>many of each age group should be selected</a:t>
            </a:r>
            <a:r>
              <a:rPr lang="en-US" sz="2250" dirty="0" smtClean="0">
                <a:latin typeface="Arial" panose="020B0604020202020204" pitchFamily="34" charset="0"/>
                <a:cs typeface="Arial" panose="020B0604020202020204" pitchFamily="34" charset="0"/>
              </a:rPr>
              <a:t>?</a:t>
            </a:r>
            <a:br>
              <a:rPr lang="en-US" sz="2250" dirty="0" smtClean="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
            </a:r>
            <a:br>
              <a:rPr lang="en-US" sz="3600" dirty="0" smtClean="0">
                <a:latin typeface="Arial" panose="020B0604020202020204" pitchFamily="34" charset="0"/>
                <a:cs typeface="Arial" panose="020B0604020202020204" pitchFamily="34" charset="0"/>
              </a:rPr>
            </a:br>
            <a:endParaRPr lang="en-US" sz="2250" dirty="0">
              <a:latin typeface="Arial" panose="020B0604020202020204" pitchFamily="34" charset="0"/>
              <a:cs typeface="Arial" panose="020B0604020202020204" pitchFamily="34" charset="0"/>
            </a:endParaRPr>
          </a:p>
          <a:p>
            <a:pPr marL="457200" indent="-457200">
              <a:buClr>
                <a:srgbClr val="C00000"/>
              </a:buClr>
              <a:buFont typeface="+mj-lt"/>
              <a:buAutoNum type="arabicPeriod" startAt="2"/>
              <a:tabLst>
                <a:tab pos="971550" algn="l"/>
                <a:tab pos="2743200" algn="l"/>
              </a:tabLst>
            </a:pPr>
            <a:r>
              <a:rPr lang="en-US" sz="2250" b="1" dirty="0" smtClean="0">
                <a:solidFill>
                  <a:srgbClr val="C00000"/>
                </a:solidFill>
                <a:latin typeface="Arial" panose="020B0604020202020204" pitchFamily="34" charset="0"/>
                <a:cs typeface="Arial" panose="020B0604020202020204" pitchFamily="34" charset="0"/>
              </a:rPr>
              <a:t>Reasoning </a:t>
            </a:r>
            <a:r>
              <a:rPr lang="en-US" sz="2250" dirty="0">
                <a:latin typeface="Arial" panose="020B0604020202020204" pitchFamily="34" charset="0"/>
                <a:cs typeface="Arial" panose="020B0604020202020204" pitchFamily="34" charset="0"/>
              </a:rPr>
              <a:t>In a building company there are 450 workers who operate cranes, 620 workers who operate forklift trucks and 130 workers who operate dump </a:t>
            </a:r>
            <a:r>
              <a:rPr lang="en-US" sz="2250" dirty="0" smtClean="0">
                <a:latin typeface="Arial" panose="020B0604020202020204" pitchFamily="34" charset="0"/>
                <a:cs typeface="Arial" panose="020B0604020202020204" pitchFamily="34" charset="0"/>
              </a:rPr>
              <a:t>trucks.</a:t>
            </a:r>
            <a:br>
              <a:rPr lang="en-US" sz="2250" dirty="0" smtClean="0">
                <a:latin typeface="Arial" panose="020B0604020202020204" pitchFamily="34" charset="0"/>
                <a:cs typeface="Arial" panose="020B0604020202020204" pitchFamily="34" charset="0"/>
              </a:rPr>
            </a:br>
            <a:r>
              <a:rPr lang="en-US" sz="2250" dirty="0" smtClean="0">
                <a:latin typeface="Arial" panose="020B0604020202020204" pitchFamily="34" charset="0"/>
                <a:cs typeface="Arial" panose="020B0604020202020204" pitchFamily="34" charset="0"/>
              </a:rPr>
              <a:t>Explain </a:t>
            </a:r>
            <a:r>
              <a:rPr lang="en-US" sz="2250" dirty="0">
                <a:latin typeface="Arial" panose="020B0604020202020204" pitchFamily="34" charset="0"/>
                <a:cs typeface="Arial" panose="020B0604020202020204" pitchFamily="34" charset="0"/>
              </a:rPr>
              <a:t>how you would select a sample of 60 workers.</a:t>
            </a:r>
            <a:endParaRPr lang="pl-PL" sz="2250" dirty="0">
              <a:latin typeface="Arial" panose="020B0604020202020204" pitchFamily="34" charset="0"/>
              <a:cs typeface="Arial" panose="020B0604020202020204" pitchFamily="34" charset="0"/>
            </a:endParaRPr>
          </a:p>
        </p:txBody>
      </p:sp>
      <p:sp>
        <p:nvSpPr>
          <p:cNvPr id="14" name="Rectangle 13"/>
          <p:cNvSpPr/>
          <p:nvPr/>
        </p:nvSpPr>
        <p:spPr>
          <a:xfrm flipH="1">
            <a:off x="251520" y="3429000"/>
            <a:ext cx="5236421" cy="769441"/>
          </a:xfrm>
          <a:prstGeom prst="rect">
            <a:avLst/>
          </a:prstGeom>
          <a:solidFill>
            <a:srgbClr val="FCF0E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200" b="1" dirty="0" smtClean="0">
                <a:solidFill>
                  <a:srgbClr val="C00000"/>
                </a:solidFill>
                <a:latin typeface="Arial" panose="020B0604020202020204" pitchFamily="34" charset="0"/>
                <a:cs typeface="Arial" panose="020B0604020202020204" pitchFamily="34" charset="0"/>
              </a:rPr>
              <a:t>Q2 </a:t>
            </a:r>
            <a:r>
              <a:rPr lang="en-US" sz="2200" b="1" dirty="0">
                <a:solidFill>
                  <a:srgbClr val="C00000"/>
                </a:solidFill>
                <a:latin typeface="Arial" panose="020B0604020202020204" pitchFamily="34" charset="0"/>
                <a:cs typeface="Arial" panose="020B0604020202020204" pitchFamily="34" charset="0"/>
              </a:rPr>
              <a:t>hint</a:t>
            </a:r>
            <a:r>
              <a:rPr lang="en-US" sz="2200" dirty="0">
                <a:solidFill>
                  <a:schemeClr val="tx1"/>
                </a:solidFill>
                <a:latin typeface="Arial" panose="020B0604020202020204" pitchFamily="34" charset="0"/>
                <a:cs typeface="Arial" panose="020B0604020202020204" pitchFamily="34" charset="0"/>
              </a:rPr>
              <a:t> – Divide 120 in the same ratio as the population.</a:t>
            </a:r>
          </a:p>
        </p:txBody>
      </p:sp>
      <p:pic>
        <p:nvPicPr>
          <p:cNvPr id="11" name="Picture 10"/>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72400" y="1296184"/>
            <a:ext cx="548640" cy="54864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03485" y="4221088"/>
            <a:ext cx="548640" cy="537090"/>
          </a:xfrm>
          <a:prstGeom prst="rect">
            <a:avLst/>
          </a:prstGeom>
        </p:spPr>
      </p:pic>
    </p:spTree>
    <p:extLst>
      <p:ext uri="{BB962C8B-B14F-4D97-AF65-F5344CB8AC3E}">
        <p14:creationId xmlns:p14="http://schemas.microsoft.com/office/powerpoint/2010/main" val="1222701683"/>
      </p:ext>
    </p:extLst>
  </p:cSld>
  <p:clrMapOvr>
    <a:masterClrMapping/>
  </p:clrMapOvr>
  <p:transition advClick="0"/>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1521" y="1253073"/>
            <a:ext cx="7776863" cy="2516073"/>
          </a:xfrm>
          <a:prstGeom prst="rect">
            <a:avLst/>
          </a:prstGeom>
        </p:spPr>
        <p:txBody>
          <a:bodyPr wrap="square">
            <a:spAutoFit/>
          </a:bodyPr>
          <a:lstStyle/>
          <a:p>
            <a:pPr marL="457200" indent="-457200">
              <a:buClr>
                <a:srgbClr val="C00000"/>
              </a:buClr>
              <a:buFont typeface="+mj-lt"/>
              <a:buAutoNum type="arabicPeriod" startAt="4"/>
              <a:tabLst>
                <a:tab pos="971550" algn="l"/>
                <a:tab pos="2743200" algn="l"/>
              </a:tabLst>
            </a:pPr>
            <a:r>
              <a:rPr lang="en-US" sz="2200" b="1" dirty="0">
                <a:solidFill>
                  <a:srgbClr val="C00000"/>
                </a:solidFill>
                <a:latin typeface="Arial" panose="020B0604020202020204" pitchFamily="34" charset="0"/>
                <a:cs typeface="Arial" panose="020B0604020202020204" pitchFamily="34" charset="0"/>
              </a:rPr>
              <a:t>Real / Problem-solving </a:t>
            </a:r>
            <a:r>
              <a:rPr lang="en-US" sz="2200" dirty="0">
                <a:latin typeface="Arial" panose="020B0604020202020204" pitchFamily="34" charset="0"/>
                <a:cs typeface="Arial" panose="020B0604020202020204" pitchFamily="34" charset="0"/>
              </a:rPr>
              <a:t>A construction company owner wants to find out what his employees think of the new car park</a:t>
            </a:r>
            <a:r>
              <a:rPr lang="en-US" sz="2200" dirty="0" smtClean="0">
                <a:latin typeface="Arial" panose="020B0604020202020204" pitchFamily="34" charset="0"/>
                <a:cs typeface="Arial" panose="020B0604020202020204" pitchFamily="34" charset="0"/>
              </a:rPr>
              <a:t>.</a:t>
            </a:r>
            <a:br>
              <a:rPr lang="en-US" sz="2200" dirty="0" smtClean="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Explain how he could select a sample of 80 people.</a:t>
            </a:r>
            <a:endParaRPr lang="pl-PL" sz="2200" dirty="0">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0088" y="1196752"/>
            <a:ext cx="582392" cy="57013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8692981"/>
              </p:ext>
            </p:extLst>
          </p:nvPr>
        </p:nvGraphicFramePr>
        <p:xfrm>
          <a:off x="971600" y="1988840"/>
          <a:ext cx="5435584" cy="1188720"/>
        </p:xfrm>
        <a:graphic>
          <a:graphicData uri="http://schemas.openxmlformats.org/drawingml/2006/table">
            <a:tbl>
              <a:tblPr firstRow="1" bandRow="1">
                <a:tableStyleId>{5940675A-B579-460E-94D1-54222C63F5DA}</a:tableStyleId>
              </a:tblPr>
              <a:tblGrid>
                <a:gridCol w="1080120"/>
                <a:gridCol w="1268730"/>
                <a:gridCol w="1676717"/>
                <a:gridCol w="1410017"/>
              </a:tblGrid>
              <a:tr h="339240">
                <a:tc>
                  <a:txBody>
                    <a:bodyPr/>
                    <a:lstStyle/>
                    <a:p>
                      <a:endParaRPr lang="en-US" sz="2000" dirty="0">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b="1" dirty="0" smtClean="0">
                          <a:latin typeface="Arial" panose="020B0604020202020204" pitchFamily="34" charset="0"/>
                          <a:cs typeface="Arial" panose="020B0604020202020204" pitchFamily="34" charset="0"/>
                        </a:rPr>
                        <a:t>Builders</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Electricians</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Plumbers</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B9CDE5"/>
                    </a:solidFill>
                  </a:tcPr>
                </a:tc>
              </a:tr>
              <a:tr h="339240">
                <a:tc>
                  <a:txBody>
                    <a:bodyPr/>
                    <a:lstStyle/>
                    <a:p>
                      <a:r>
                        <a:rPr lang="en-US" sz="2000" b="1" dirty="0" smtClean="0">
                          <a:latin typeface="Arial" panose="020B0604020202020204" pitchFamily="34" charset="0"/>
                          <a:cs typeface="Arial" panose="020B0604020202020204" pitchFamily="34" charset="0"/>
                        </a:rPr>
                        <a:t>Male</a:t>
                      </a:r>
                      <a:endParaRPr lang="en-US" sz="20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120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39240">
                <a:tc>
                  <a:txBody>
                    <a:bodyPr/>
                    <a:lstStyle/>
                    <a:p>
                      <a:r>
                        <a:rPr lang="en-US" sz="2000" b="1" dirty="0" smtClean="0">
                          <a:latin typeface="Arial" panose="020B0604020202020204" pitchFamily="34" charset="0"/>
                          <a:cs typeface="Arial" panose="020B0604020202020204" pitchFamily="34" charset="0"/>
                        </a:rPr>
                        <a:t>Female</a:t>
                      </a:r>
                      <a:endParaRPr lang="en-US" sz="20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CDE5"/>
                    </a:solidFill>
                  </a:tcPr>
                </a:tc>
                <a:tc>
                  <a:txBody>
                    <a:bodyPr/>
                    <a:lstStyle/>
                    <a:p>
                      <a:pPr algn="ctr"/>
                      <a:r>
                        <a:rPr lang="en-US" sz="2000" dirty="0" smtClean="0">
                          <a:latin typeface="Arial" panose="020B0604020202020204" pitchFamily="34" charset="0"/>
                          <a:cs typeface="Arial" panose="020B0604020202020204" pitchFamily="34" charset="0"/>
                        </a:rPr>
                        <a:t>70</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36</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dirty="0" smtClean="0">
                          <a:latin typeface="Arial" panose="020B0604020202020204" pitchFamily="34" charset="0"/>
                          <a:cs typeface="Arial" panose="020B0604020202020204" pitchFamily="34" charset="0"/>
                        </a:rPr>
                        <a:t>34</a:t>
                      </a:r>
                      <a:endParaRPr lang="en-US" sz="2000"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12" name="Group 11"/>
          <p:cNvGrpSpPr/>
          <p:nvPr/>
        </p:nvGrpSpPr>
        <p:grpSpPr>
          <a:xfrm>
            <a:off x="251520" y="3717032"/>
            <a:ext cx="8514014" cy="2793914"/>
            <a:chOff x="3449959" y="1089031"/>
            <a:chExt cx="5309150" cy="2793914"/>
          </a:xfrm>
        </p:grpSpPr>
        <p:sp>
          <p:nvSpPr>
            <p:cNvPr id="13" name="Round Diagonal Corner Rectangle 12"/>
            <p:cNvSpPr/>
            <p:nvPr/>
          </p:nvSpPr>
          <p:spPr>
            <a:xfrm>
              <a:off x="3449959" y="1089031"/>
              <a:ext cx="5309150" cy="2793914"/>
            </a:xfrm>
            <a:prstGeom prst="round2DiagRect">
              <a:avLst>
                <a:gd name="adj1" fmla="val 0"/>
                <a:gd name="adj2" fmla="val 10084"/>
              </a:avLst>
            </a:prstGeom>
            <a:solidFill>
              <a:schemeClr val="accent1">
                <a:lumMod val="20000"/>
                <a:lumOff val="8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 Diagonal Corner Rectangle 14"/>
            <p:cNvSpPr/>
            <p:nvPr/>
          </p:nvSpPr>
          <p:spPr>
            <a:xfrm>
              <a:off x="3483872" y="1089031"/>
              <a:ext cx="5256584" cy="432048"/>
            </a:xfrm>
            <a:prstGeom prst="round2DiagRect">
              <a:avLst>
                <a:gd name="adj1" fmla="val 0"/>
                <a:gd name="adj2" fmla="val 50000"/>
              </a:avLst>
            </a:prstGeom>
            <a:solidFill>
              <a:srgbClr val="0070C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latin typeface="Arial" panose="020B0604020202020204" pitchFamily="34" charset="0"/>
                  <a:cs typeface="Arial" panose="020B0604020202020204" pitchFamily="34" charset="0"/>
                </a:rPr>
                <a:t>5 – Exam-Style Questions</a:t>
              </a:r>
              <a:endParaRPr lang="en-US" sz="2000" b="1"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3557472" y="1593087"/>
              <a:ext cx="5146090" cy="2289858"/>
            </a:xfrm>
            <a:prstGeom prst="rect">
              <a:avLst/>
            </a:prstGeom>
          </p:spPr>
          <p:txBody>
            <a:bodyPr wrap="square">
              <a:spAutoFit/>
            </a:bodyPr>
            <a:lstStyle/>
            <a:p>
              <a:pPr>
                <a:spcAft>
                  <a:spcPts val="0"/>
                </a:spcAft>
              </a:pPr>
              <a:r>
                <a:rPr lang="en-US" sz="2040" dirty="0"/>
                <a:t>A veterinary surgery has 130 clients who have pet rabbits, 150 who have guinea pigs, 75 who have hamsters and 60 who have gerbils.</a:t>
              </a:r>
            </a:p>
            <a:p>
              <a:pPr>
                <a:spcAft>
                  <a:spcPts val="0"/>
                </a:spcAft>
              </a:pPr>
              <a:r>
                <a:rPr lang="en-US" sz="2040" dirty="0"/>
                <a:t>One of the vets carries out a survey using a stratified sample of size 50. </a:t>
              </a:r>
              <a:endParaRPr lang="en-US" sz="2040" dirty="0" smtClean="0"/>
            </a:p>
            <a:p>
              <a:pPr marL="342900" indent="-342900">
                <a:spcAft>
                  <a:spcPts val="0"/>
                </a:spcAft>
                <a:buFont typeface="+mj-lt"/>
                <a:buAutoNum type="alphaLcPeriod"/>
                <a:tabLst>
                  <a:tab pos="8001000" algn="r"/>
                </a:tabLst>
              </a:pPr>
              <a:r>
                <a:rPr lang="en-US" sz="2040" dirty="0" smtClean="0"/>
                <a:t>How </a:t>
              </a:r>
              <a:r>
                <a:rPr lang="en-US" sz="2040" dirty="0"/>
                <a:t>many clients should she sample from each group? </a:t>
              </a:r>
              <a:r>
                <a:rPr lang="en-US" sz="2040" dirty="0" smtClean="0"/>
                <a:t>	</a:t>
              </a:r>
              <a:r>
                <a:rPr lang="en-US" sz="2040" b="1" dirty="0" smtClean="0"/>
                <a:t>(</a:t>
              </a:r>
              <a:r>
                <a:rPr lang="en-US" sz="2040" b="1" dirty="0"/>
                <a:t>3 marks) </a:t>
              </a:r>
              <a:endParaRPr lang="en-US" sz="2040" b="1" dirty="0" smtClean="0"/>
            </a:p>
            <a:p>
              <a:pPr marL="342900" indent="-342900">
                <a:spcAft>
                  <a:spcPts val="0"/>
                </a:spcAft>
                <a:buFont typeface="+mj-lt"/>
                <a:buAutoNum type="alphaLcPeriod"/>
              </a:pPr>
              <a:r>
                <a:rPr lang="en-US" sz="2040" dirty="0" smtClean="0"/>
                <a:t>Describe </a:t>
              </a:r>
              <a:r>
                <a:rPr lang="en-US" sz="2040" dirty="0"/>
                <a:t>how she might choose the clients from within</a:t>
              </a:r>
            </a:p>
            <a:p>
              <a:pPr>
                <a:spcAft>
                  <a:spcPts val="0"/>
                </a:spcAft>
                <a:tabLst>
                  <a:tab pos="8001000" algn="r"/>
                </a:tabLst>
              </a:pPr>
              <a:r>
                <a:rPr lang="en-US" sz="2040" dirty="0"/>
                <a:t>each group. </a:t>
              </a:r>
              <a:r>
                <a:rPr lang="en-US" sz="2040" dirty="0" smtClean="0"/>
                <a:t>	</a:t>
              </a:r>
              <a:r>
                <a:rPr lang="en-US" sz="2040" b="1" dirty="0" smtClean="0"/>
                <a:t>(</a:t>
              </a:r>
              <a:r>
                <a:rPr lang="en-US" sz="2040" b="1" dirty="0"/>
                <a:t>2 marks)</a:t>
              </a:r>
            </a:p>
          </p:txBody>
        </p:sp>
      </p:grpSp>
      <p:sp>
        <p:nvSpPr>
          <p:cNvPr id="17" name="Rectangle 16"/>
          <p:cNvSpPr/>
          <p:nvPr/>
        </p:nvSpPr>
        <p:spPr>
          <a:xfrm flipH="1">
            <a:off x="6588223" y="2053297"/>
            <a:ext cx="2192567" cy="1015663"/>
          </a:xfrm>
          <a:prstGeom prst="rect">
            <a:avLst/>
          </a:prstGeom>
          <a:solidFill>
            <a:srgbClr val="FFFF00"/>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000" b="1" dirty="0">
                <a:solidFill>
                  <a:schemeClr val="tx1"/>
                </a:solidFill>
                <a:latin typeface="Arial" panose="020B0604020202020204" pitchFamily="34" charset="0"/>
                <a:cs typeface="Arial" panose="020B0604020202020204" pitchFamily="34" charset="0"/>
              </a:rPr>
              <a:t>Exam hint</a:t>
            </a:r>
          </a:p>
          <a:p>
            <a:r>
              <a:rPr lang="en-US" sz="2000" dirty="0">
                <a:solidFill>
                  <a:schemeClr val="tx1"/>
                </a:solidFill>
                <a:latin typeface="Arial" panose="020B0604020202020204" pitchFamily="34" charset="0"/>
                <a:cs typeface="Arial" panose="020B0604020202020204" pitchFamily="34" charset="0"/>
              </a:rPr>
              <a:t>Work out the total number of clients.</a:t>
            </a:r>
          </a:p>
        </p:txBody>
      </p:sp>
      <p:pic>
        <p:nvPicPr>
          <p:cNvPr id="18" name="Picture 1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71832" y="3672448"/>
            <a:ext cx="548640" cy="548640"/>
          </a:xfrm>
          <a:prstGeom prst="rect">
            <a:avLst/>
          </a:prstGeom>
        </p:spPr>
      </p:pic>
    </p:spTree>
    <p:extLst>
      <p:ext uri="{BB962C8B-B14F-4D97-AF65-F5344CB8AC3E}">
        <p14:creationId xmlns:p14="http://schemas.microsoft.com/office/powerpoint/2010/main" val="3396355027"/>
      </p:ext>
    </p:extLst>
  </p:cSld>
  <p:clrMapOvr>
    <a:masterClrMapping/>
  </p:clrMapOvr>
  <p:transition advClick="0"/>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463</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1521" y="1253073"/>
            <a:ext cx="5472607" cy="2554545"/>
          </a:xfrm>
          <a:prstGeom prst="rect">
            <a:avLst/>
          </a:prstGeom>
        </p:spPr>
        <p:txBody>
          <a:bodyPr wrap="square">
            <a:spAutoFit/>
          </a:bodyPr>
          <a:lstStyle/>
          <a:p>
            <a:pPr marL="342900" indent="-342900">
              <a:buClr>
                <a:srgbClr val="C00000"/>
              </a:buClr>
              <a:buFont typeface="+mj-lt"/>
              <a:buAutoNum type="arabicPeriod" startAt="6"/>
              <a:tabLst>
                <a:tab pos="971550" algn="l"/>
                <a:tab pos="2743200" algn="l"/>
              </a:tabLst>
            </a:pPr>
            <a:r>
              <a:rPr lang="en-US" sz="2000" b="1" dirty="0">
                <a:solidFill>
                  <a:srgbClr val="C00000"/>
                </a:solidFill>
                <a:latin typeface="Arial" panose="020B0604020202020204" pitchFamily="34" charset="0"/>
                <a:cs typeface="Arial" panose="020B0604020202020204" pitchFamily="34" charset="0"/>
              </a:rPr>
              <a:t>Real / Problem-solving </a:t>
            </a:r>
            <a:r>
              <a:rPr lang="en-US" sz="2000" dirty="0" smtClean="0">
                <a:latin typeface="Arial" panose="020B0604020202020204" pitchFamily="34" charset="0"/>
                <a:cs typeface="Arial" panose="020B0604020202020204" pitchFamily="34" charset="0"/>
              </a:rPr>
              <a:t>The </a:t>
            </a:r>
            <a:r>
              <a:rPr lang="en-US" sz="2000" dirty="0">
                <a:latin typeface="Arial" panose="020B0604020202020204" pitchFamily="34" charset="0"/>
                <a:cs typeface="Arial" panose="020B0604020202020204" pitchFamily="34" charset="0"/>
              </a:rPr>
              <a:t>lengths of calls received by a call centre are recorded and shown on this graph, </a:t>
            </a:r>
            <a:endParaRPr lang="en-US" sz="2000" dirty="0" smtClean="0">
              <a:latin typeface="Arial" panose="020B0604020202020204" pitchFamily="34" charset="0"/>
              <a:cs typeface="Arial" panose="020B0604020202020204" pitchFamily="34" charset="0"/>
            </a:endParaRPr>
          </a:p>
          <a:p>
            <a:pPr marL="685800" lvl="1" indent="-2857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Copy </a:t>
            </a:r>
            <a:r>
              <a:rPr lang="en-US" sz="2000" dirty="0">
                <a:latin typeface="Arial" panose="020B0604020202020204" pitchFamily="34" charset="0"/>
                <a:cs typeface="Arial" panose="020B0604020202020204" pitchFamily="34" charset="0"/>
              </a:rPr>
              <a:t>and </a:t>
            </a:r>
            <a:r>
              <a:rPr lang="en-US" sz="2000" dirty="0" smtClean="0">
                <a:latin typeface="Arial" panose="020B0604020202020204" pitchFamily="34" charset="0"/>
                <a:cs typeface="Arial" panose="020B0604020202020204" pitchFamily="34" charset="0"/>
              </a:rPr>
              <a:t>complete: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10</a:t>
            </a:r>
            <a:r>
              <a:rPr lang="en-US" sz="2000" dirty="0">
                <a:latin typeface="Arial" panose="020B0604020202020204" pitchFamily="34" charset="0"/>
                <a:cs typeface="Arial" panose="020B0604020202020204" pitchFamily="34" charset="0"/>
              </a:rPr>
              <a:t>% of the calls were less than </a:t>
            </a:r>
            <a:r>
              <a:rPr lang="en-US" sz="2000" dirty="0" smtClean="0">
                <a:latin typeface="Arial" panose="020B0604020202020204" pitchFamily="34" charset="0"/>
                <a:cs typeface="Arial" panose="020B0604020202020204" pitchFamily="34" charset="0"/>
                <a:sym typeface="Wingdings" panose="05000000000000000000" pitchFamily="2" charset="2"/>
              </a:rPr>
              <a:t></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minutes.</a:t>
            </a:r>
          </a:p>
          <a:p>
            <a:pPr marL="685800" lvl="1" indent="-285750">
              <a:buClr>
                <a:srgbClr val="C00000"/>
              </a:buClr>
              <a:buFont typeface="+mj-lt"/>
              <a:buAutoNum type="alphaLcPeriod"/>
              <a:tabLst>
                <a:tab pos="2743200" algn="l"/>
              </a:tabLst>
            </a:pPr>
            <a:r>
              <a:rPr lang="en-US" sz="2000" dirty="0" smtClean="0">
                <a:latin typeface="Arial" panose="020B0604020202020204" pitchFamily="34" charset="0"/>
                <a:cs typeface="Arial" panose="020B0604020202020204" pitchFamily="34" charset="0"/>
              </a:rPr>
              <a:t>Work </a:t>
            </a:r>
            <a:r>
              <a:rPr lang="en-US" sz="2000" dirty="0">
                <a:latin typeface="Arial" panose="020B0604020202020204" pitchFamily="34" charset="0"/>
                <a:cs typeface="Arial" panose="020B0604020202020204" pitchFamily="34" charset="0"/>
              </a:rPr>
              <a:t>out the limits between which the middle 80% of the data lies.</a:t>
            </a:r>
            <a:endParaRPr lang="pl-PL" sz="20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sp>
        <p:nvSpPr>
          <p:cNvPr id="14" name="Rectangle 13"/>
          <p:cNvSpPr/>
          <p:nvPr/>
        </p:nvSpPr>
        <p:spPr>
          <a:xfrm flipH="1">
            <a:off x="3779912" y="3940021"/>
            <a:ext cx="1678047" cy="2585323"/>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b="1" dirty="0" smtClean="0">
                <a:solidFill>
                  <a:srgbClr val="C00000"/>
                </a:solidFill>
                <a:latin typeface="Arial" panose="020B0604020202020204" pitchFamily="34" charset="0"/>
                <a:cs typeface="Arial" panose="020B0604020202020204" pitchFamily="34" charset="0"/>
              </a:rPr>
              <a:t>Q6a </a:t>
            </a:r>
            <a:r>
              <a:rPr lang="en-US" b="1" dirty="0">
                <a:solidFill>
                  <a:srgbClr val="C00000"/>
                </a:solidFill>
                <a:latin typeface="Arial" panose="020B0604020202020204" pitchFamily="34" charset="0"/>
                <a:cs typeface="Arial" panose="020B0604020202020204" pitchFamily="34" charset="0"/>
              </a:rPr>
              <a:t>hint</a:t>
            </a:r>
            <a:r>
              <a:rPr lang="en-US" dirty="0">
                <a:solidFill>
                  <a:schemeClr val="tx1"/>
                </a:solidFill>
                <a:latin typeface="Arial" panose="020B0604020202020204" pitchFamily="34" charset="0"/>
                <a:cs typeface="Arial" panose="020B0604020202020204" pitchFamily="34" charset="0"/>
              </a:rPr>
              <a:t> - </a:t>
            </a:r>
            <a:r>
              <a:rPr lang="en-US" dirty="0" smtClean="0">
                <a:solidFill>
                  <a:schemeClr val="tx1"/>
                </a:solidFill>
                <a:latin typeface="Arial" panose="020B0604020202020204" pitchFamily="34" charset="0"/>
                <a:cs typeface="Arial" panose="020B0604020202020204" pitchFamily="34" charset="0"/>
              </a:rPr>
              <a:t>Draw </a:t>
            </a:r>
            <a:r>
              <a:rPr lang="en-US" dirty="0">
                <a:solidFill>
                  <a:schemeClr val="tx1"/>
                </a:solidFill>
                <a:latin typeface="Arial" panose="020B0604020202020204" pitchFamily="34" charset="0"/>
                <a:cs typeface="Arial" panose="020B0604020202020204" pitchFamily="34" charset="0"/>
              </a:rPr>
              <a:t>a line from 10% of the cumulative frequency across to the graph and down to the </a:t>
            </a:r>
            <a:r>
              <a:rPr lang="en-US" i="1" dirty="0" smtClean="0">
                <a:solidFill>
                  <a:schemeClr val="tx1"/>
                </a:solidFill>
                <a:latin typeface="Arial" panose="020B0604020202020204" pitchFamily="34" charset="0"/>
                <a:cs typeface="Arial" panose="020B0604020202020204" pitchFamily="34" charset="0"/>
              </a:rPr>
              <a:t>x</a:t>
            </a:r>
            <a:r>
              <a:rPr lang="en-US" dirty="0" smtClean="0">
                <a:solidFill>
                  <a:schemeClr val="tx1"/>
                </a:solidFill>
                <a:latin typeface="Arial" panose="020B0604020202020204" pitchFamily="34" charset="0"/>
                <a:cs typeface="Arial" panose="020B0604020202020204" pitchFamily="34" charset="0"/>
              </a:rPr>
              <a:t>-axis</a:t>
            </a:r>
            <a:endParaRPr lang="en-US" dirty="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02681" y="3789040"/>
            <a:ext cx="3333215" cy="2783956"/>
          </a:xfrm>
          <a:prstGeom prst="rect">
            <a:avLst/>
          </a:prstGeom>
        </p:spPr>
      </p:pic>
    </p:spTree>
    <p:extLst>
      <p:ext uri="{BB962C8B-B14F-4D97-AF65-F5344CB8AC3E}">
        <p14:creationId xmlns:p14="http://schemas.microsoft.com/office/powerpoint/2010/main" val="1340132191"/>
      </p:ext>
    </p:extLst>
  </p:cSld>
  <p:clrMapOvr>
    <a:masterClrMapping/>
  </p:clrMapOvr>
  <p:transition advClick="0"/>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464</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51521" y="1253073"/>
            <a:ext cx="5472607" cy="2923877"/>
          </a:xfrm>
          <a:prstGeom prst="rect">
            <a:avLst/>
          </a:prstGeom>
        </p:spPr>
        <p:txBody>
          <a:bodyPr wrap="square">
            <a:spAutoFit/>
          </a:bodyPr>
          <a:lstStyle/>
          <a:p>
            <a:pPr marL="400050" indent="-400050">
              <a:buClr>
                <a:srgbClr val="C00000"/>
              </a:buClr>
              <a:buFont typeface="+mj-lt"/>
              <a:buAutoNum type="arabicPeriod" startAt="7"/>
              <a:tabLst>
                <a:tab pos="971550" algn="l"/>
                <a:tab pos="2743200" algn="l"/>
              </a:tabLst>
            </a:pPr>
            <a:r>
              <a:rPr lang="en-US" sz="2300" b="1" dirty="0">
                <a:solidFill>
                  <a:srgbClr val="C00000"/>
                </a:solidFill>
                <a:latin typeface="Arial" panose="020B0604020202020204" pitchFamily="34" charset="0"/>
                <a:cs typeface="Arial" panose="020B0604020202020204" pitchFamily="34" charset="0"/>
              </a:rPr>
              <a:t>Real / </a:t>
            </a:r>
            <a:r>
              <a:rPr lang="en-US" sz="2300" b="1" dirty="0" smtClean="0">
                <a:solidFill>
                  <a:srgbClr val="C00000"/>
                </a:solidFill>
                <a:latin typeface="Arial" panose="020B0604020202020204" pitchFamily="34" charset="0"/>
                <a:cs typeface="Arial" panose="020B0604020202020204" pitchFamily="34" charset="0"/>
              </a:rPr>
              <a:t>Reasoning </a:t>
            </a:r>
            <a:r>
              <a:rPr lang="en-US" sz="2300" dirty="0">
                <a:latin typeface="Arial" panose="020B0604020202020204" pitchFamily="34" charset="0"/>
                <a:cs typeface="Arial" panose="020B0604020202020204" pitchFamily="34" charset="0"/>
              </a:rPr>
              <a:t>These box plots show the Average daily </a:t>
            </a:r>
            <a:r>
              <a:rPr lang="en-US" sz="2300" dirty="0" smtClean="0">
                <a:latin typeface="Arial" panose="020B0604020202020204" pitchFamily="34" charset="0"/>
                <a:cs typeface="Arial" panose="020B0604020202020204" pitchFamily="34" charset="0"/>
              </a:rPr>
              <a:t>temperature in </a:t>
            </a:r>
            <a:r>
              <a:rPr lang="en-US" sz="2300" dirty="0">
                <a:latin typeface="Arial" panose="020B0604020202020204" pitchFamily="34" charset="0"/>
                <a:cs typeface="Arial" panose="020B0604020202020204" pitchFamily="34" charset="0"/>
              </a:rPr>
              <a:t>March and June at a holiday resort.</a:t>
            </a:r>
          </a:p>
          <a:p>
            <a:pPr marL="800100" lvl="1" indent="-3429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Give </a:t>
            </a:r>
            <a:r>
              <a:rPr lang="en-US" sz="2300" dirty="0">
                <a:latin typeface="Arial" panose="020B0604020202020204" pitchFamily="34" charset="0"/>
                <a:cs typeface="Arial" panose="020B0604020202020204" pitchFamily="34" charset="0"/>
              </a:rPr>
              <a:t>a reason why a holiday-maker might prefer to go to the resort in March, </a:t>
            </a:r>
            <a:endParaRPr lang="en-US" sz="230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Give </a:t>
            </a:r>
            <a:r>
              <a:rPr lang="en-US" sz="2300" dirty="0">
                <a:latin typeface="Arial" panose="020B0604020202020204" pitchFamily="34" charset="0"/>
                <a:cs typeface="Arial" panose="020B0604020202020204" pitchFamily="34" charset="0"/>
              </a:rPr>
              <a:t>a reason why they might prefer to go in June.</a:t>
            </a:r>
            <a:endParaRPr lang="pl-PL" sz="23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99824" y="1268760"/>
            <a:ext cx="548640" cy="548640"/>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079870" y="4165015"/>
            <a:ext cx="3815909" cy="2396036"/>
          </a:xfrm>
          <a:prstGeom prst="rect">
            <a:avLst/>
          </a:prstGeom>
        </p:spPr>
      </p:pic>
    </p:spTree>
    <p:extLst>
      <p:ext uri="{BB962C8B-B14F-4D97-AF65-F5344CB8AC3E}">
        <p14:creationId xmlns:p14="http://schemas.microsoft.com/office/powerpoint/2010/main" val="3871617972"/>
      </p:ext>
    </p:extLst>
  </p:cSld>
  <p:clrMapOvr>
    <a:masterClrMapping/>
  </p:clrMapOvr>
  <p:transition advClick="0"/>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68742" y="1253073"/>
            <a:ext cx="8509184" cy="5478423"/>
          </a:xfrm>
          <a:prstGeom prst="rect">
            <a:avLst/>
          </a:prstGeom>
        </p:spPr>
        <p:txBody>
          <a:bodyPr wrap="square">
            <a:spAutoFit/>
          </a:bodyPr>
          <a:lstStyle/>
          <a:p>
            <a:pPr marL="457200" indent="-457200">
              <a:buClr>
                <a:srgbClr val="C00000"/>
              </a:buClr>
              <a:buFont typeface="+mj-lt"/>
              <a:buAutoNum type="arabicPeriod" startAt="8"/>
              <a:tabLst>
                <a:tab pos="971550" algn="l"/>
                <a:tab pos="2743200" algn="l"/>
              </a:tabLst>
            </a:pPr>
            <a:r>
              <a:rPr lang="en-US" sz="2300" b="1" dirty="0" smtClean="0">
                <a:solidFill>
                  <a:srgbClr val="C00000"/>
                </a:solidFill>
                <a:latin typeface="Arial" panose="020B0604020202020204" pitchFamily="34" charset="0"/>
                <a:cs typeface="Arial" panose="020B0604020202020204" pitchFamily="34" charset="0"/>
              </a:rPr>
              <a:t>Reasoning </a:t>
            </a:r>
            <a:r>
              <a:rPr lang="en-US" sz="2300" dirty="0" smtClean="0">
                <a:latin typeface="Arial" panose="020B0604020202020204" pitchFamily="34" charset="0"/>
                <a:cs typeface="Arial" panose="020B0604020202020204" pitchFamily="34" charset="0"/>
              </a:rPr>
              <a:t>This </a:t>
            </a:r>
            <a:r>
              <a:rPr lang="en-US" sz="2300" dirty="0">
                <a:latin typeface="Arial" panose="020B0604020202020204" pitchFamily="34" charset="0"/>
                <a:cs typeface="Arial" panose="020B0604020202020204" pitchFamily="34" charset="0"/>
              </a:rPr>
              <a:t>table records the results of a survey into how many peas there are in a pod.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Is </a:t>
            </a:r>
            <a:r>
              <a:rPr lang="en-US" sz="2300" dirty="0">
                <a:latin typeface="Arial" panose="020B0604020202020204" pitchFamily="34" charset="0"/>
                <a:cs typeface="Arial" panose="020B0604020202020204" pitchFamily="34" charset="0"/>
              </a:rPr>
              <a:t>the data discrete or continuous? </a:t>
            </a: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Copy </a:t>
            </a:r>
            <a:r>
              <a:rPr lang="en-US" sz="2300" dirty="0">
                <a:latin typeface="Arial" panose="020B0604020202020204" pitchFamily="34" charset="0"/>
                <a:cs typeface="Arial" panose="020B0604020202020204" pitchFamily="34" charset="0"/>
              </a:rPr>
              <a:t>and complete this cumulative frequency table</a:t>
            </a:r>
            <a:r>
              <a:rPr lang="en-US" sz="2300" dirty="0" smtClean="0">
                <a:latin typeface="Arial" panose="020B0604020202020204" pitchFamily="34" charset="0"/>
                <a:cs typeface="Arial" panose="020B0604020202020204" pitchFamily="34" charset="0"/>
              </a:rPr>
              <a:t>.</a:t>
            </a:r>
            <a:br>
              <a:rPr lang="en-US" sz="2300" dirty="0" smtClean="0">
                <a:latin typeface="Arial" panose="020B0604020202020204" pitchFamily="34" charset="0"/>
                <a:cs typeface="Arial" panose="020B0604020202020204" pitchFamily="34" charset="0"/>
              </a:rPr>
            </a:br>
            <a:r>
              <a:rPr lang="en-US" sz="2800" dirty="0" smtClean="0">
                <a:latin typeface="Arial" panose="020B0604020202020204" pitchFamily="34" charset="0"/>
                <a:cs typeface="Arial" panose="020B0604020202020204" pitchFamily="34" charset="0"/>
              </a:rPr>
              <a:t/>
            </a:r>
            <a:br>
              <a:rPr lang="en-US" sz="28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endParaRPr lang="en-US" sz="230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set of axes with </a:t>
            </a:r>
            <a:r>
              <a:rPr lang="en-US" sz="2300" i="1" dirty="0">
                <a:latin typeface="Arial" panose="020B0604020202020204" pitchFamily="34" charset="0"/>
                <a:cs typeface="Arial" panose="020B0604020202020204" pitchFamily="34" charset="0"/>
              </a:rPr>
              <a:t>x</a:t>
            </a:r>
            <a:r>
              <a:rPr lang="en-US" sz="2300" dirty="0">
                <a:latin typeface="Arial" panose="020B0604020202020204" pitchFamily="34" charset="0"/>
                <a:cs typeface="Arial" panose="020B0604020202020204" pitchFamily="34" charset="0"/>
              </a:rPr>
              <a:t> going from 0 to 8 and </a:t>
            </a:r>
            <a:r>
              <a:rPr lang="en-US" sz="2300" i="1" dirty="0">
                <a:latin typeface="Arial" panose="020B0604020202020204" pitchFamily="34" charset="0"/>
                <a:cs typeface="Arial" panose="020B0604020202020204" pitchFamily="34" charset="0"/>
              </a:rPr>
              <a:t>y</a:t>
            </a:r>
            <a:r>
              <a:rPr lang="en-US" sz="2300" dirty="0">
                <a:latin typeface="Arial" panose="020B0604020202020204" pitchFamily="34" charset="0"/>
                <a:cs typeface="Arial" panose="020B0604020202020204" pitchFamily="34" charset="0"/>
              </a:rPr>
              <a:t> going from 0 to 100</a:t>
            </a:r>
            <a:r>
              <a:rPr lang="en-US" sz="2300" dirty="0" smtClean="0">
                <a:latin typeface="Arial" panose="020B0604020202020204" pitchFamily="34" charset="0"/>
                <a:cs typeface="Arial" panose="020B0604020202020204" pitchFamily="34" charset="0"/>
              </a:rPr>
              <a:t>.</a:t>
            </a:r>
          </a:p>
          <a:p>
            <a:pPr marL="914400" lvl="1" indent="-457200">
              <a:buClr>
                <a:srgbClr val="C00000"/>
              </a:buClr>
              <a:buFont typeface="+mj-lt"/>
              <a:buAutoNum type="alphaLcPeriod"/>
              <a:tabLst>
                <a:tab pos="2743200" algn="l"/>
              </a:tabLst>
            </a:pPr>
            <a:r>
              <a:rPr lang="en-US" sz="2300" dirty="0">
                <a:latin typeface="Arial" panose="020B0604020202020204" pitchFamily="34" charset="0"/>
                <a:cs typeface="Arial" panose="020B0604020202020204" pitchFamily="34" charset="0"/>
              </a:rPr>
              <a:t>Plot the coordinate points (peas, cumulative frequency</a:t>
            </a:r>
            <a:r>
              <a:rPr lang="en-US" sz="2300" dirty="0" smtClean="0">
                <a:latin typeface="Arial" panose="020B0604020202020204" pitchFamily="34" charset="0"/>
                <a:cs typeface="Arial" panose="020B0604020202020204" pitchFamily="34" charset="0"/>
              </a:rPr>
              <a:t>)</a:t>
            </a:r>
            <a:endParaRPr lang="en-US" sz="23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499169287"/>
              </p:ext>
            </p:extLst>
          </p:nvPr>
        </p:nvGraphicFramePr>
        <p:xfrm>
          <a:off x="323528" y="2818224"/>
          <a:ext cx="4104456" cy="2773680"/>
        </p:xfrm>
        <a:graphic>
          <a:graphicData uri="http://schemas.openxmlformats.org/drawingml/2006/table">
            <a:tbl>
              <a:tblPr firstRow="1" bandRow="1">
                <a:tableStyleId>{5940675A-B579-460E-94D1-54222C63F5DA}</a:tableStyleId>
              </a:tblPr>
              <a:tblGrid>
                <a:gridCol w="1440160"/>
                <a:gridCol w="2664296"/>
              </a:tblGrid>
              <a:tr h="298319">
                <a:tc>
                  <a:txBody>
                    <a:bodyPr/>
                    <a:lstStyle/>
                    <a:p>
                      <a:pPr algn="ctr"/>
                      <a:r>
                        <a:rPr lang="en-US" sz="2000" b="1" i="0" dirty="0" smtClean="0">
                          <a:latin typeface="Arial" panose="020B0604020202020204" pitchFamily="34" charset="0"/>
                          <a:cs typeface="Arial" panose="020B0604020202020204" pitchFamily="34" charset="0"/>
                        </a:rPr>
                        <a:t>Peas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Pods</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98319">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34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10</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09139689"/>
              </p:ext>
            </p:extLst>
          </p:nvPr>
        </p:nvGraphicFramePr>
        <p:xfrm>
          <a:off x="4644008" y="2818224"/>
          <a:ext cx="4104456" cy="2773680"/>
        </p:xfrm>
        <a:graphic>
          <a:graphicData uri="http://schemas.openxmlformats.org/drawingml/2006/table">
            <a:tbl>
              <a:tblPr firstRow="1" bandRow="1">
                <a:tableStyleId>{5940675A-B579-460E-94D1-54222C63F5DA}</a:tableStyleId>
              </a:tblPr>
              <a:tblGrid>
                <a:gridCol w="936104"/>
                <a:gridCol w="3168352"/>
              </a:tblGrid>
              <a:tr h="313628">
                <a:tc>
                  <a:txBody>
                    <a:bodyPr/>
                    <a:lstStyle/>
                    <a:p>
                      <a:pPr algn="ctr"/>
                      <a:r>
                        <a:rPr lang="en-US" sz="2000" b="1" i="0" dirty="0" smtClean="0">
                          <a:latin typeface="Arial" panose="020B0604020202020204" pitchFamily="34" charset="0"/>
                          <a:cs typeface="Arial" panose="020B0604020202020204" pitchFamily="34" charset="0"/>
                        </a:rPr>
                        <a:t>Peas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Cumulative Frequency</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2000" dirty="0" smtClean="0">
                          <a:latin typeface="Arial" panose="020B0604020202020204" pitchFamily="34" charset="0"/>
                          <a:cs typeface="Arial" panose="020B0604020202020204" pitchFamily="34" charset="0"/>
                        </a:rPr>
                        <a:t>≤ 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 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 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 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 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2000" dirty="0" smtClean="0">
                          <a:latin typeface="Arial" panose="020B0604020202020204" pitchFamily="34" charset="0"/>
                          <a:cs typeface="Arial" panose="020B0604020202020204" pitchFamily="34" charset="0"/>
                        </a:rPr>
                        <a:t>≤ 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455522202"/>
      </p:ext>
    </p:extLst>
  </p:cSld>
  <p:clrMapOvr>
    <a:masterClrMapping/>
  </p:clrMapOvr>
  <p:transition advClick="0"/>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68742" y="1253073"/>
            <a:ext cx="8509184" cy="2923877"/>
          </a:xfrm>
          <a:prstGeom prst="rect">
            <a:avLst/>
          </a:prstGeom>
        </p:spPr>
        <p:txBody>
          <a:bodyPr wrap="square">
            <a:spAutoFit/>
          </a:bodyPr>
          <a:lstStyle/>
          <a:p>
            <a:pPr marL="457200" indent="-457200">
              <a:buClr>
                <a:srgbClr val="C00000"/>
              </a:buClr>
              <a:buFont typeface="+mj-lt"/>
              <a:buAutoNum type="arabicPeriod" startAt="8"/>
              <a:tabLst>
                <a:tab pos="971550" algn="l"/>
                <a:tab pos="2743200" algn="l"/>
              </a:tabLst>
            </a:pPr>
            <a:r>
              <a:rPr lang="en-US" sz="2230" b="1" dirty="0" smtClean="0">
                <a:solidFill>
                  <a:srgbClr val="C00000"/>
                </a:solidFill>
                <a:latin typeface="Arial" panose="020B0604020202020204" pitchFamily="34" charset="0"/>
                <a:cs typeface="Arial" panose="020B0604020202020204" pitchFamily="34" charset="0"/>
              </a:rPr>
              <a:t>Reasoning </a:t>
            </a:r>
            <a:r>
              <a:rPr lang="en-US" sz="2230" dirty="0" smtClean="0">
                <a:latin typeface="Arial" panose="020B0604020202020204" pitchFamily="34" charset="0"/>
                <a:cs typeface="Arial" panose="020B0604020202020204" pitchFamily="34" charset="0"/>
              </a:rPr>
              <a:t>continued:</a:t>
            </a:r>
          </a:p>
          <a:p>
            <a:pPr marL="914400" lvl="1" indent="-457200">
              <a:buClr>
                <a:srgbClr val="C00000"/>
              </a:buClr>
              <a:buFont typeface="+mj-lt"/>
              <a:buAutoNum type="alphaLcPeriod" startAt="4"/>
              <a:tabLst>
                <a:tab pos="2743200" algn="l"/>
              </a:tabLst>
            </a:pPr>
            <a:r>
              <a:rPr lang="en-US" sz="2230" dirty="0" smtClean="0">
                <a:latin typeface="Arial" panose="020B0604020202020204" pitchFamily="34" charset="0"/>
                <a:cs typeface="Arial" panose="020B0604020202020204" pitchFamily="34" charset="0"/>
              </a:rPr>
              <a:t>Join </a:t>
            </a:r>
            <a:r>
              <a:rPr lang="en-US" sz="2230" dirty="0">
                <a:latin typeface="Arial" panose="020B0604020202020204" pitchFamily="34" charset="0"/>
                <a:cs typeface="Arial" panose="020B0604020202020204" pitchFamily="34" charset="0"/>
              </a:rPr>
              <a:t>the points in a 'staircase' pattern going across and then up from each coordinate point to the next, </a:t>
            </a:r>
            <a:endParaRPr lang="en-US" sz="223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4"/>
              <a:tabLst>
                <a:tab pos="2743200" algn="l"/>
              </a:tabLst>
            </a:pPr>
            <a:r>
              <a:rPr lang="en-US" sz="2230" dirty="0" smtClean="0">
                <a:latin typeface="Arial" panose="020B0604020202020204" pitchFamily="34" charset="0"/>
                <a:cs typeface="Arial" panose="020B0604020202020204" pitchFamily="34" charset="0"/>
              </a:rPr>
              <a:t>This </a:t>
            </a:r>
            <a:r>
              <a:rPr lang="en-US" sz="2230" dirty="0">
                <a:latin typeface="Arial" panose="020B0604020202020204" pitchFamily="34" charset="0"/>
                <a:cs typeface="Arial" panose="020B0604020202020204" pitchFamily="34" charset="0"/>
              </a:rPr>
              <a:t>diagram is called a cumulative frequency step polygon.</a:t>
            </a:r>
          </a:p>
          <a:p>
            <a:pPr lvl="1">
              <a:buClr>
                <a:srgbClr val="C00000"/>
              </a:buClr>
              <a:tabLst>
                <a:tab pos="2743200" algn="l"/>
              </a:tabLst>
            </a:pPr>
            <a:r>
              <a:rPr lang="en-US" sz="2230" b="1" dirty="0">
                <a:solidFill>
                  <a:srgbClr val="C00000"/>
                </a:solidFill>
                <a:latin typeface="Arial" panose="020B0604020202020204" pitchFamily="34" charset="0"/>
                <a:cs typeface="Arial" panose="020B0604020202020204" pitchFamily="34" charset="0"/>
              </a:rPr>
              <a:t>Discussion</a:t>
            </a:r>
            <a:r>
              <a:rPr lang="en-US" sz="2230" dirty="0">
                <a:latin typeface="Arial" panose="020B0604020202020204" pitchFamily="34" charset="0"/>
                <a:cs typeface="Arial" panose="020B0604020202020204" pitchFamily="34" charset="0"/>
              </a:rPr>
              <a:t> Why is it not appropriate to draw a </a:t>
            </a:r>
            <a:r>
              <a:rPr lang="en-US" sz="2230" dirty="0" smtClean="0">
                <a:latin typeface="Arial" panose="020B0604020202020204" pitchFamily="34" charset="0"/>
                <a:cs typeface="Arial" panose="020B0604020202020204" pitchFamily="34" charset="0"/>
              </a:rPr>
              <a:t>smooth </a:t>
            </a:r>
            <a:r>
              <a:rPr lang="en-US" sz="2230" dirty="0">
                <a:latin typeface="Arial" panose="020B0604020202020204" pitchFamily="34" charset="0"/>
                <a:cs typeface="Arial" panose="020B0604020202020204" pitchFamily="34" charset="0"/>
              </a:rPr>
              <a:t>curve through the points for this data? </a:t>
            </a:r>
            <a:endParaRPr lang="en-US" sz="2230" dirty="0" smtClean="0">
              <a:latin typeface="Arial" panose="020B0604020202020204" pitchFamily="34" charset="0"/>
              <a:cs typeface="Arial" panose="020B0604020202020204" pitchFamily="34" charset="0"/>
            </a:endParaRPr>
          </a:p>
          <a:p>
            <a:pPr marL="914400" lvl="1" indent="-457200">
              <a:buClr>
                <a:srgbClr val="C00000"/>
              </a:buClr>
              <a:buFont typeface="+mj-lt"/>
              <a:buAutoNum type="alphaLcPeriod" startAt="7"/>
              <a:tabLst>
                <a:tab pos="2743200" algn="l"/>
              </a:tabLst>
            </a:pPr>
            <a:r>
              <a:rPr lang="en-US" sz="2230" dirty="0" smtClean="0">
                <a:latin typeface="Arial" panose="020B0604020202020204" pitchFamily="34" charset="0"/>
                <a:cs typeface="Arial" panose="020B0604020202020204" pitchFamily="34" charset="0"/>
              </a:rPr>
              <a:t>Find </a:t>
            </a:r>
            <a:r>
              <a:rPr lang="en-US" sz="2230" dirty="0">
                <a:latin typeface="Arial" panose="020B0604020202020204" pitchFamily="34" charset="0"/>
                <a:cs typeface="Arial" panose="020B0604020202020204" pitchFamily="34" charset="0"/>
              </a:rPr>
              <a:t>the median number of peas in a pod.</a:t>
            </a:r>
            <a:endParaRPr lang="pl-PL" sz="223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520446563"/>
              </p:ext>
            </p:extLst>
          </p:nvPr>
        </p:nvGraphicFramePr>
        <p:xfrm>
          <a:off x="323528" y="4037032"/>
          <a:ext cx="4104456" cy="2560320"/>
        </p:xfrm>
        <a:graphic>
          <a:graphicData uri="http://schemas.openxmlformats.org/drawingml/2006/table">
            <a:tbl>
              <a:tblPr firstRow="1" bandRow="1">
                <a:tableStyleId>{5940675A-B579-460E-94D1-54222C63F5DA}</a:tableStyleId>
              </a:tblPr>
              <a:tblGrid>
                <a:gridCol w="1440160"/>
                <a:gridCol w="2664296"/>
              </a:tblGrid>
              <a:tr h="298319">
                <a:tc>
                  <a:txBody>
                    <a:bodyPr/>
                    <a:lstStyle/>
                    <a:p>
                      <a:pPr algn="ctr"/>
                      <a:r>
                        <a:rPr lang="en-US" sz="1800" b="1" i="0" dirty="0" smtClean="0">
                          <a:latin typeface="Arial" panose="020B0604020202020204" pitchFamily="34" charset="0"/>
                          <a:cs typeface="Arial" panose="020B0604020202020204" pitchFamily="34" charset="0"/>
                        </a:rPr>
                        <a:t>Peas</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Number of Pods</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98319">
                <a:tc>
                  <a:txBody>
                    <a:bodyPr/>
                    <a:lstStyle/>
                    <a:p>
                      <a:pPr algn="ctr"/>
                      <a:r>
                        <a:rPr lang="en-US" sz="1800" dirty="0" smtClean="0">
                          <a:latin typeface="Arial" panose="020B0604020202020204" pitchFamily="34" charset="0"/>
                          <a:cs typeface="Arial" panose="020B0604020202020204" pitchFamily="34" charset="0"/>
                        </a:rPr>
                        <a:t>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1800" dirty="0" smtClean="0">
                          <a:latin typeface="Arial" panose="020B0604020202020204" pitchFamily="34" charset="0"/>
                          <a:cs typeface="Arial" panose="020B0604020202020204" pitchFamily="34" charset="0"/>
                        </a:rPr>
                        <a:t>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11</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1800" dirty="0" smtClean="0">
                          <a:latin typeface="Arial" panose="020B0604020202020204" pitchFamily="34" charset="0"/>
                          <a:cs typeface="Arial" panose="020B0604020202020204" pitchFamily="34" charset="0"/>
                        </a:rPr>
                        <a:t>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1800" dirty="0" smtClean="0">
                          <a:latin typeface="Arial" panose="020B0604020202020204" pitchFamily="34" charset="0"/>
                          <a:cs typeface="Arial" panose="020B0604020202020204" pitchFamily="34" charset="0"/>
                        </a:rPr>
                        <a:t>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34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20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1800" dirty="0" smtClean="0">
                          <a:latin typeface="Arial" panose="020B0604020202020204" pitchFamily="34" charset="0"/>
                          <a:cs typeface="Arial" panose="020B0604020202020204" pitchFamily="34" charset="0"/>
                        </a:rPr>
                        <a:t>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10</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090155528"/>
              </p:ext>
            </p:extLst>
          </p:nvPr>
        </p:nvGraphicFramePr>
        <p:xfrm>
          <a:off x="4644008" y="4037032"/>
          <a:ext cx="4104456" cy="2560320"/>
        </p:xfrm>
        <a:graphic>
          <a:graphicData uri="http://schemas.openxmlformats.org/drawingml/2006/table">
            <a:tbl>
              <a:tblPr firstRow="1" bandRow="1">
                <a:tableStyleId>{5940675A-B579-460E-94D1-54222C63F5DA}</a:tableStyleId>
              </a:tblPr>
              <a:tblGrid>
                <a:gridCol w="936104"/>
                <a:gridCol w="3168352"/>
              </a:tblGrid>
              <a:tr h="313628">
                <a:tc>
                  <a:txBody>
                    <a:bodyPr/>
                    <a:lstStyle/>
                    <a:p>
                      <a:pPr algn="ctr"/>
                      <a:r>
                        <a:rPr lang="en-US" sz="1800" b="1" i="0" dirty="0" smtClean="0">
                          <a:latin typeface="Arial" panose="020B0604020202020204" pitchFamily="34" charset="0"/>
                          <a:cs typeface="Arial" panose="020B0604020202020204" pitchFamily="34" charset="0"/>
                        </a:rPr>
                        <a:t>Peas</a:t>
                      </a:r>
                      <a:endParaRPr lang="en-US" sz="18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1800" b="1" dirty="0" smtClean="0">
                          <a:latin typeface="Arial" panose="020B0604020202020204" pitchFamily="34" charset="0"/>
                          <a:cs typeface="Arial" panose="020B0604020202020204" pitchFamily="34" charset="0"/>
                        </a:rPr>
                        <a:t>Cumulative Frequency</a:t>
                      </a:r>
                      <a:endParaRPr lang="en-US" sz="18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313628">
                <a:tc>
                  <a:txBody>
                    <a:bodyPr/>
                    <a:lstStyle/>
                    <a:p>
                      <a:pPr algn="ctr"/>
                      <a:r>
                        <a:rPr lang="en-US" sz="1800" dirty="0" smtClean="0">
                          <a:latin typeface="Arial" panose="020B0604020202020204" pitchFamily="34" charset="0"/>
                          <a:cs typeface="Arial" panose="020B0604020202020204" pitchFamily="34" charset="0"/>
                        </a:rPr>
                        <a:t>≤ 3</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 4</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latin typeface="Arial" panose="020B0604020202020204" pitchFamily="34" charset="0"/>
                          <a:cs typeface="Arial" panose="020B0604020202020204" pitchFamily="34" charset="0"/>
                        </a:rPr>
                        <a:t>18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 5</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 6</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 7</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13628">
                <a:tc>
                  <a:txBody>
                    <a:bodyPr/>
                    <a:lstStyle/>
                    <a:p>
                      <a:pPr algn="ctr"/>
                      <a:r>
                        <a:rPr lang="en-US" sz="1800" dirty="0" smtClean="0">
                          <a:latin typeface="Arial" panose="020B0604020202020204" pitchFamily="34" charset="0"/>
                          <a:cs typeface="Arial" panose="020B0604020202020204" pitchFamily="34" charset="0"/>
                        </a:rPr>
                        <a:t>≤ 8</a:t>
                      </a: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8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777530843"/>
      </p:ext>
    </p:extLst>
  </p:cSld>
  <p:clrMapOvr>
    <a:masterClrMapping/>
  </p:clrMapOvr>
  <p:transition advClick="0"/>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51920" y="3807588"/>
            <a:ext cx="4931016" cy="2787100"/>
          </a:xfrm>
          <a:prstGeom prst="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68742" y="1253073"/>
            <a:ext cx="8596314" cy="2569934"/>
          </a:xfrm>
          <a:prstGeom prst="rect">
            <a:avLst/>
          </a:prstGeom>
        </p:spPr>
        <p:txBody>
          <a:bodyPr wrap="square">
            <a:spAutoFit/>
          </a:bodyPr>
          <a:lstStyle/>
          <a:p>
            <a:pPr marL="457200" indent="-457200">
              <a:buClr>
                <a:srgbClr val="C00000"/>
              </a:buClr>
              <a:buFont typeface="+mj-lt"/>
              <a:buAutoNum type="arabicPeriod" startAt="9"/>
              <a:tabLst>
                <a:tab pos="971550" algn="l"/>
                <a:tab pos="2743200" algn="l"/>
              </a:tabLst>
            </a:pPr>
            <a:r>
              <a:rPr lang="en-US" sz="2300" dirty="0" smtClean="0">
                <a:latin typeface="Arial" panose="020B0604020202020204" pitchFamily="34" charset="0"/>
                <a:cs typeface="Arial" panose="020B0604020202020204" pitchFamily="34" charset="0"/>
              </a:rPr>
              <a:t>The </a:t>
            </a:r>
            <a:r>
              <a:rPr lang="en-US" sz="2300" dirty="0">
                <a:latin typeface="Arial" panose="020B0604020202020204" pitchFamily="34" charset="0"/>
                <a:cs typeface="Arial" panose="020B0604020202020204" pitchFamily="34" charset="0"/>
              </a:rPr>
              <a:t>number of rabbits born in each of 120 litters is </a:t>
            </a:r>
            <a:r>
              <a:rPr lang="en-US" sz="2300" dirty="0" smtClean="0">
                <a:latin typeface="Arial" panose="020B0604020202020204" pitchFamily="34" charset="0"/>
                <a:cs typeface="Arial" panose="020B0604020202020204" pitchFamily="34" charset="0"/>
              </a:rPr>
              <a:t/>
            </a:r>
            <a:br>
              <a:rPr lang="en-US" sz="2300" dirty="0" smtClean="0">
                <a:latin typeface="Arial" panose="020B0604020202020204" pitchFamily="34" charset="0"/>
                <a:cs typeface="Arial" panose="020B0604020202020204" pitchFamily="34" charset="0"/>
              </a:rPr>
            </a:br>
            <a:r>
              <a:rPr lang="en-US" sz="2300" dirty="0" smtClean="0">
                <a:latin typeface="Arial" panose="020B0604020202020204" pitchFamily="34" charset="0"/>
                <a:cs typeface="Arial" panose="020B0604020202020204" pitchFamily="34" charset="0"/>
              </a:rPr>
              <a:t>recorded in </a:t>
            </a:r>
            <a:r>
              <a:rPr lang="en-US" sz="2300" dirty="0">
                <a:latin typeface="Arial" panose="020B0604020202020204" pitchFamily="34" charset="0"/>
                <a:cs typeface="Arial" panose="020B0604020202020204" pitchFamily="34" charset="0"/>
              </a:rPr>
              <a:t>this table.</a:t>
            </a: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a:t>
            </a:r>
            <a:r>
              <a:rPr lang="en-US" sz="2300" dirty="0" smtClean="0">
                <a:latin typeface="Arial" panose="020B0604020202020204" pitchFamily="34" charset="0"/>
                <a:cs typeface="Arial" panose="020B0604020202020204" pitchFamily="34" charset="0"/>
              </a:rPr>
              <a:t>cumulative </a:t>
            </a:r>
            <a:r>
              <a:rPr lang="en-US" sz="2300" dirty="0">
                <a:latin typeface="Arial" panose="020B0604020202020204" pitchFamily="34" charset="0"/>
                <a:cs typeface="Arial" panose="020B0604020202020204" pitchFamily="34" charset="0"/>
              </a:rPr>
              <a:t>frequency table for this data, </a:t>
            </a:r>
            <a:endParaRPr lang="en-US" sz="23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Draw </a:t>
            </a:r>
            <a:r>
              <a:rPr lang="en-US" sz="2300" dirty="0">
                <a:latin typeface="Arial" panose="020B0604020202020204" pitchFamily="34" charset="0"/>
                <a:cs typeface="Arial" panose="020B0604020202020204" pitchFamily="34" charset="0"/>
              </a:rPr>
              <a:t>a </a:t>
            </a:r>
            <a:r>
              <a:rPr lang="en-US" sz="2300" dirty="0" smtClean="0">
                <a:latin typeface="Arial" panose="020B0604020202020204" pitchFamily="34" charset="0"/>
                <a:cs typeface="Arial" panose="020B0604020202020204" pitchFamily="34" charset="0"/>
              </a:rPr>
              <a:t>cumulative </a:t>
            </a:r>
            <a:r>
              <a:rPr lang="en-US" sz="2300" dirty="0">
                <a:latin typeface="Arial" panose="020B0604020202020204" pitchFamily="34" charset="0"/>
                <a:cs typeface="Arial" panose="020B0604020202020204" pitchFamily="34" charset="0"/>
              </a:rPr>
              <a:t>frequency step polygon, </a:t>
            </a:r>
            <a:endParaRPr lang="en-US" sz="23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Write </a:t>
            </a:r>
            <a:r>
              <a:rPr lang="en-US" sz="2300" dirty="0">
                <a:latin typeface="Arial" panose="020B0604020202020204" pitchFamily="34" charset="0"/>
                <a:cs typeface="Arial" panose="020B0604020202020204" pitchFamily="34" charset="0"/>
              </a:rPr>
              <a:t>down the median number of rabbits in a litter, </a:t>
            </a:r>
            <a:endParaRPr lang="en-US" sz="2300" dirty="0" smtClean="0">
              <a:latin typeface="Arial" panose="020B0604020202020204" pitchFamily="34" charset="0"/>
              <a:cs typeface="Arial" panose="020B0604020202020204" pitchFamily="34" charset="0"/>
            </a:endParaRPr>
          </a:p>
          <a:p>
            <a:pPr marL="857250" lvl="1" indent="-400050">
              <a:buClr>
                <a:srgbClr val="C00000"/>
              </a:buClr>
              <a:buFont typeface="+mj-lt"/>
              <a:buAutoNum type="alphaLcPeriod"/>
              <a:tabLst>
                <a:tab pos="2743200" algn="l"/>
              </a:tabLst>
            </a:pPr>
            <a:r>
              <a:rPr lang="en-US" sz="2300" dirty="0" smtClean="0">
                <a:latin typeface="Arial" panose="020B0604020202020204" pitchFamily="34" charset="0"/>
                <a:cs typeface="Arial" panose="020B0604020202020204" pitchFamily="34" charset="0"/>
              </a:rPr>
              <a:t>Work </a:t>
            </a:r>
            <a:r>
              <a:rPr lang="en-US" sz="2300" dirty="0">
                <a:latin typeface="Arial" panose="020B0604020202020204" pitchFamily="34" charset="0"/>
                <a:cs typeface="Arial" panose="020B0604020202020204" pitchFamily="34" charset="0"/>
              </a:rPr>
              <a:t>out the interquartile range for number of rabbits in a litter.</a:t>
            </a:r>
            <a:endParaRPr lang="pl-PL" sz="2300"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316416" y="1196752"/>
            <a:ext cx="548640" cy="54864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861464016"/>
              </p:ext>
            </p:extLst>
          </p:nvPr>
        </p:nvGraphicFramePr>
        <p:xfrm>
          <a:off x="323528" y="3821008"/>
          <a:ext cx="3414251" cy="2773680"/>
        </p:xfrm>
        <a:graphic>
          <a:graphicData uri="http://schemas.openxmlformats.org/drawingml/2006/table">
            <a:tbl>
              <a:tblPr firstRow="1" bandRow="1">
                <a:tableStyleId>{5940675A-B579-460E-94D1-54222C63F5DA}</a:tableStyleId>
              </a:tblPr>
              <a:tblGrid>
                <a:gridCol w="1224136"/>
                <a:gridCol w="2190115"/>
              </a:tblGrid>
              <a:tr h="298319">
                <a:tc>
                  <a:txBody>
                    <a:bodyPr/>
                    <a:lstStyle/>
                    <a:p>
                      <a:pPr algn="ctr"/>
                      <a:r>
                        <a:rPr lang="en-US" sz="2000" b="1" i="0" dirty="0" smtClean="0">
                          <a:latin typeface="Arial" panose="020B0604020202020204" pitchFamily="34" charset="0"/>
                          <a:cs typeface="Arial" panose="020B0604020202020204" pitchFamily="34" charset="0"/>
                        </a:rPr>
                        <a:t>Rabbits</a:t>
                      </a:r>
                      <a:endParaRPr lang="en-US" sz="2000" b="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c>
                  <a:txBody>
                    <a:bodyPr/>
                    <a:lstStyle/>
                    <a:p>
                      <a:pPr algn="ctr"/>
                      <a:r>
                        <a:rPr lang="en-US" sz="2000" b="1" dirty="0" smtClean="0">
                          <a:latin typeface="Arial" panose="020B0604020202020204" pitchFamily="34" charset="0"/>
                          <a:cs typeface="Arial" panose="020B0604020202020204" pitchFamily="34" charset="0"/>
                        </a:rPr>
                        <a:t>Number of litters</a:t>
                      </a:r>
                      <a:endParaRPr lang="en-US" sz="2000" b="1" i="1"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B9CDE5"/>
                    </a:solidFill>
                  </a:tcPr>
                </a:tc>
              </a:tr>
              <a:tr h="298319">
                <a:tc>
                  <a:txBody>
                    <a:bodyPr/>
                    <a:lstStyle/>
                    <a:p>
                      <a:pPr algn="ctr"/>
                      <a:r>
                        <a:rPr lang="en-US" sz="2000" dirty="0" smtClean="0">
                          <a:latin typeface="Arial" panose="020B0604020202020204" pitchFamily="34" charset="0"/>
                          <a:cs typeface="Arial" panose="020B0604020202020204" pitchFamily="34" charset="0"/>
                        </a:rPr>
                        <a:t>2</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15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4</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23</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41</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6</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25</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98319">
                <a:tc>
                  <a:txBody>
                    <a:bodyPr/>
                    <a:lstStyle/>
                    <a:p>
                      <a:pPr algn="ctr"/>
                      <a:r>
                        <a:rPr lang="en-US" sz="2000" dirty="0" smtClean="0">
                          <a:latin typeface="Arial" panose="020B0604020202020204" pitchFamily="34" charset="0"/>
                          <a:cs typeface="Arial" panose="020B0604020202020204" pitchFamily="34" charset="0"/>
                        </a:rPr>
                        <a:t>7</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latin typeface="Arial" panose="020B0604020202020204" pitchFamily="34" charset="0"/>
                          <a:cs typeface="Arial" panose="020B0604020202020204" pitchFamily="34" charset="0"/>
                        </a:rPr>
                        <a:t>8</a:t>
                      </a:r>
                      <a:endParaRPr lang="en-US" sz="2000" dirty="0">
                        <a:latin typeface="Arial" panose="020B0604020202020204" pitchFamily="34" charset="0"/>
                        <a:cs typeface="Arial" panose="020B060402020202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11" name="Rectangle 10"/>
          <p:cNvSpPr/>
          <p:nvPr/>
        </p:nvSpPr>
        <p:spPr>
          <a:xfrm flipH="1">
            <a:off x="3940927" y="3933056"/>
            <a:ext cx="2143241" cy="1754326"/>
          </a:xfrm>
          <a:prstGeom prst="rect">
            <a:avLst/>
          </a:prstGeom>
          <a:solidFill>
            <a:srgbClr val="FAFAB4"/>
          </a:solidFill>
          <a:ln>
            <a:solidFill>
              <a:schemeClr val="accent6">
                <a:lumMod val="50000"/>
              </a:schemeClr>
            </a:solidFill>
          </a:ln>
          <a:effectLst>
            <a:outerShdw blurRad="1651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en-US" sz="2400" b="1" dirty="0" smtClean="0">
                <a:solidFill>
                  <a:srgbClr val="C00000"/>
                </a:solidFill>
                <a:latin typeface="Arial" panose="020B0604020202020204" pitchFamily="34" charset="0"/>
                <a:cs typeface="Arial" panose="020B0604020202020204" pitchFamily="34" charset="0"/>
              </a:rPr>
              <a:t>Q9e </a:t>
            </a:r>
            <a:r>
              <a:rPr lang="en-US" sz="2400" b="1" dirty="0">
                <a:solidFill>
                  <a:srgbClr val="C00000"/>
                </a:solidFill>
                <a:latin typeface="Arial" panose="020B0604020202020204" pitchFamily="34" charset="0"/>
                <a:cs typeface="Arial" panose="020B0604020202020204" pitchFamily="34" charset="0"/>
              </a:rPr>
              <a:t>hint</a:t>
            </a:r>
            <a:r>
              <a:rPr lang="en-US" sz="2400" dirty="0">
                <a:solidFill>
                  <a:schemeClr val="tx1"/>
                </a:solidFill>
                <a:latin typeface="Arial" panose="020B0604020202020204" pitchFamily="34" charset="0"/>
                <a:cs typeface="Arial" panose="020B0604020202020204" pitchFamily="34" charset="0"/>
              </a:rPr>
              <a:t> </a:t>
            </a:r>
            <a:r>
              <a:rPr lang="en-US" sz="2400" dirty="0" smtClean="0">
                <a:solidFill>
                  <a:schemeClr val="tx1"/>
                </a:solidFill>
                <a:latin typeface="Arial" panose="020B0604020202020204" pitchFamily="34" charset="0"/>
                <a:cs typeface="Arial" panose="020B0604020202020204" pitchFamily="34" charset="0"/>
              </a:rPr>
              <a:t>– </a:t>
            </a:r>
            <a:br>
              <a:rPr lang="en-US" sz="2400" dirty="0" smtClean="0">
                <a:solidFill>
                  <a:schemeClr val="tx1"/>
                </a:solidFill>
                <a:latin typeface="Arial" panose="020B0604020202020204" pitchFamily="34" charset="0"/>
                <a:cs typeface="Arial" panose="020B0604020202020204" pitchFamily="34" charset="0"/>
              </a:rPr>
            </a:br>
            <a:r>
              <a:rPr lang="en-US" sz="900" dirty="0">
                <a:solidFill>
                  <a:schemeClr val="tx1"/>
                </a:solidFill>
                <a:latin typeface="Arial" panose="020B0604020202020204" pitchFamily="34" charset="0"/>
                <a:cs typeface="Arial" panose="020B0604020202020204" pitchFamily="34" charset="0"/>
              </a:rPr>
              <a:t/>
            </a:r>
            <a:br>
              <a:rPr lang="en-US" sz="900" dirty="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r>
              <a:rPr lang="en-US" sz="2400" dirty="0" smtClean="0">
                <a:solidFill>
                  <a:schemeClr val="tx1"/>
                </a:solidFill>
                <a:latin typeface="Arial" panose="020B0604020202020204" pitchFamily="34" charset="0"/>
                <a:cs typeface="Arial" panose="020B0604020202020204" pitchFamily="34" charset="0"/>
              </a:rPr>
              <a:t/>
            </a:r>
            <a:br>
              <a:rPr lang="en-US" sz="2400" dirty="0" smtClean="0">
                <a:solidFill>
                  <a:schemeClr val="tx1"/>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009657" y="4411564"/>
            <a:ext cx="2011483" cy="1188603"/>
          </a:xfrm>
          <a:prstGeom prst="rect">
            <a:avLst/>
          </a:prstGeom>
        </p:spPr>
      </p:pic>
    </p:spTree>
    <p:extLst>
      <p:ext uri="{BB962C8B-B14F-4D97-AF65-F5344CB8AC3E}">
        <p14:creationId xmlns:p14="http://schemas.microsoft.com/office/powerpoint/2010/main" val="1553905582"/>
      </p:ext>
    </p:extLst>
  </p:cSld>
  <p:clrMapOvr>
    <a:masterClrMapping/>
  </p:clrMapOvr>
  <p:transition advClick="0"/>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 Same Side Corner Rectangle 20">
            <a:hlinkClick r:id="rId3" action="ppaction://hlinkpres?slideindex=1&amp;slidetitle="/>
          </p:cNvPr>
          <p:cNvSpPr/>
          <p:nvPr/>
        </p:nvSpPr>
        <p:spPr>
          <a:xfrm>
            <a:off x="6876256" y="695546"/>
            <a:ext cx="723038" cy="357190"/>
          </a:xfrm>
          <a:prstGeom prst="round2SameRect">
            <a:avLst/>
          </a:prstGeom>
          <a:gradFill>
            <a:gsLst>
              <a:gs pos="0">
                <a:srgbClr val="002060"/>
              </a:gs>
              <a:gs pos="63000">
                <a:srgbClr val="0070C0"/>
              </a:gs>
              <a:gs pos="100000">
                <a:schemeClr val="accent5">
                  <a:lumMod val="20000"/>
                  <a:lumOff val="80000"/>
                </a:schemeClr>
              </a:gs>
            </a:gsLst>
          </a:gradFill>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US" sz="1400" b="1" dirty="0" smtClean="0">
                <a:latin typeface="Calibri" panose="020F0502020204030204" pitchFamily="34" charset="0"/>
              </a:rPr>
              <a:t>Page 465</a:t>
            </a:r>
            <a:endParaRPr lang="en-GB" sz="1400" b="1" dirty="0">
              <a:latin typeface="Calibri" panose="020F0502020204030204" pitchFamily="34" charset="0"/>
            </a:endParaRPr>
          </a:p>
        </p:txBody>
      </p:sp>
      <p:sp>
        <p:nvSpPr>
          <p:cNvPr id="8" name="Title 1"/>
          <p:cNvSpPr>
            <a:spLocks noGrp="1"/>
          </p:cNvSpPr>
          <p:nvPr>
            <p:ph type="title"/>
          </p:nvPr>
        </p:nvSpPr>
        <p:spPr/>
        <p:txBody>
          <a:bodyPr>
            <a:noAutofit/>
          </a:bodyPr>
          <a:lstStyle/>
          <a:p>
            <a:r>
              <a:rPr lang="en-GB" sz="4000" dirty="0" smtClean="0"/>
              <a:t>14 – Extend</a:t>
            </a:r>
            <a:endParaRPr lang="en-GB" sz="4000" b="1" dirty="0" smtClean="0"/>
          </a:p>
        </p:txBody>
      </p:sp>
      <p:sp>
        <p:nvSpPr>
          <p:cNvPr id="9" name="Rectangle 8"/>
          <p:cNvSpPr/>
          <p:nvPr/>
        </p:nvSpPr>
        <p:spPr>
          <a:xfrm>
            <a:off x="268742" y="1243494"/>
            <a:ext cx="5239362" cy="5632311"/>
          </a:xfrm>
          <a:prstGeom prst="rect">
            <a:avLst/>
          </a:prstGeom>
        </p:spPr>
        <p:txBody>
          <a:bodyPr wrap="square">
            <a:spAutoFit/>
          </a:bodyPr>
          <a:lstStyle/>
          <a:p>
            <a:pPr marL="457200" indent="-457200">
              <a:buClr>
                <a:srgbClr val="C00000"/>
              </a:buClr>
              <a:buFont typeface="+mj-lt"/>
              <a:buAutoNum type="arabicPeriod" startAt="10"/>
              <a:tabLst>
                <a:tab pos="971550" algn="l"/>
                <a:tab pos="2743200" algn="l"/>
              </a:tabLst>
            </a:pPr>
            <a:r>
              <a:rPr lang="en-US" sz="1950" b="1" dirty="0">
                <a:solidFill>
                  <a:srgbClr val="C00000"/>
                </a:solidFill>
                <a:latin typeface="Arial" panose="020B0604020202020204" pitchFamily="34" charset="0"/>
                <a:cs typeface="Arial" panose="020B0604020202020204" pitchFamily="34" charset="0"/>
              </a:rPr>
              <a:t>Reasoning </a:t>
            </a:r>
            <a:r>
              <a:rPr lang="en-US" sz="1950" dirty="0">
                <a:latin typeface="Arial" panose="020B0604020202020204" pitchFamily="34" charset="0"/>
                <a:cs typeface="Arial" panose="020B0604020202020204" pitchFamily="34" charset="0"/>
              </a:rPr>
              <a:t>The time, in seconds, for 15 runners to complete a hurdles race is recorded: 13.5</a:t>
            </a:r>
            <a:r>
              <a:rPr lang="en-US" sz="1950" dirty="0" smtClean="0">
                <a:latin typeface="Arial" panose="020B0604020202020204" pitchFamily="34" charset="0"/>
                <a:cs typeface="Arial" panose="020B0604020202020204" pitchFamily="34" charset="0"/>
              </a:rPr>
              <a:t>, 14.1</a:t>
            </a:r>
            <a:r>
              <a:rPr lang="en-US" sz="1950" dirty="0">
                <a:latin typeface="Arial" panose="020B0604020202020204" pitchFamily="34" charset="0"/>
                <a:cs typeface="Arial" panose="020B0604020202020204" pitchFamily="34" charset="0"/>
              </a:rPr>
              <a:t>, 14.2</a:t>
            </a:r>
            <a:r>
              <a:rPr lang="en-US" sz="1950" dirty="0" smtClean="0">
                <a:latin typeface="Arial" panose="020B0604020202020204" pitchFamily="34" charset="0"/>
                <a:cs typeface="Arial" panose="020B0604020202020204" pitchFamily="34" charset="0"/>
              </a:rPr>
              <a:t>, 14.3, 14.5, 14.7, 14.7, 14.9, 15.0, 15.1, 15.2, 15.5</a:t>
            </a:r>
            <a:r>
              <a:rPr lang="en-US" sz="1950" dirty="0">
                <a:latin typeface="Arial" panose="020B0604020202020204" pitchFamily="34" charset="0"/>
                <a:cs typeface="Arial" panose="020B0604020202020204" pitchFamily="34" charset="0"/>
              </a:rPr>
              <a:t>, 15.7</a:t>
            </a:r>
            <a:r>
              <a:rPr lang="en-US" sz="1950" dirty="0" smtClean="0">
                <a:latin typeface="Arial" panose="020B0604020202020204" pitchFamily="34" charset="0"/>
                <a:cs typeface="Arial" panose="020B0604020202020204" pitchFamily="34" charset="0"/>
              </a:rPr>
              <a:t>, 15.8</a:t>
            </a:r>
            <a:r>
              <a:rPr lang="en-US" sz="1950" dirty="0">
                <a:latin typeface="Arial" panose="020B0604020202020204" pitchFamily="34" charset="0"/>
                <a:cs typeface="Arial" panose="020B0604020202020204" pitchFamily="34" charset="0"/>
              </a:rPr>
              <a:t>, </a:t>
            </a:r>
            <a:r>
              <a:rPr lang="en-US" sz="1950" dirty="0" smtClean="0">
                <a:latin typeface="Arial" panose="020B0604020202020204" pitchFamily="34" charset="0"/>
                <a:cs typeface="Arial" panose="020B0604020202020204" pitchFamily="34" charset="0"/>
              </a:rPr>
              <a:t> 28.6 </a:t>
            </a:r>
          </a:p>
          <a:p>
            <a:pPr marL="800100" lvl="1" indent="-342900">
              <a:buClr>
                <a:srgbClr val="C00000"/>
              </a:buClr>
              <a:buFont typeface="+mj-lt"/>
              <a:buAutoNum type="alphaLcPeriod"/>
              <a:tabLst>
                <a:tab pos="2743200" algn="l"/>
              </a:tabLst>
            </a:pPr>
            <a:r>
              <a:rPr lang="en-US" sz="1950" dirty="0" smtClean="0">
                <a:latin typeface="Arial" panose="020B0604020202020204" pitchFamily="34" charset="0"/>
                <a:cs typeface="Arial" panose="020B0604020202020204" pitchFamily="34" charset="0"/>
              </a:rPr>
              <a:t>Work </a:t>
            </a:r>
            <a:r>
              <a:rPr lang="en-US" sz="1950" dirty="0">
                <a:latin typeface="Arial" panose="020B0604020202020204" pitchFamily="34" charset="0"/>
                <a:cs typeface="Arial" panose="020B0604020202020204" pitchFamily="34" charset="0"/>
              </a:rPr>
              <a:t>out the median time taken.</a:t>
            </a:r>
          </a:p>
          <a:p>
            <a:pPr marL="800100" lvl="1" indent="-342900">
              <a:buClr>
                <a:srgbClr val="C00000"/>
              </a:buClr>
              <a:buFont typeface="+mj-lt"/>
              <a:buAutoNum type="alphaLcPeriod"/>
              <a:tabLst>
                <a:tab pos="2743200" algn="l"/>
              </a:tabLst>
            </a:pPr>
            <a:r>
              <a:rPr lang="en-US" sz="1950" dirty="0" smtClean="0">
                <a:latin typeface="Arial" panose="020B0604020202020204" pitchFamily="34" charset="0"/>
                <a:cs typeface="Arial" panose="020B0604020202020204" pitchFamily="34" charset="0"/>
              </a:rPr>
              <a:t>Work </a:t>
            </a:r>
            <a:r>
              <a:rPr lang="en-US" sz="1950" dirty="0">
                <a:latin typeface="Arial" panose="020B0604020202020204" pitchFamily="34" charset="0"/>
                <a:cs typeface="Arial" panose="020B0604020202020204" pitchFamily="34" charset="0"/>
              </a:rPr>
              <a:t>out the lower quartile, upper quartile and interquartile range, </a:t>
            </a:r>
            <a:endParaRPr lang="en-US" sz="1950" dirty="0" smtClean="0">
              <a:latin typeface="Arial" panose="020B0604020202020204" pitchFamily="34" charset="0"/>
              <a:cs typeface="Arial" panose="020B0604020202020204" pitchFamily="34" charset="0"/>
            </a:endParaRPr>
          </a:p>
          <a:p>
            <a:pPr marL="800100" lvl="1" indent="-342900">
              <a:buClr>
                <a:srgbClr val="C00000"/>
              </a:buClr>
              <a:buFont typeface="+mj-lt"/>
              <a:buAutoNum type="alphaLcPeriod"/>
              <a:tabLst>
                <a:tab pos="2743200" algn="l"/>
              </a:tabLst>
            </a:pPr>
            <a:r>
              <a:rPr lang="en-US" sz="1950" dirty="0" smtClean="0">
                <a:latin typeface="Arial" panose="020B0604020202020204" pitchFamily="34" charset="0"/>
                <a:cs typeface="Arial" panose="020B0604020202020204" pitchFamily="34" charset="0"/>
              </a:rPr>
              <a:t>Work </a:t>
            </a:r>
            <a:r>
              <a:rPr lang="en-US" sz="1950" dirty="0">
                <a:latin typeface="Arial" panose="020B0604020202020204" pitchFamily="34" charset="0"/>
                <a:cs typeface="Arial" panose="020B0604020202020204" pitchFamily="34" charset="0"/>
              </a:rPr>
              <a:t>out 1.5 </a:t>
            </a:r>
            <a:r>
              <a:rPr lang="en-US" sz="1950" dirty="0" smtClean="0">
                <a:latin typeface="Arial" panose="020B0604020202020204" pitchFamily="34" charset="0"/>
                <a:cs typeface="Arial" panose="020B0604020202020204" pitchFamily="34" charset="0"/>
              </a:rPr>
              <a:t>x </a:t>
            </a:r>
            <a:r>
              <a:rPr lang="en-US" sz="1950" dirty="0">
                <a:latin typeface="Arial" panose="020B0604020202020204" pitchFamily="34" charset="0"/>
                <a:cs typeface="Arial" panose="020B0604020202020204" pitchFamily="34" charset="0"/>
              </a:rPr>
              <a:t>interquartile range.</a:t>
            </a:r>
          </a:p>
          <a:p>
            <a:pPr marL="800100" lvl="1" indent="-342900">
              <a:buClr>
                <a:srgbClr val="C00000"/>
              </a:buClr>
              <a:buFont typeface="+mj-lt"/>
              <a:buAutoNum type="alphaLcPeriod"/>
              <a:tabLst>
                <a:tab pos="2743200" algn="l"/>
              </a:tabLst>
            </a:pPr>
            <a:r>
              <a:rPr lang="en-US" sz="1950" dirty="0" smtClean="0">
                <a:latin typeface="Arial" panose="020B0604020202020204" pitchFamily="34" charset="0"/>
                <a:cs typeface="Arial" panose="020B0604020202020204" pitchFamily="34" charset="0"/>
              </a:rPr>
              <a:t>We </a:t>
            </a:r>
            <a:r>
              <a:rPr lang="en-US" sz="1950" dirty="0">
                <a:latin typeface="Arial" panose="020B0604020202020204" pitchFamily="34" charset="0"/>
                <a:cs typeface="Arial" panose="020B0604020202020204" pitchFamily="34" charset="0"/>
              </a:rPr>
              <a:t>can define an outlier as a data value which lies more than 1.5 x the interquartile range below the lower quartile or above the upper </a:t>
            </a:r>
            <a:r>
              <a:rPr lang="en-US" sz="1950" dirty="0" smtClean="0">
                <a:latin typeface="Arial" panose="020B0604020202020204" pitchFamily="34" charset="0"/>
                <a:cs typeface="Arial" panose="020B0604020202020204" pitchFamily="34" charset="0"/>
              </a:rPr>
              <a:t>quartile.</a:t>
            </a:r>
            <a:br>
              <a:rPr lang="en-US" sz="1950" dirty="0" smtClean="0">
                <a:latin typeface="Arial" panose="020B0604020202020204" pitchFamily="34" charset="0"/>
                <a:cs typeface="Arial" panose="020B0604020202020204" pitchFamily="34" charset="0"/>
              </a:rPr>
            </a:br>
            <a:r>
              <a:rPr lang="en-US" sz="1950" dirty="0" smtClean="0">
                <a:latin typeface="Arial" panose="020B0604020202020204" pitchFamily="34" charset="0"/>
                <a:cs typeface="Arial" panose="020B0604020202020204" pitchFamily="34" charset="0"/>
              </a:rPr>
              <a:t>Use </a:t>
            </a:r>
            <a:r>
              <a:rPr lang="en-US" sz="1950" dirty="0">
                <a:latin typeface="Arial" panose="020B0604020202020204" pitchFamily="34" charset="0"/>
                <a:cs typeface="Arial" panose="020B0604020202020204" pitchFamily="34" charset="0"/>
              </a:rPr>
              <a:t>this definition to decide if any of the data points are outliers.</a:t>
            </a:r>
          </a:p>
          <a:p>
            <a:pPr marL="0" lvl="1">
              <a:buClr>
                <a:srgbClr val="C00000"/>
              </a:buClr>
              <a:tabLst>
                <a:tab pos="2743200" algn="l"/>
              </a:tabLst>
            </a:pPr>
            <a:r>
              <a:rPr lang="en-US" sz="1950" b="1" dirty="0">
                <a:solidFill>
                  <a:srgbClr val="C00000"/>
                </a:solidFill>
                <a:latin typeface="Arial" panose="020B0604020202020204" pitchFamily="34" charset="0"/>
                <a:cs typeface="Arial" panose="020B0604020202020204" pitchFamily="34" charset="0"/>
              </a:rPr>
              <a:t>Discussion</a:t>
            </a:r>
            <a:r>
              <a:rPr lang="en-US" sz="1950" dirty="0">
                <a:solidFill>
                  <a:srgbClr val="C00000"/>
                </a:solidFill>
                <a:latin typeface="Arial" panose="020B0604020202020204" pitchFamily="34" charset="0"/>
                <a:cs typeface="Arial" panose="020B0604020202020204" pitchFamily="34" charset="0"/>
              </a:rPr>
              <a:t> </a:t>
            </a:r>
            <a:r>
              <a:rPr lang="en-US" sz="1950" dirty="0">
                <a:latin typeface="Arial" panose="020B0604020202020204" pitchFamily="34" charset="0"/>
                <a:cs typeface="Arial" panose="020B0604020202020204" pitchFamily="34" charset="0"/>
              </a:rPr>
              <a:t>Assuming all of the runners are of a similar standard, what might account for the extreme value(s)?</a:t>
            </a:r>
            <a:endParaRPr lang="pl-PL" sz="1950" dirty="0">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203485" y="1268760"/>
            <a:ext cx="548640" cy="537090"/>
          </a:xfrm>
          <a:prstGeom prst="rect">
            <a:avLst/>
          </a:prstGeom>
        </p:spPr>
      </p:pic>
    </p:spTree>
    <p:extLst>
      <p:ext uri="{BB962C8B-B14F-4D97-AF65-F5344CB8AC3E}">
        <p14:creationId xmlns:p14="http://schemas.microsoft.com/office/powerpoint/2010/main" val="774778511"/>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solidFill>
          <a:schemeClr val="bg1"/>
        </a:solidFill>
        <a:ln>
          <a:solidFill>
            <a:schemeClr val="bg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6DD945F-B7B0-4691-A0D0-E2EAD6DA23B3}">
  <ds:schemaRefs>
    <ds:schemaRef ds:uri="http://schemas.microsoft.com/office/2006/metadata/properties"/>
    <ds:schemaRef ds:uri="http://www.w3.org/XML/1998/namespac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3.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140638</TotalTime>
  <Words>8101</Words>
  <Application>Microsoft Office PowerPoint</Application>
  <PresentationFormat>On-screen Show (4:3)</PresentationFormat>
  <Paragraphs>1902</Paragraphs>
  <Slides>115</Slides>
  <Notes>115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115</vt:i4>
      </vt:variant>
    </vt:vector>
  </HeadingPairs>
  <TitlesOfParts>
    <vt:vector size="128" baseType="lpstr">
      <vt:lpstr>Arial</vt:lpstr>
      <vt:lpstr>Calibri</vt:lpstr>
      <vt:lpstr>Cambria Math</vt:lpstr>
      <vt:lpstr>Comic Sans MS</vt:lpstr>
      <vt:lpstr>Courier New</vt:lpstr>
      <vt:lpstr>Lucida Sans Unicode</vt:lpstr>
      <vt:lpstr>Times New Roman</vt:lpstr>
      <vt:lpstr>Verdana</vt:lpstr>
      <vt:lpstr>Webdings</vt:lpstr>
      <vt:lpstr>Wingdings</vt:lpstr>
      <vt:lpstr>Wingdings 2</vt:lpstr>
      <vt:lpstr>Wingdings 3</vt:lpstr>
      <vt:lpstr>Enderoth</vt:lpstr>
      <vt:lpstr>PowerPoint Presentation</vt:lpstr>
      <vt:lpstr>Contents</vt:lpstr>
      <vt:lpstr>Contents</vt:lpstr>
      <vt:lpstr>Contents</vt:lpstr>
      <vt:lpstr>14 – Prior Knowledge Check</vt:lpstr>
      <vt:lpstr>14 – Prior Knowledge Check</vt:lpstr>
      <vt:lpstr>14 – Prior Knowledge Check</vt:lpstr>
      <vt:lpstr>14 – Prior Knowledge Check</vt:lpstr>
      <vt:lpstr>14.1 – Sampling</vt:lpstr>
      <vt:lpstr>14.1 – Sampling</vt:lpstr>
      <vt:lpstr>14.1 – Sampling</vt:lpstr>
      <vt:lpstr>14.1 – Sampling</vt:lpstr>
      <vt:lpstr>14.1 – Sampling</vt:lpstr>
      <vt:lpstr>14.1 – Sampling</vt:lpstr>
      <vt:lpstr>14.1 – Sampling</vt:lpstr>
      <vt:lpstr>14.1 – Sampling</vt:lpstr>
      <vt:lpstr>14.1 – Sampling</vt:lpstr>
      <vt:lpstr>14.1 – Sampling</vt:lpstr>
      <vt:lpstr>14.1 – Sampling</vt:lpstr>
      <vt:lpstr>14.1 – Sampling</vt:lpstr>
      <vt:lpstr>14.1 – Sampling</vt:lpstr>
      <vt:lpstr>14.2 – Cumulative Frequency</vt:lpstr>
      <vt:lpstr>14.2 – Cumulative Frequency</vt:lpstr>
      <vt:lpstr>14.2 – Cumulative Frequency</vt:lpstr>
      <vt:lpstr>14.2 – Cumulative Frequency</vt:lpstr>
      <vt:lpstr>14.2 – Cumulative Frequency</vt:lpstr>
      <vt:lpstr>14.2 – Cumulative Frequency</vt:lpstr>
      <vt:lpstr>14.2 – Cumulative Frequency</vt:lpstr>
      <vt:lpstr>14.2 – Cumulative Frequency</vt:lpstr>
      <vt:lpstr>14.2 – Cumulative Frequency</vt:lpstr>
      <vt:lpstr>14.2 – Cumulative Frequency</vt:lpstr>
      <vt:lpstr>14.2 – Cumulative Frequency</vt:lpstr>
      <vt:lpstr>14.3 – Box Plots</vt:lpstr>
      <vt:lpstr>14.3 – Box Plots</vt:lpstr>
      <vt:lpstr>14.3 – Box Plots</vt:lpstr>
      <vt:lpstr>14.3 – Box Plots</vt:lpstr>
      <vt:lpstr>14.3 – Box Plots</vt:lpstr>
      <vt:lpstr>14.3 – Box Plots</vt:lpstr>
      <vt:lpstr>14.3 – Box Plots</vt:lpstr>
      <vt:lpstr>14.3 – Box Plots</vt:lpstr>
      <vt:lpstr>14.3 – Box Plots</vt:lpstr>
      <vt:lpstr>14.3 – Box Plots</vt:lpstr>
      <vt:lpstr>14.3 – Box Plots</vt:lpstr>
      <vt:lpstr>14.3 – Box Plots</vt:lpstr>
      <vt:lpstr>14.4 – Drawing Histograms</vt:lpstr>
      <vt:lpstr>14.4 – Drawing Histograms</vt:lpstr>
      <vt:lpstr>14.4 – Drawing Histograms</vt:lpstr>
      <vt:lpstr>14.4 – Drawing Histograms</vt:lpstr>
      <vt:lpstr>14.4 – Drawing Histograms</vt:lpstr>
      <vt:lpstr>14.4 – Drawing Histograms</vt:lpstr>
      <vt:lpstr>14.5 – Interpreting Histograms</vt:lpstr>
      <vt:lpstr>14.5 – Interpreting Histograms</vt:lpstr>
      <vt:lpstr>14.5 – Interpreting Histograms</vt:lpstr>
      <vt:lpstr>14.5 – Interpreting Histograms</vt:lpstr>
      <vt:lpstr>14.5 – Interpreting Histograms</vt:lpstr>
      <vt:lpstr>14.5 – Interpreting Histograms</vt:lpstr>
      <vt:lpstr>14.5 – Interpreting Histograms</vt:lpstr>
      <vt:lpstr>14.5 – Interpreting Histograms</vt:lpstr>
      <vt:lpstr>14.5 – Interpreting Histograms</vt:lpstr>
      <vt:lpstr>14.6 – Comparing and Describing Populations</vt:lpstr>
      <vt:lpstr>14.6 – Comparing and Describing Populations</vt:lpstr>
      <vt:lpstr>14.6 – Comparing and Describing Populations</vt:lpstr>
      <vt:lpstr>14.6 – Comparing and Describing Populations</vt:lpstr>
      <vt:lpstr>14.6 – Comparing and Describing Populations</vt:lpstr>
      <vt:lpstr>14.6 – Comparing and Describing Populations</vt:lpstr>
      <vt:lpstr>14.6 – Comparing and Describing Populations</vt:lpstr>
      <vt:lpstr>14.6 – Comparing and Describing Populations</vt:lpstr>
      <vt:lpstr>14 – Problem Solving – Brain Training</vt:lpstr>
      <vt:lpstr>14 – Problem Solving – Brain Training</vt:lpstr>
      <vt:lpstr>14 – Problem Solving – Brain Training</vt:lpstr>
      <vt:lpstr>14 – Check Up</vt:lpstr>
      <vt:lpstr>14 – Check Up</vt:lpstr>
      <vt:lpstr>14 – Check Up</vt:lpstr>
      <vt:lpstr>14 – Check Up</vt:lpstr>
      <vt:lpstr>14 – Check Up</vt:lpstr>
      <vt:lpstr>14 – Check Up</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Strengthen</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Extend</vt:lpstr>
      <vt:lpstr>14 – Unit Test</vt:lpstr>
      <vt:lpstr>14 – Unit Test</vt:lpstr>
      <vt:lpstr>14 – Unit Test</vt:lpstr>
      <vt:lpstr>14 – Unit Test</vt:lpstr>
      <vt:lpstr>14 – Unit Test</vt:lpstr>
      <vt:lpstr>14 – Unit Test</vt:lpstr>
      <vt:lpstr>14 – Unit Test</vt:lpstr>
      <vt:lpstr>14 – Unit Test</vt:lpstr>
    </vt:vector>
  </TitlesOfParts>
  <Manager>Enderoth</Manager>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09 - Mathematics - Unit 9</dc:title>
  <dc:subject>Travel and Tourism</dc:subject>
  <dc:creator>Enderoth</dc:creator>
  <cp:keywords>2</cp:keywords>
  <cp:lastModifiedBy>Enderoth</cp:lastModifiedBy>
  <cp:revision>4149</cp:revision>
  <cp:lastPrinted>2014-01-22T18:25:48Z</cp:lastPrinted>
  <dcterms:created xsi:type="dcterms:W3CDTF">2008-03-12T11:01:44Z</dcterms:created>
  <dcterms:modified xsi:type="dcterms:W3CDTF">2018-10-19T12:21:49Z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